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7" autoAdjust="0"/>
    <p:restoredTop sz="94660"/>
  </p:normalViewPr>
  <p:slideViewPr>
    <p:cSldViewPr snapToGrid="0">
      <p:cViewPr varScale="1">
        <p:scale>
          <a:sx n="101" d="100"/>
          <a:sy n="101"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9690BA-1CA6-4C98-9760-3734DBA2BF98}" type="datetimeFigureOut">
              <a:rPr lang="es-MX" smtClean="0"/>
              <a:t>18/08/2020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331555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9690BA-1CA6-4C98-9760-3734DBA2BF98}" type="datetimeFigureOut">
              <a:rPr lang="es-MX" smtClean="0"/>
              <a:t>18/08/2020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385479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9690BA-1CA6-4C98-9760-3734DBA2BF98}" type="datetimeFigureOut">
              <a:rPr lang="es-MX" smtClean="0"/>
              <a:t>18/08/2020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145595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9690BA-1CA6-4C98-9760-3734DBA2BF98}" type="datetimeFigureOut">
              <a:rPr lang="es-MX" smtClean="0"/>
              <a:t>18/08/2020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34676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9690BA-1CA6-4C98-9760-3734DBA2BF98}" type="datetimeFigureOut">
              <a:rPr lang="es-MX" smtClean="0"/>
              <a:t>18/08/2020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172749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9690BA-1CA6-4C98-9760-3734DBA2BF98}" type="datetimeFigureOut">
              <a:rPr lang="es-MX" smtClean="0"/>
              <a:t>18/08/2020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299205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9690BA-1CA6-4C98-9760-3734DBA2BF98}" type="datetimeFigureOut">
              <a:rPr lang="es-MX" smtClean="0"/>
              <a:t>18/08/2020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227833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D9690BA-1CA6-4C98-9760-3734DBA2BF98}" type="datetimeFigureOut">
              <a:rPr lang="es-MX" smtClean="0"/>
              <a:t>18/08/2020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351358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690BA-1CA6-4C98-9760-3734DBA2BF98}" type="datetimeFigureOut">
              <a:rPr lang="es-MX" smtClean="0"/>
              <a:t>18/08/2020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143469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9690BA-1CA6-4C98-9760-3734DBA2BF98}" type="datetimeFigureOut">
              <a:rPr lang="es-MX" smtClean="0"/>
              <a:t>18/08/2020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74418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9690BA-1CA6-4C98-9760-3734DBA2BF98}" type="datetimeFigureOut">
              <a:rPr lang="es-MX" smtClean="0"/>
              <a:t>18/08/2020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6DB2666-F025-4E1D-AA90-513C7EB2914A}" type="slidenum">
              <a:rPr lang="es-MX" smtClean="0"/>
              <a:t>‹Nº›</a:t>
            </a:fld>
            <a:endParaRPr lang="es-MX"/>
          </a:p>
        </p:txBody>
      </p:sp>
    </p:spTree>
    <p:extLst>
      <p:ext uri="{BB962C8B-B14F-4D97-AF65-F5344CB8AC3E}">
        <p14:creationId xmlns:p14="http://schemas.microsoft.com/office/powerpoint/2010/main" val="233451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690BA-1CA6-4C98-9760-3734DBA2BF98}" type="datetimeFigureOut">
              <a:rPr lang="es-MX" smtClean="0"/>
              <a:t>18/08/2020</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B2666-F025-4E1D-AA90-513C7EB2914A}" type="slidenum">
              <a:rPr lang="es-MX" smtClean="0"/>
              <a:t>‹Nº›</a:t>
            </a:fld>
            <a:endParaRPr lang="es-MX"/>
          </a:p>
        </p:txBody>
      </p:sp>
    </p:spTree>
    <p:extLst>
      <p:ext uri="{BB962C8B-B14F-4D97-AF65-F5344CB8AC3E}">
        <p14:creationId xmlns:p14="http://schemas.microsoft.com/office/powerpoint/2010/main" val="194899892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6.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600"/>
                    </a14:imgEffect>
                    <a14:imgEffect>
                      <a14:saturation sat="204000"/>
                    </a14:imgEffect>
                    <a14:imgEffect>
                      <a14:brightnessContrast bright="-11000" contrast="17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2B50C-B6F0-498D-AAE2-5B26EE177683}"/>
              </a:ext>
            </a:extLst>
          </p:cNvPr>
          <p:cNvSpPr>
            <a:spLocks noGrp="1"/>
          </p:cNvSpPr>
          <p:nvPr>
            <p:ph type="ctrTitle"/>
          </p:nvPr>
        </p:nvSpPr>
        <p:spPr>
          <a:xfrm>
            <a:off x="1524000" y="4470400"/>
            <a:ext cx="9144000" cy="2387600"/>
          </a:xfrm>
        </p:spPr>
        <p:txBody>
          <a:bodyPr>
            <a:normAutofit fontScale="90000"/>
          </a:bodyPr>
          <a:lstStyle/>
          <a:p>
            <a:r>
              <a:rPr lang="es-MX" dirty="0"/>
              <a:t>Tema: De lo invisible a lo visible</a:t>
            </a:r>
            <a:r>
              <a:rPr lang="es-MX" sz="4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Subtítulo 2">
            <a:extLst>
              <a:ext uri="{FF2B5EF4-FFF2-40B4-BE49-F238E27FC236}">
                <a16:creationId xmlns:a16="http://schemas.microsoft.com/office/drawing/2014/main" id="{F9FCBDFF-9663-4AC2-89FB-4BD15FE7B9A7}"/>
              </a:ext>
            </a:extLst>
          </p:cNvPr>
          <p:cNvSpPr>
            <a:spLocks noGrp="1"/>
          </p:cNvSpPr>
          <p:nvPr>
            <p:ph type="subTitle" idx="1"/>
          </p:nvPr>
        </p:nvSpPr>
        <p:spPr>
          <a:xfrm>
            <a:off x="0" y="6332707"/>
            <a:ext cx="3184187" cy="525293"/>
          </a:xfrm>
        </p:spPr>
        <p:txBody>
          <a:bodyPr/>
          <a:lstStyle/>
          <a:p>
            <a:r>
              <a:rPr lang="es-MX" dirty="0">
                <a:solidFill>
                  <a:schemeClr val="bg1">
                    <a:lumMod val="95000"/>
                  </a:schemeClr>
                </a:solidFill>
              </a:rPr>
              <a:t>Pastor Alberto Bustos. </a:t>
            </a:r>
          </a:p>
        </p:txBody>
      </p:sp>
      <p:pic>
        <p:nvPicPr>
          <p:cNvPr id="5" name="Imagen 4">
            <a:extLst>
              <a:ext uri="{FF2B5EF4-FFF2-40B4-BE49-F238E27FC236}">
                <a16:creationId xmlns:a16="http://schemas.microsoft.com/office/drawing/2014/main" id="{FA3894CF-D983-4145-8800-8A43C418D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5720" y="145915"/>
            <a:ext cx="813880" cy="813880"/>
          </a:xfrm>
          <a:prstGeom prst="rect">
            <a:avLst/>
          </a:prstGeom>
        </p:spPr>
      </p:pic>
    </p:spTree>
    <p:extLst>
      <p:ext uri="{BB962C8B-B14F-4D97-AF65-F5344CB8AC3E}">
        <p14:creationId xmlns:p14="http://schemas.microsoft.com/office/powerpoint/2010/main" val="323144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F2DF60-7B88-4B01-897E-43FC5B3AEEF1}"/>
              </a:ext>
            </a:extLst>
          </p:cNvPr>
          <p:cNvSpPr>
            <a:spLocks noGrp="1"/>
          </p:cNvSpPr>
          <p:nvPr>
            <p:ph idx="1"/>
          </p:nvPr>
        </p:nvSpPr>
        <p:spPr>
          <a:xfrm>
            <a:off x="0" y="913185"/>
            <a:ext cx="12192000" cy="4351338"/>
          </a:xfrm>
        </p:spPr>
        <p:txBody>
          <a:bodyPr>
            <a:normAutofit lnSpcReduction="10000"/>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Seremos perseguidos por el tesoro guardado en vaso de barro.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“que estamos atribulados en todo, mas no angustiados; en apuros, mas no desesperados; perseguidos, mas no desamparados; derribados, pero no destruidos; </a:t>
            </a:r>
            <a:r>
              <a:rPr lang="es-MX" sz="3200" i="1" u="sng" dirty="0">
                <a:effectLst/>
                <a:latin typeface="Arial" panose="020B0604020202020204" pitchFamily="34" charset="0"/>
                <a:ea typeface="Calibri" panose="020F0502020204030204" pitchFamily="34" charset="0"/>
                <a:cs typeface="Arial" panose="020B0604020202020204" pitchFamily="34" charset="0"/>
              </a:rPr>
              <a:t>llevando en el cuerpo siempre por todas partes la muerte de Jesús, para que también la vida de Jesús se manifieste en nuestros cuerpos</a:t>
            </a:r>
            <a:r>
              <a:rPr lang="es-MX" sz="3200" i="1" dirty="0">
                <a:effectLst/>
                <a:latin typeface="Arial" panose="020B0604020202020204" pitchFamily="34" charset="0"/>
                <a:ea typeface="Calibri" panose="020F0502020204030204" pitchFamily="34" charset="0"/>
                <a:cs typeface="Arial" panose="020B0604020202020204" pitchFamily="34" charset="0"/>
              </a:rPr>
              <a:t>.” 2 Corintios 4:8-10 </a:t>
            </a:r>
          </a:p>
          <a:p>
            <a:endParaRPr lang="es-MX" dirty="0"/>
          </a:p>
        </p:txBody>
      </p:sp>
      <p:pic>
        <p:nvPicPr>
          <p:cNvPr id="5" name="Imagen 4">
            <a:extLst>
              <a:ext uri="{FF2B5EF4-FFF2-40B4-BE49-F238E27FC236}">
                <a16:creationId xmlns:a16="http://schemas.microsoft.com/office/drawing/2014/main" id="{06E762F1-1190-4254-AD82-85505908C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1857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824C90-187E-4873-B581-C21837206143}"/>
              </a:ext>
            </a:extLst>
          </p:cNvPr>
          <p:cNvSpPr>
            <a:spLocks noGrp="1"/>
          </p:cNvSpPr>
          <p:nvPr>
            <p:ph idx="1"/>
          </p:nvPr>
        </p:nvSpPr>
        <p:spPr>
          <a:xfrm>
            <a:off x="0" y="781050"/>
            <a:ext cx="12192000" cy="4862513"/>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Cristo es manifestado por medio de nosotros cuando somos vituperados. </a:t>
            </a:r>
          </a:p>
          <a:p>
            <a:pPr algn="ctr">
              <a:lnSpc>
                <a:spcPct val="107000"/>
              </a:lnSpc>
              <a:spcAft>
                <a:spcPts val="800"/>
              </a:spcAft>
            </a:pPr>
            <a:r>
              <a:rPr lang="es-MX" sz="3200" i="1" dirty="0">
                <a:latin typeface="Arial" panose="020B0604020202020204" pitchFamily="34" charset="0"/>
                <a:ea typeface="Calibri" panose="020F0502020204030204" pitchFamily="34" charset="0"/>
                <a:cs typeface="Arial" panose="020B0604020202020204" pitchFamily="34" charset="0"/>
              </a:rPr>
              <a:t>“Porque nosotros que vivimos, siempre estamos entregados a muerte por causa de Jesús, </a:t>
            </a:r>
            <a:r>
              <a:rPr lang="es-MX" sz="3200" i="1" u="sng" dirty="0">
                <a:latin typeface="Arial" panose="020B0604020202020204" pitchFamily="34" charset="0"/>
                <a:ea typeface="Calibri" panose="020F0502020204030204" pitchFamily="34" charset="0"/>
                <a:cs typeface="Arial" panose="020B0604020202020204" pitchFamily="34" charset="0"/>
              </a:rPr>
              <a:t>para que también la vida de Jesús se manifieste en nuestra carne mortal</a:t>
            </a:r>
            <a:r>
              <a:rPr lang="es-MX" sz="3200" i="1" dirty="0">
                <a:latin typeface="Arial" panose="020B0604020202020204" pitchFamily="34" charset="0"/>
                <a:ea typeface="Calibri" panose="020F0502020204030204" pitchFamily="34" charset="0"/>
                <a:cs typeface="Arial" panose="020B0604020202020204" pitchFamily="34" charset="0"/>
              </a:rPr>
              <a:t>. De manera que la muerte actúa en nosotros, y en vosotros la vida.” 2 Corintios 4:11-12 </a:t>
            </a:r>
          </a:p>
          <a:p>
            <a:endParaRPr lang="es-MX" dirty="0"/>
          </a:p>
        </p:txBody>
      </p:sp>
      <p:pic>
        <p:nvPicPr>
          <p:cNvPr id="5" name="Imagen 4">
            <a:extLst>
              <a:ext uri="{FF2B5EF4-FFF2-40B4-BE49-F238E27FC236}">
                <a16:creationId xmlns:a16="http://schemas.microsoft.com/office/drawing/2014/main" id="{2C5C9B66-A2AD-4AEC-B10C-1A446FF20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6343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2AF860-E371-4DDF-8454-D342F87D3D20}"/>
              </a:ext>
            </a:extLst>
          </p:cNvPr>
          <p:cNvSpPr>
            <a:spLocks noGrp="1"/>
          </p:cNvSpPr>
          <p:nvPr>
            <p:ph idx="1"/>
          </p:nvPr>
        </p:nvSpPr>
        <p:spPr>
          <a:xfrm>
            <a:off x="0" y="920750"/>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Seremos presentado delante del señor.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“Pero teniendo el mismo espíritu de fe, conforme a lo que está escrito: Creí, por lo cual hablé, nosotros también creemos, por lo cual también hablamos, </a:t>
            </a:r>
            <a:r>
              <a:rPr lang="es-MX" sz="3200" i="1" u="sng" dirty="0">
                <a:effectLst/>
                <a:latin typeface="Arial" panose="020B0604020202020204" pitchFamily="34" charset="0"/>
                <a:ea typeface="Calibri" panose="020F0502020204030204" pitchFamily="34" charset="0"/>
                <a:cs typeface="Arial" panose="020B0604020202020204" pitchFamily="34" charset="0"/>
              </a:rPr>
              <a:t>sabiendo que el que resucitó al Señor Jesús, a nosotros también nos resucitará con Jesús, y nos presentará juntamente con vosotros.”</a:t>
            </a:r>
            <a:r>
              <a:rPr lang="es-MX" sz="3200" i="1" dirty="0">
                <a:effectLst/>
                <a:latin typeface="Arial" panose="020B0604020202020204" pitchFamily="34" charset="0"/>
                <a:ea typeface="Calibri" panose="020F0502020204030204" pitchFamily="34" charset="0"/>
                <a:cs typeface="Arial" panose="020B0604020202020204" pitchFamily="34" charset="0"/>
              </a:rPr>
              <a:t> 2 Corintios 4:13-14 </a:t>
            </a:r>
          </a:p>
          <a:p>
            <a:endParaRPr lang="es-MX" dirty="0"/>
          </a:p>
        </p:txBody>
      </p:sp>
      <p:pic>
        <p:nvPicPr>
          <p:cNvPr id="5" name="Imagen 4">
            <a:extLst>
              <a:ext uri="{FF2B5EF4-FFF2-40B4-BE49-F238E27FC236}">
                <a16:creationId xmlns:a16="http://schemas.microsoft.com/office/drawing/2014/main" id="{CF75476B-1F7C-4CA5-A7D2-AE715063B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7" name="Imagen 6">
            <a:extLst>
              <a:ext uri="{FF2B5EF4-FFF2-40B4-BE49-F238E27FC236}">
                <a16:creationId xmlns:a16="http://schemas.microsoft.com/office/drawing/2014/main" id="{8AEE1C13-A92C-4BF9-A82A-44BC32F2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9050" y="298315"/>
            <a:ext cx="767270" cy="767270"/>
          </a:xfrm>
          <a:prstGeom prst="rect">
            <a:avLst/>
          </a:prstGeom>
        </p:spPr>
      </p:pic>
    </p:spTree>
    <p:extLst>
      <p:ext uri="{BB962C8B-B14F-4D97-AF65-F5344CB8AC3E}">
        <p14:creationId xmlns:p14="http://schemas.microsoft.com/office/powerpoint/2010/main" val="19365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3683C3-65DE-419A-AF6B-E235FF5C7D0B}"/>
              </a:ext>
            </a:extLst>
          </p:cNvPr>
          <p:cNvSpPr>
            <a:spLocks noGrp="1"/>
          </p:cNvSpPr>
          <p:nvPr>
            <p:ph idx="1"/>
          </p:nvPr>
        </p:nvSpPr>
        <p:spPr>
          <a:xfrm>
            <a:off x="0" y="873125"/>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Seremos presentado delante del señor.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“Pero teniendo el mismo espíritu de fe, conforme a lo que está escrito: Creí, por lo cual hablé, nosotros también creemos, por lo cual también hablamos, sabiendo que el que resucitó al Señor Jesús, a nosotros también nos resucitará con Jesús, y nos presentará juntamente con vosotros.” 2 Corintios 4:13-14 </a:t>
            </a:r>
          </a:p>
          <a:p>
            <a:endParaRPr lang="es-MX" dirty="0"/>
          </a:p>
        </p:txBody>
      </p:sp>
      <p:pic>
        <p:nvPicPr>
          <p:cNvPr id="5" name="Imagen 4">
            <a:extLst>
              <a:ext uri="{FF2B5EF4-FFF2-40B4-BE49-F238E27FC236}">
                <a16:creationId xmlns:a16="http://schemas.microsoft.com/office/drawing/2014/main" id="{70380EC1-2BF1-4A89-82ED-6538F0185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140331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87F47-4B8F-4F22-BC58-DA1D3F07425B}"/>
              </a:ext>
            </a:extLst>
          </p:cNvPr>
          <p:cNvSpPr>
            <a:spLocks noGrp="1"/>
          </p:cNvSpPr>
          <p:nvPr>
            <p:ph type="title"/>
          </p:nvPr>
        </p:nvSpPr>
        <p:spPr>
          <a:xfrm>
            <a:off x="838200" y="584200"/>
            <a:ext cx="10515600" cy="968375"/>
          </a:xfrm>
        </p:spPr>
        <p:txBody>
          <a:bodyPr>
            <a:noAutofit/>
          </a:bodyPr>
          <a:lstStyle/>
          <a:p>
            <a:pPr algn="ctr"/>
            <a:r>
              <a:rPr lang="es-MX" dirty="0">
                <a:latin typeface="Arial Black" panose="020B0A04020102020204" pitchFamily="34" charset="0"/>
                <a:ea typeface="Calibri" panose="020F0502020204030204" pitchFamily="34" charset="0"/>
                <a:cs typeface="Times New Roman" panose="02020603050405020304" pitchFamily="18" charset="0"/>
              </a:rPr>
              <a:t>C. </a:t>
            </a:r>
            <a:r>
              <a:rPr lang="es-MX" dirty="0">
                <a:effectLst/>
                <a:latin typeface="Arial Black" panose="020B0A04020102020204" pitchFamily="34" charset="0"/>
                <a:ea typeface="Calibri" panose="020F0502020204030204" pitchFamily="34" charset="0"/>
                <a:cs typeface="Times New Roman" panose="02020603050405020304" pitchFamily="18" charset="0"/>
              </a:rPr>
              <a:t>¿Como traer lo invisible al mundo visible? </a:t>
            </a:r>
            <a:br>
              <a:rPr lang="es-MX" dirty="0">
                <a:effectLst/>
                <a:latin typeface="Arial Black" panose="020B0A04020102020204" pitchFamily="34" charset="0"/>
                <a:ea typeface="Calibri" panose="020F0502020204030204" pitchFamily="34" charset="0"/>
                <a:cs typeface="Times New Roman" panose="02020603050405020304" pitchFamily="18" charset="0"/>
              </a:rPr>
            </a:b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4602A0FF-3FD8-4581-B65A-3120D58539E6}"/>
              </a:ext>
            </a:extLst>
          </p:cNvPr>
          <p:cNvSpPr>
            <a:spLocks noGrp="1"/>
          </p:cNvSpPr>
          <p:nvPr>
            <p:ph idx="1"/>
          </p:nvPr>
        </p:nvSpPr>
        <p:spPr>
          <a:xfrm>
            <a:off x="0" y="1308100"/>
            <a:ext cx="12192000" cy="4965700"/>
          </a:xfrm>
        </p:spPr>
        <p:txBody>
          <a:bodyPr>
            <a:normAutofit/>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Por medio de su espíritu podemos movernos en la realidad de lo invisible.</a:t>
            </a:r>
          </a:p>
          <a:p>
            <a:pP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“Tenía el rey de Siria guerra contra Israel, y consultando con sus siervos, dijo: En tal y tal lugar estará mi campamento. Y el varón de Dios envió a decir al rey de Israel: Mira que no pases por tal lugar, porque los sirios van allí. Entonces el rey de Israel envió a aquel lugar que el varón de Dios había dicho; y así lo hizo una y otra vez con el fin de cuidarse.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B17E5386-1E22-4DA3-9CAA-F88E34163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119921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350655-30EE-4465-A4AC-4BD15C444B04}"/>
              </a:ext>
            </a:extLst>
          </p:cNvPr>
          <p:cNvSpPr>
            <a:spLocks noGrp="1"/>
          </p:cNvSpPr>
          <p:nvPr>
            <p:ph idx="1"/>
          </p:nvPr>
        </p:nvSpPr>
        <p:spPr>
          <a:xfrm>
            <a:off x="0" y="1825625"/>
            <a:ext cx="12192000" cy="4351338"/>
          </a:xfrm>
        </p:spPr>
        <p:txBody>
          <a:bodyPr/>
          <a:lstStyle/>
          <a:p>
            <a:r>
              <a:rPr lang="es-MX" sz="3200" dirty="0">
                <a:effectLst/>
                <a:latin typeface="Arial" panose="020B0604020202020204" pitchFamily="34" charset="0"/>
                <a:ea typeface="Calibri" panose="020F0502020204030204" pitchFamily="34" charset="0"/>
                <a:cs typeface="Arial" panose="020B0604020202020204" pitchFamily="34" charset="0"/>
              </a:rPr>
              <a:t>Y el corazón del rey de Siria se turbó por esto; y llamando a sus siervos, les dijo: ¿No me declararéis vosotros quién de los nuestros es del rey de Israel? Entonces uno de los siervos dijo: No, rey señor mío, sino que el profeta </a:t>
            </a:r>
            <a:r>
              <a:rPr lang="es-MX" sz="3200" u="sng" dirty="0">
                <a:effectLst/>
                <a:latin typeface="Arial" panose="020B0604020202020204" pitchFamily="34" charset="0"/>
                <a:ea typeface="Calibri" panose="020F0502020204030204" pitchFamily="34" charset="0"/>
                <a:cs typeface="Arial" panose="020B0604020202020204" pitchFamily="34" charset="0"/>
              </a:rPr>
              <a:t>Eliseo está en Israel, el cual declara al rey de Israel las palabras que tú hablas en tu cámara más secreta.” 2 Reyes 6:8-12 </a:t>
            </a:r>
          </a:p>
          <a:p>
            <a:endParaRPr lang="es-MX" dirty="0"/>
          </a:p>
        </p:txBody>
      </p:sp>
      <p:pic>
        <p:nvPicPr>
          <p:cNvPr id="5" name="Imagen 4">
            <a:extLst>
              <a:ext uri="{FF2B5EF4-FFF2-40B4-BE49-F238E27FC236}">
                <a16:creationId xmlns:a16="http://schemas.microsoft.com/office/drawing/2014/main" id="{4CBFFE43-9E60-471B-BDA4-6977DC744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9027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AE7CCC-9437-4C34-910A-51D6CBA807D2}"/>
              </a:ext>
            </a:extLst>
          </p:cNvPr>
          <p:cNvSpPr>
            <a:spLocks noGrp="1"/>
          </p:cNvSpPr>
          <p:nvPr>
            <p:ph idx="1"/>
          </p:nvPr>
        </p:nvSpPr>
        <p:spPr>
          <a:xfrm>
            <a:off x="0" y="596900"/>
            <a:ext cx="12192000" cy="4351338"/>
          </a:xfrm>
        </p:spPr>
        <p:txBody>
          <a:bodyPr>
            <a:normAutofit fontScale="92500" lnSpcReduction="20000"/>
          </a:bodyPr>
          <a:lstStyle/>
          <a:p>
            <a:pPr algn="ctr">
              <a:lnSpc>
                <a:spcPct val="107000"/>
              </a:lnSpc>
              <a:spcAft>
                <a:spcPts val="800"/>
              </a:spcAft>
              <a:buFont typeface="Courier New" panose="02070309020205020404" pitchFamily="49" charset="0"/>
              <a:buChar char="o"/>
            </a:pPr>
            <a:r>
              <a:rPr lang="es-MX" sz="35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Cuando el enemigo te rodea hay ejércitos celestiales cuidando de ti. </a:t>
            </a:r>
          </a:p>
          <a:p>
            <a:pPr algn="ctr">
              <a:lnSpc>
                <a:spcPct val="107000"/>
              </a:lnSpc>
              <a:spcAft>
                <a:spcPts val="800"/>
              </a:spcAft>
            </a:pPr>
            <a:r>
              <a:rPr lang="es-MX" sz="3500" i="1" dirty="0">
                <a:effectLst/>
                <a:latin typeface="Arial" panose="020B0604020202020204" pitchFamily="34" charset="0"/>
                <a:ea typeface="Calibri" panose="020F0502020204030204" pitchFamily="34" charset="0"/>
                <a:cs typeface="Arial" panose="020B0604020202020204" pitchFamily="34" charset="0"/>
              </a:rPr>
              <a:t>“Y él dijo: Id, y mirad dónde está, para que yo envíe a prenderlo. Y le fue dicho: He aquí que él está en </a:t>
            </a:r>
            <a:r>
              <a:rPr lang="es-MX" sz="3500" i="1" dirty="0" err="1">
                <a:effectLst/>
                <a:latin typeface="Arial" panose="020B0604020202020204" pitchFamily="34" charset="0"/>
                <a:ea typeface="Calibri" panose="020F0502020204030204" pitchFamily="34" charset="0"/>
                <a:cs typeface="Arial" panose="020B0604020202020204" pitchFamily="34" charset="0"/>
              </a:rPr>
              <a:t>Dotán</a:t>
            </a:r>
            <a:r>
              <a:rPr lang="es-MX" sz="3500" i="1" dirty="0">
                <a:effectLst/>
                <a:latin typeface="Arial" panose="020B0604020202020204" pitchFamily="34" charset="0"/>
                <a:ea typeface="Calibri" panose="020F0502020204030204" pitchFamily="34" charset="0"/>
                <a:cs typeface="Arial" panose="020B0604020202020204" pitchFamily="34" charset="0"/>
              </a:rPr>
              <a:t>. Entonces envió el rey allá gente de a caballo, y carros, y un gran ejército, los cuales vinieron de noche, y sitiaron la ciudad. Y se levantó de mañana y salió el que servía al varón de Dios</a:t>
            </a:r>
            <a:r>
              <a:rPr lang="es-MX" sz="3500" i="1" u="sng" dirty="0">
                <a:effectLst/>
                <a:latin typeface="Arial" panose="020B0604020202020204" pitchFamily="34" charset="0"/>
                <a:ea typeface="Calibri" panose="020F0502020204030204" pitchFamily="34" charset="0"/>
                <a:cs typeface="Arial" panose="020B0604020202020204" pitchFamily="34" charset="0"/>
              </a:rPr>
              <a:t>, y he aquí el ejército que tenía sitiada la ciudad, con gente de a caballo y carros. Entonces su criado le dijo: ¡Ah, señor mío! ¿qué haremos? 2 reyes 6:13-15</a:t>
            </a:r>
          </a:p>
          <a:p>
            <a:endParaRPr lang="es-MX" dirty="0"/>
          </a:p>
        </p:txBody>
      </p:sp>
      <p:pic>
        <p:nvPicPr>
          <p:cNvPr id="5" name="Imagen 4">
            <a:extLst>
              <a:ext uri="{FF2B5EF4-FFF2-40B4-BE49-F238E27FC236}">
                <a16:creationId xmlns:a16="http://schemas.microsoft.com/office/drawing/2014/main" id="{D66D971D-B51F-41B1-8130-88694EF81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8F40BB18-9CF6-4FF7-AD22-EBDFDCCC38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95" b="94249" l="1695" r="91525">
                        <a14:foregroundMark x1="40678" y1="89457" x2="40678" y2="89457"/>
                        <a14:foregroundMark x1="38136" y1="89776" x2="38136" y2="89776"/>
                        <a14:foregroundMark x1="41102" y1="88498" x2="41102" y2="88498"/>
                        <a14:foregroundMark x1="77119" y1="81470" x2="77119" y2="81470"/>
                        <a14:foregroundMark x1="42373" y1="39617" x2="42373" y2="39617"/>
                        <a14:foregroundMark x1="13136" y1="60064" x2="13136" y2="60064"/>
                        <a14:foregroundMark x1="17797" y1="59425" x2="17797" y2="59425"/>
                        <a14:foregroundMark x1="15254" y1="62300" x2="15254" y2="62300"/>
                        <a14:foregroundMark x1="14407" y1="64856" x2="14407" y2="64856"/>
                        <a14:foregroundMark x1="69068" y1="14058" x2="69068" y2="14058"/>
                        <a14:foregroundMark x1="60169" y1="44089" x2="60169" y2="44089"/>
                        <a14:foregroundMark x1="65678" y1="59105" x2="65678" y2="59105"/>
                        <a14:foregroundMark x1="72034" y1="60383" x2="72034" y2="60383"/>
                        <a14:foregroundMark x1="13559" y1="71565" x2="13559" y2="71565"/>
                        <a14:foregroundMark x1="87712" y1="62620" x2="87712" y2="62620"/>
                        <a14:foregroundMark x1="42797" y1="85304" x2="42797" y2="85304"/>
                        <a14:foregroundMark x1="48729" y1="88498" x2="48729" y2="88498"/>
                        <a14:foregroundMark x1="50000" y1="86262" x2="50000" y2="86262"/>
                        <a14:foregroundMark x1="49153" y1="84665" x2="49153" y2="84665"/>
                        <a14:foregroundMark x1="38136" y1="84345" x2="38136" y2="84345"/>
                        <a14:foregroundMark x1="23729" y1="75080" x2="23729" y2="75080"/>
                        <a14:backgroundMark x1="25424" y1="48562" x2="26271" y2="48243"/>
                        <a14:backgroundMark x1="33475" y1="49521" x2="33475" y2="49521"/>
                        <a14:backgroundMark x1="33475" y1="48562" x2="33475" y2="48562"/>
                        <a14:backgroundMark x1="33475" y1="45687" x2="33475" y2="45687"/>
                        <a14:backgroundMark x1="72458" y1="46006" x2="72458" y2="46006"/>
                        <a14:backgroundMark x1="68220" y1="44728" x2="68220" y2="44728"/>
                        <a14:backgroundMark x1="77119" y1="49840" x2="77119" y2="49840"/>
                        <a14:backgroundMark x1="64831" y1="42173" x2="64831" y2="42173"/>
                        <a14:backgroundMark x1="27966" y1="61342" x2="27966" y2="61342"/>
                        <a14:backgroundMark x1="25000" y1="68371" x2="25000" y2="68371"/>
                        <a14:backgroundMark x1="32203" y1="64856" x2="32203" y2="64856"/>
                        <a14:backgroundMark x1="36017" y1="53035" x2="36017" y2="53035"/>
                        <a14:backgroundMark x1="17797" y1="68051" x2="17797" y2="68051"/>
                        <a14:backgroundMark x1="10169" y1="46965" x2="10169" y2="46965"/>
                        <a14:backgroundMark x1="59322" y1="9585" x2="59322" y2="9585"/>
                        <a14:backgroundMark x1="82203" y1="54313" x2="82203" y2="54313"/>
                        <a14:backgroundMark x1="27542" y1="54633" x2="27542" y2="54633"/>
                        <a14:backgroundMark x1="85169" y1="61661" x2="85169" y2="61661"/>
                        <a14:backgroundMark x1="58475" y1="83387" x2="58475" y2="83387"/>
                        <a14:backgroundMark x1="45339" y1="83706" x2="45339" y2="83706"/>
                        <a14:backgroundMark x1="42373" y1="79553" x2="42373" y2="79553"/>
                        <a14:backgroundMark x1="42797" y1="76677" x2="42797" y2="76677"/>
                        <a14:backgroundMark x1="6356" y1="64217" x2="6356" y2="64217"/>
                        <a14:backgroundMark x1="31780" y1="62620" x2="31780" y2="62620"/>
                        <a14:backgroundMark x1="31356" y1="44728" x2="31356" y2="44728"/>
                      </a14:backgroundRemoval>
                    </a14:imgEffect>
                  </a14:imgLayer>
                </a14:imgProps>
              </a:ext>
            </a:extLst>
          </a:blip>
          <a:stretch>
            <a:fillRect/>
          </a:stretch>
        </p:blipFill>
        <p:spPr>
          <a:xfrm>
            <a:off x="1387395" y="4638675"/>
            <a:ext cx="1824174" cy="2419350"/>
          </a:xfrm>
          <a:prstGeom prst="rect">
            <a:avLst/>
          </a:prstGeom>
        </p:spPr>
      </p:pic>
    </p:spTree>
    <p:extLst>
      <p:ext uri="{BB962C8B-B14F-4D97-AF65-F5344CB8AC3E}">
        <p14:creationId xmlns:p14="http://schemas.microsoft.com/office/powerpoint/2010/main" val="29714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2379FB-C997-4AE2-BAAC-46EB9CA2759C}"/>
              </a:ext>
            </a:extLst>
          </p:cNvPr>
          <p:cNvSpPr>
            <a:spLocks noGrp="1"/>
          </p:cNvSpPr>
          <p:nvPr>
            <p:ph idx="1"/>
          </p:nvPr>
        </p:nvSpPr>
        <p:spPr>
          <a:xfrm>
            <a:off x="-66675" y="720725"/>
            <a:ext cx="12192000" cy="4351338"/>
          </a:xfrm>
        </p:spPr>
        <p:txBody>
          <a:bodyPr>
            <a:normAutofit lnSpcReduction="10000"/>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En tiempo de temor por cada día del año, hay una palabra del señor dice, </a:t>
            </a:r>
            <a:r>
              <a:rPr lang="es-MX" sz="32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temas</a:t>
            </a: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Él le dijo: </a:t>
            </a:r>
            <a:r>
              <a:rPr lang="es-MX" sz="3200" i="1" u="sng" dirty="0">
                <a:effectLst/>
                <a:latin typeface="Arial" panose="020B0604020202020204" pitchFamily="34" charset="0"/>
                <a:ea typeface="Calibri" panose="020F0502020204030204" pitchFamily="34" charset="0"/>
                <a:cs typeface="Arial" panose="020B0604020202020204" pitchFamily="34" charset="0"/>
              </a:rPr>
              <a:t>No tengas miedo, porque más son los que están con nosotros que los que están con ellos</a:t>
            </a:r>
            <a:r>
              <a:rPr lang="es-MX" sz="3200" i="1" dirty="0">
                <a:effectLst/>
                <a:latin typeface="Arial" panose="020B0604020202020204" pitchFamily="34" charset="0"/>
                <a:ea typeface="Calibri" panose="020F0502020204030204" pitchFamily="34" charset="0"/>
                <a:cs typeface="Arial" panose="020B0604020202020204" pitchFamily="34" charset="0"/>
              </a:rPr>
              <a:t>. Y oró Eliseo, y dijo: Te ruego, oh Jehová, que abras sus ojos para que vea. </a:t>
            </a:r>
            <a:r>
              <a:rPr lang="es-MX" sz="3200" i="1" u="sng" dirty="0">
                <a:effectLst/>
                <a:latin typeface="Arial" panose="020B0604020202020204" pitchFamily="34" charset="0"/>
                <a:ea typeface="Calibri" panose="020F0502020204030204" pitchFamily="34" charset="0"/>
                <a:cs typeface="Arial" panose="020B0604020202020204" pitchFamily="34" charset="0"/>
              </a:rPr>
              <a:t>Entonces Jehová abrió los ojos del criado, y miró; y he aquí que el monte estaba lleno de gente de a caballo, y de carros de fuego </a:t>
            </a:r>
            <a:r>
              <a:rPr lang="es-MX" sz="3200" i="1" dirty="0">
                <a:effectLst/>
                <a:latin typeface="Arial" panose="020B0604020202020204" pitchFamily="34" charset="0"/>
                <a:ea typeface="Calibri" panose="020F0502020204030204" pitchFamily="34" charset="0"/>
                <a:cs typeface="Arial" panose="020B0604020202020204" pitchFamily="34" charset="0"/>
              </a:rPr>
              <a:t>alrededor de Eliseo.” 2 Reyes 6:16, 17 </a:t>
            </a:r>
          </a:p>
          <a:p>
            <a:endParaRPr lang="es-MX" dirty="0"/>
          </a:p>
        </p:txBody>
      </p:sp>
      <p:pic>
        <p:nvPicPr>
          <p:cNvPr id="5" name="Imagen 4">
            <a:extLst>
              <a:ext uri="{FF2B5EF4-FFF2-40B4-BE49-F238E27FC236}">
                <a16:creationId xmlns:a16="http://schemas.microsoft.com/office/drawing/2014/main" id="{AC34586A-18B1-44B6-BC6F-90EC8C16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F5F8E90F-6DD6-44BB-AD37-08CD34C1E6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6" b="100000" l="10000" r="90000"/>
                    </a14:imgEffect>
                  </a14:imgLayer>
                </a14:imgProps>
              </a:ext>
            </a:extLst>
          </a:blip>
          <a:stretch>
            <a:fillRect/>
          </a:stretch>
        </p:blipFill>
        <p:spPr>
          <a:xfrm>
            <a:off x="628650" y="3962400"/>
            <a:ext cx="1809750" cy="2895600"/>
          </a:xfrm>
          <a:prstGeom prst="rect">
            <a:avLst/>
          </a:prstGeom>
        </p:spPr>
      </p:pic>
    </p:spTree>
    <p:extLst>
      <p:ext uri="{BB962C8B-B14F-4D97-AF65-F5344CB8AC3E}">
        <p14:creationId xmlns:p14="http://schemas.microsoft.com/office/powerpoint/2010/main" val="26287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2D3F4B-E655-4824-9832-C9FC913304A2}"/>
              </a:ext>
            </a:extLst>
          </p:cNvPr>
          <p:cNvSpPr>
            <a:spLocks noGrp="1"/>
          </p:cNvSpPr>
          <p:nvPr>
            <p:ph idx="1"/>
          </p:nvPr>
        </p:nvSpPr>
        <p:spPr>
          <a:xfrm>
            <a:off x="0" y="1092200"/>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En medio del problema debemos orar que nos abra los ojos para ver al señor.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“Los carros de Dios se cuentan por veintenas de millares de millares; El Señor viene del Sinaí a su santuario.” Salmos 68:17 </a:t>
            </a:r>
          </a:p>
          <a:p>
            <a:endParaRPr lang="es-MX" dirty="0"/>
          </a:p>
        </p:txBody>
      </p:sp>
      <p:pic>
        <p:nvPicPr>
          <p:cNvPr id="5" name="Imagen 4">
            <a:extLst>
              <a:ext uri="{FF2B5EF4-FFF2-40B4-BE49-F238E27FC236}">
                <a16:creationId xmlns:a16="http://schemas.microsoft.com/office/drawing/2014/main" id="{A8E81BC0-6117-4E31-B2A3-E6B2A804D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4B7A1E1D-8E26-42BF-9A2C-1F84E37C375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27" b="97954" l="455" r="96250"/>
                    </a14:imgEffect>
                  </a14:imgLayer>
                </a14:imgProps>
              </a:ext>
            </a:extLst>
          </a:blip>
          <a:stretch>
            <a:fillRect/>
          </a:stretch>
        </p:blipFill>
        <p:spPr>
          <a:xfrm>
            <a:off x="1778821" y="3495675"/>
            <a:ext cx="2524203" cy="3505200"/>
          </a:xfrm>
          <a:prstGeom prst="rect">
            <a:avLst/>
          </a:prstGeom>
        </p:spPr>
      </p:pic>
    </p:spTree>
    <p:extLst>
      <p:ext uri="{BB962C8B-B14F-4D97-AF65-F5344CB8AC3E}">
        <p14:creationId xmlns:p14="http://schemas.microsoft.com/office/powerpoint/2010/main" val="429207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E1D99A-2BD8-4B9D-A7C4-D0AF66D87796}"/>
              </a:ext>
            </a:extLst>
          </p:cNvPr>
          <p:cNvSpPr>
            <a:spLocks noGrp="1"/>
          </p:cNvSpPr>
          <p:nvPr>
            <p:ph idx="1"/>
          </p:nvPr>
        </p:nvSpPr>
        <p:spPr>
          <a:xfrm>
            <a:off x="0" y="825500"/>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Usted nunca podrá ver lo invisible sino lo hace a través de la fe.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“Por la fe Moisés, hecho ya grande</a:t>
            </a:r>
            <a:r>
              <a:rPr lang="es-MX" sz="3200" i="1" u="sng" dirty="0">
                <a:effectLst/>
                <a:latin typeface="Arial" panose="020B0604020202020204" pitchFamily="34" charset="0"/>
                <a:ea typeface="Calibri" panose="020F0502020204030204" pitchFamily="34" charset="0"/>
                <a:cs typeface="Arial" panose="020B0604020202020204" pitchFamily="34" charset="0"/>
              </a:rPr>
              <a:t>, rehusó </a:t>
            </a:r>
            <a:r>
              <a:rPr lang="es-MX" sz="3200" i="1" dirty="0">
                <a:effectLst/>
                <a:latin typeface="Arial" panose="020B0604020202020204" pitchFamily="34" charset="0"/>
                <a:ea typeface="Calibri" panose="020F0502020204030204" pitchFamily="34" charset="0"/>
                <a:cs typeface="Arial" panose="020B0604020202020204" pitchFamily="34" charset="0"/>
              </a:rPr>
              <a:t>llamarse hijo de la hija de Faraón,  Hebreos 11:24</a:t>
            </a:r>
          </a:p>
          <a:p>
            <a:endParaRPr lang="es-MX" dirty="0"/>
          </a:p>
        </p:txBody>
      </p:sp>
      <p:pic>
        <p:nvPicPr>
          <p:cNvPr id="5" name="Imagen 4">
            <a:extLst>
              <a:ext uri="{FF2B5EF4-FFF2-40B4-BE49-F238E27FC236}">
                <a16:creationId xmlns:a16="http://schemas.microsoft.com/office/drawing/2014/main" id="{4A8DF56A-F60C-4E62-A6EB-D909A8EC6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36828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1DB2FD-0955-4546-B60D-4E123769E7C9}"/>
              </a:ext>
            </a:extLst>
          </p:cNvPr>
          <p:cNvSpPr>
            <a:spLocks noGrp="1"/>
          </p:cNvSpPr>
          <p:nvPr>
            <p:ph idx="1"/>
          </p:nvPr>
        </p:nvSpPr>
        <p:spPr>
          <a:xfrm>
            <a:off x="264268" y="1776986"/>
            <a:ext cx="11663464" cy="4351338"/>
          </a:xfrm>
        </p:spPr>
        <p:txBody>
          <a:bodyPr/>
          <a:lstStyle/>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“Por la fe entendemos haber sido constituido el universo por la palabra de Dios, </a:t>
            </a:r>
            <a:r>
              <a:rPr lang="es-MX" sz="3200" i="1" u="sng" dirty="0">
                <a:effectLst/>
                <a:latin typeface="Arial" panose="020B0604020202020204" pitchFamily="34" charset="0"/>
                <a:ea typeface="Calibri" panose="020F0502020204030204" pitchFamily="34" charset="0"/>
                <a:cs typeface="Arial" panose="020B0604020202020204" pitchFamily="34" charset="0"/>
              </a:rPr>
              <a:t>de modo que lo que se ve fue hecho de lo que no se veía.” </a:t>
            </a:r>
            <a:r>
              <a:rPr lang="es-MX" sz="3200" i="1" dirty="0">
                <a:effectLst/>
                <a:latin typeface="Arial" panose="020B0604020202020204" pitchFamily="34" charset="0"/>
                <a:ea typeface="Calibri" panose="020F0502020204030204" pitchFamily="34" charset="0"/>
                <a:cs typeface="Arial" panose="020B0604020202020204" pitchFamily="34" charset="0"/>
              </a:rPr>
              <a:t>Hebreos 11:3 </a:t>
            </a:r>
          </a:p>
          <a:p>
            <a:pPr marL="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03B89C72-44D8-4F77-A020-D06F1A59F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2749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6B575A-1155-4310-A30B-061C096505AA}"/>
              </a:ext>
            </a:extLst>
          </p:cNvPr>
          <p:cNvSpPr>
            <a:spLocks noGrp="1"/>
          </p:cNvSpPr>
          <p:nvPr>
            <p:ph idx="1"/>
          </p:nvPr>
        </p:nvSpPr>
        <p:spPr>
          <a:xfrm>
            <a:off x="0" y="266700"/>
            <a:ext cx="12192000" cy="4662488"/>
          </a:xfrm>
        </p:spPr>
        <p:txBody>
          <a:bodyPr>
            <a:normAutofit fontScale="92500" lnSpcReduction="10000"/>
          </a:bodyPr>
          <a:lstStyle/>
          <a:p>
            <a:pPr algn="ctr">
              <a:lnSpc>
                <a:spcPct val="107000"/>
              </a:lnSpc>
              <a:spcAft>
                <a:spcPts val="800"/>
              </a:spcAft>
              <a:buFont typeface="Courier New" panose="02070309020205020404" pitchFamily="49" charset="0"/>
              <a:buChar char="o"/>
            </a:pPr>
            <a:r>
              <a:rPr lang="es-MX" sz="35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En la tentación te sostienes viendo lo invisible.  </a:t>
            </a:r>
          </a:p>
          <a:p>
            <a:pPr algn="ctr">
              <a:lnSpc>
                <a:spcPct val="107000"/>
              </a:lnSpc>
              <a:spcAft>
                <a:spcPts val="800"/>
              </a:spcAft>
            </a:pPr>
            <a:r>
              <a:rPr lang="es-MX" sz="3500" i="1" u="sng" dirty="0">
                <a:effectLst/>
                <a:latin typeface="Arial" panose="020B0604020202020204" pitchFamily="34" charset="0"/>
                <a:ea typeface="Calibri" panose="020F0502020204030204" pitchFamily="34" charset="0"/>
                <a:cs typeface="Arial" panose="020B0604020202020204" pitchFamily="34" charset="0"/>
              </a:rPr>
              <a:t>escogiendo antes ser maltratado con el pueblo de Dios, que gozar de los deleites temporales del pecado</a:t>
            </a:r>
            <a:r>
              <a:rPr lang="es-MX" sz="3500" i="1" dirty="0">
                <a:effectLst/>
                <a:latin typeface="Arial" panose="020B0604020202020204" pitchFamily="34" charset="0"/>
                <a:ea typeface="Calibri" panose="020F0502020204030204" pitchFamily="34" charset="0"/>
                <a:cs typeface="Arial" panose="020B0604020202020204" pitchFamily="34" charset="0"/>
              </a:rPr>
              <a:t>, teniendo por mayores riquezas el vituperio de Cristo que los tesoros de los egipcios; porque tenía puesta la mirada en el galardón.  Hebreos 11:25,26</a:t>
            </a:r>
          </a:p>
          <a:p>
            <a:pPr algn="ctr">
              <a:lnSpc>
                <a:spcPct val="107000"/>
              </a:lnSpc>
              <a:spcAft>
                <a:spcPts val="800"/>
              </a:spcAft>
            </a:pPr>
            <a:r>
              <a:rPr lang="es-MX" sz="3500" i="1" dirty="0">
                <a:effectLst/>
                <a:latin typeface="Arial" panose="020B0604020202020204" pitchFamily="34" charset="0"/>
                <a:ea typeface="Calibri" panose="020F0502020204030204" pitchFamily="34" charset="0"/>
                <a:cs typeface="Arial" panose="020B0604020202020204" pitchFamily="34" charset="0"/>
              </a:rPr>
              <a:t>Por la fe dejó a Egipto, no temiendo la ira del rey; </a:t>
            </a:r>
            <a:r>
              <a:rPr lang="es-MX" sz="3500" i="1" u="sng" dirty="0">
                <a:effectLst/>
                <a:latin typeface="Arial" panose="020B0604020202020204" pitchFamily="34" charset="0"/>
                <a:ea typeface="Calibri" panose="020F0502020204030204" pitchFamily="34" charset="0"/>
                <a:cs typeface="Arial" panose="020B0604020202020204" pitchFamily="34" charset="0"/>
              </a:rPr>
              <a:t>porque se sostuvo como viendo al Invisible.” Hebreos 11:27 </a:t>
            </a:r>
          </a:p>
          <a:p>
            <a:endParaRPr lang="es-MX" dirty="0"/>
          </a:p>
        </p:txBody>
      </p:sp>
      <p:pic>
        <p:nvPicPr>
          <p:cNvPr id="5" name="Imagen 4">
            <a:extLst>
              <a:ext uri="{FF2B5EF4-FFF2-40B4-BE49-F238E27FC236}">
                <a16:creationId xmlns:a16="http://schemas.microsoft.com/office/drawing/2014/main" id="{90A4629A-0F78-4DD3-8E0B-2353F94EA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196701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E8CA2A-9553-4E84-BFB3-3AE7CD3D6CD1}"/>
              </a:ext>
            </a:extLst>
          </p:cNvPr>
          <p:cNvSpPr>
            <a:spLocks noGrp="1"/>
          </p:cNvSpPr>
          <p:nvPr>
            <p:ph idx="1"/>
          </p:nvPr>
        </p:nvSpPr>
        <p:spPr>
          <a:xfrm>
            <a:off x="0" y="457200"/>
            <a:ext cx="12192000" cy="4805363"/>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Cómo traerlo invisible a lo visible. </a:t>
            </a:r>
          </a:p>
          <a:p>
            <a:pPr algn="ct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Debo recordar los tres enemigos de la fe, la </a:t>
            </a:r>
            <a:r>
              <a:rPr lang="es-MX" sz="3200" u="sng" dirty="0">
                <a:effectLst/>
                <a:latin typeface="Arial" panose="020B0604020202020204" pitchFamily="34" charset="0"/>
                <a:ea typeface="Calibri" panose="020F0502020204030204" pitchFamily="34" charset="0"/>
                <a:cs typeface="Arial" panose="020B0604020202020204" pitchFamily="34" charset="0"/>
              </a:rPr>
              <a:t>apariencia,</a:t>
            </a:r>
            <a:r>
              <a:rPr lang="es-MX" sz="3200" dirty="0">
                <a:effectLst/>
                <a:latin typeface="Arial" panose="020B0604020202020204" pitchFamily="34" charset="0"/>
                <a:ea typeface="Calibri" panose="020F0502020204030204" pitchFamily="34" charset="0"/>
                <a:cs typeface="Arial" panose="020B0604020202020204" pitchFamily="34" charset="0"/>
              </a:rPr>
              <a:t> la </a:t>
            </a:r>
            <a:r>
              <a:rPr lang="es-MX" sz="3200" u="sng" dirty="0">
                <a:effectLst/>
                <a:latin typeface="Arial" panose="020B0604020202020204" pitchFamily="34" charset="0"/>
                <a:ea typeface="Calibri" panose="020F0502020204030204" pitchFamily="34" charset="0"/>
                <a:cs typeface="Arial" panose="020B0604020202020204" pitchFamily="34" charset="0"/>
              </a:rPr>
              <a:t>emoción </a:t>
            </a:r>
            <a:r>
              <a:rPr lang="es-MX" sz="3200" dirty="0">
                <a:effectLst/>
                <a:latin typeface="Arial" panose="020B0604020202020204" pitchFamily="34" charset="0"/>
                <a:ea typeface="Calibri" panose="020F0502020204030204" pitchFamily="34" charset="0"/>
                <a:cs typeface="Arial" panose="020B0604020202020204" pitchFamily="34" charset="0"/>
              </a:rPr>
              <a:t>y la </a:t>
            </a:r>
            <a:r>
              <a:rPr lang="es-MX" sz="3200" u="sng" dirty="0">
                <a:effectLst/>
                <a:latin typeface="Arial" panose="020B0604020202020204" pitchFamily="34" charset="0"/>
                <a:ea typeface="Calibri" panose="020F0502020204030204" pitchFamily="34" charset="0"/>
                <a:cs typeface="Arial" panose="020B0604020202020204" pitchFamily="34" charset="0"/>
              </a:rPr>
              <a:t>razón</a:t>
            </a:r>
            <a:r>
              <a:rPr lang="es-MX" sz="32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La fe es la convicción de lo que no se ve y la esperanza es la anticipación de lo que se espera, es la esperanza de que algo va suceder.</a:t>
            </a:r>
          </a:p>
          <a:p>
            <a:endParaRPr lang="es-MX" dirty="0"/>
          </a:p>
        </p:txBody>
      </p:sp>
      <p:pic>
        <p:nvPicPr>
          <p:cNvPr id="5" name="Imagen 4">
            <a:extLst>
              <a:ext uri="{FF2B5EF4-FFF2-40B4-BE49-F238E27FC236}">
                <a16:creationId xmlns:a16="http://schemas.microsoft.com/office/drawing/2014/main" id="{9EB82214-992C-49D2-B460-C32A3BBE2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8330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16D17C-7C9A-4338-9203-6E908DCE4367}"/>
              </a:ext>
            </a:extLst>
          </p:cNvPr>
          <p:cNvSpPr>
            <a:spLocks noGrp="1"/>
          </p:cNvSpPr>
          <p:nvPr>
            <p:ph idx="1"/>
          </p:nvPr>
        </p:nvSpPr>
        <p:spPr>
          <a:xfrm>
            <a:off x="0" y="1025525"/>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Nos cuesta caminar en fe porque queremos tocar, ver y sentir.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“Le dijeron, pues, los otros discípulos: Al Señor hemos visto. Él les dijo: </a:t>
            </a:r>
            <a:r>
              <a:rPr lang="es-MX" sz="3200" i="1" u="sng" dirty="0">
                <a:effectLst/>
                <a:latin typeface="Arial" panose="020B0604020202020204" pitchFamily="34" charset="0"/>
                <a:ea typeface="Calibri" panose="020F0502020204030204" pitchFamily="34" charset="0"/>
                <a:cs typeface="Arial" panose="020B0604020202020204" pitchFamily="34" charset="0"/>
              </a:rPr>
              <a:t>Si no viere en sus manos la señal de los clavos, y metiere mi dedo en el lugar de los clavos, y metiere mi mano en su costado, no creeré.” S. Juan 20:25 </a:t>
            </a:r>
          </a:p>
          <a:p>
            <a:endParaRPr lang="es-MX" dirty="0"/>
          </a:p>
        </p:txBody>
      </p:sp>
      <p:pic>
        <p:nvPicPr>
          <p:cNvPr id="5" name="Imagen 4">
            <a:extLst>
              <a:ext uri="{FF2B5EF4-FFF2-40B4-BE49-F238E27FC236}">
                <a16:creationId xmlns:a16="http://schemas.microsoft.com/office/drawing/2014/main" id="{53450F8A-478B-4F73-B56A-645765B65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5495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ED6803-1657-4E5F-9A28-A9AB7824ACBC}"/>
              </a:ext>
            </a:extLst>
          </p:cNvPr>
          <p:cNvSpPr>
            <a:spLocks noGrp="1"/>
          </p:cNvSpPr>
          <p:nvPr>
            <p:ph idx="1"/>
          </p:nvPr>
        </p:nvSpPr>
        <p:spPr>
          <a:xfrm>
            <a:off x="-1" y="730250"/>
            <a:ext cx="12192001"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Pedro aprendió de la fe invisible.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a:t>
            </a:r>
            <a:r>
              <a:rPr lang="es-MX" sz="3200" i="1" u="sng" dirty="0">
                <a:effectLst/>
                <a:latin typeface="Arial" panose="020B0604020202020204" pitchFamily="34" charset="0"/>
                <a:ea typeface="Calibri" panose="020F0502020204030204" pitchFamily="34" charset="0"/>
                <a:cs typeface="Arial" panose="020B0604020202020204" pitchFamily="34" charset="0"/>
              </a:rPr>
              <a:t>a quien amáis sin haberle visto, </a:t>
            </a:r>
            <a:r>
              <a:rPr lang="es-MX" sz="3200" i="1" dirty="0">
                <a:effectLst/>
                <a:latin typeface="Arial" panose="020B0604020202020204" pitchFamily="34" charset="0"/>
                <a:ea typeface="Calibri" panose="020F0502020204030204" pitchFamily="34" charset="0"/>
                <a:cs typeface="Arial" panose="020B0604020202020204" pitchFamily="34" charset="0"/>
              </a:rPr>
              <a:t>en quien, </a:t>
            </a:r>
            <a:r>
              <a:rPr lang="es-MX" sz="3200" i="1" u="sng" dirty="0">
                <a:effectLst/>
                <a:latin typeface="Arial" panose="020B0604020202020204" pitchFamily="34" charset="0"/>
                <a:ea typeface="Calibri" panose="020F0502020204030204" pitchFamily="34" charset="0"/>
                <a:cs typeface="Arial" panose="020B0604020202020204" pitchFamily="34" charset="0"/>
              </a:rPr>
              <a:t>creyendo, aunque ahora no lo veáis,</a:t>
            </a:r>
            <a:r>
              <a:rPr lang="es-MX" sz="3200" i="1" dirty="0">
                <a:effectLst/>
                <a:latin typeface="Arial" panose="020B0604020202020204" pitchFamily="34" charset="0"/>
                <a:ea typeface="Calibri" panose="020F0502020204030204" pitchFamily="34" charset="0"/>
                <a:cs typeface="Arial" panose="020B0604020202020204" pitchFamily="34" charset="0"/>
              </a:rPr>
              <a:t> os alegráis con gozo inefable y glorioso; obteniendo el fin de vuestra fe, que es la salvación de vuestras almas.” 1 Pedro 1:8-9 </a:t>
            </a:r>
          </a:p>
          <a:p>
            <a:pPr marL="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E53B3703-6256-41D7-AD98-5ADDD4977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A9AE1CA3-B5A0-4592-8C06-8F91F0F583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5159" y1="7915" x2="25159" y2="7915"/>
                        <a14:foregroundMark x1="84879" y1="22487" x2="84879" y2="22487"/>
                        <a14:foregroundMark x1="81321" y1="13568" x2="81321" y2="13568"/>
                        <a14:foregroundMark x1="42948" y1="13317" x2="42948" y2="13317"/>
                        <a14:foregroundMark x1="59085" y1="9422" x2="59848" y2="9296"/>
                        <a14:foregroundMark x1="69886" y1="11809" x2="69886" y2="11809"/>
                        <a14:foregroundMark x1="73189" y1="23744" x2="73189" y2="23744"/>
                        <a14:foregroundMark x1="82338" y1="31407" x2="82338" y2="31407"/>
                        <a14:foregroundMark x1="92884" y1="10427" x2="92884" y2="10427"/>
                        <a14:foregroundMark x1="86150" y1="6030" x2="86150" y2="6030"/>
                        <a14:foregroundMark x1="60356" y1="4523" x2="60356" y2="4523"/>
                        <a14:foregroundMark x1="46125" y1="3518" x2="46125" y2="3518"/>
                        <a14:foregroundMark x1="33926" y1="2513" x2="33926" y2="2513"/>
                        <a14:foregroundMark x1="21855" y1="5151" x2="21855" y2="5151"/>
                        <a14:foregroundMark x1="40025" y1="14950" x2="40025" y2="14950"/>
                        <a14:foregroundMark x1="29606" y1="11055" x2="29606" y2="11055"/>
                        <a14:foregroundMark x1="35451" y1="10050" x2="35451" y2="10050"/>
                        <a14:foregroundMark x1="47776" y1="11055" x2="47776" y2="11055"/>
                        <a14:foregroundMark x1="56798" y1="18970" x2="56798" y2="18970"/>
                        <a14:foregroundMark x1="46760" y1="19849" x2="46760" y2="19849"/>
                        <a14:foregroundMark x1="15756" y1="12814" x2="15756" y2="12814"/>
                        <a14:foregroundMark x1="12452" y1="7789" x2="12452" y2="7789"/>
                        <a14:foregroundMark x1="14994" y1="4397" x2="14994" y2="4397"/>
                        <a14:foregroundMark x1="17154" y1="3015" x2="17154" y2="3015"/>
                        <a14:foregroundMark x1="24396" y1="2387" x2="24396" y2="2387"/>
                        <a14:foregroundMark x1="45489" y1="3141" x2="45489" y2="3141"/>
                        <a14:foregroundMark x1="49428" y1="2513" x2="49428" y2="2513"/>
                        <a14:foregroundMark x1="52224" y1="2387" x2="52732" y2="2261"/>
                        <a14:foregroundMark x1="65438" y1="4271" x2="65438" y2="4271"/>
                        <a14:foregroundMark x1="80432" y1="5528" x2="80432" y2="5528"/>
                        <a14:foregroundMark x1="82592" y1="5276" x2="82592" y2="5276"/>
                        <a14:foregroundMark x1="86150" y1="4774" x2="86912" y2="4774"/>
                        <a14:foregroundMark x1="88818" y1="5528" x2="88818" y2="5528"/>
                        <a14:foregroundMark x1="97205" y1="10050" x2="97205" y2="10050"/>
                        <a14:foregroundMark x1="97713" y1="14824" x2="97586" y2="15829"/>
                        <a14:foregroundMark x1="93266" y1="21985" x2="93266" y2="21985"/>
                        <a14:foregroundMark x1="95934" y1="26508" x2="95934" y2="26508"/>
                        <a14:foregroundMark x1="95680" y1="29146" x2="95553" y2="29774"/>
                        <a14:foregroundMark x1="90724" y1="34422" x2="90724" y2="34422"/>
                        <a14:foregroundMark x1="84498" y1="33668" x2="84498" y2="33668"/>
                        <a14:foregroundMark x1="82084" y1="34045" x2="82084" y2="34045"/>
                        <a14:foregroundMark x1="68361" y1="27136" x2="68361" y2="27136"/>
                        <a14:foregroundMark x1="52859" y1="25503" x2="52859" y2="25503"/>
                        <a14:foregroundMark x1="47141" y1="22487" x2="47141" y2="22487"/>
                        <a14:foregroundMark x1="34562" y1="19975" x2="34562" y2="19975"/>
                        <a14:foregroundMark x1="28335" y1="14070" x2="28335" y2="14070"/>
                        <a14:foregroundMark x1="25794" y1="14447" x2="25794" y2="14447"/>
                        <a14:foregroundMark x1="38374" y1="14824" x2="38374" y2="14824"/>
                        <a14:foregroundMark x1="33291" y1="15201" x2="33291" y2="15201"/>
                        <a14:foregroundMark x1="23888" y1="82789" x2="23888" y2="82789"/>
                        <a14:foregroundMark x1="13469" y1="83291" x2="13469" y2="83291"/>
                        <a14:foregroundMark x1="2668" y1="87814" x2="3812" y2="87814"/>
                        <a14:foregroundMark x1="15248" y1="89698" x2="15248" y2="89698"/>
                        <a14:foregroundMark x1="15629" y1="89824" x2="17027" y2="91960"/>
                        <a14:foregroundMark x1="24015" y1="95854" x2="24015" y2="95854"/>
                        <a14:foregroundMark x1="32147" y1="95854" x2="32147" y2="95854"/>
                        <a14:foregroundMark x1="46125" y1="95729" x2="46125" y2="95729"/>
                        <a14:foregroundMark x1="52986" y1="96357" x2="53621" y2="96231"/>
                        <a14:foregroundMark x1="63151" y1="96357" x2="64041" y2="96357"/>
                        <a14:foregroundMark x1="70521" y1="95854" x2="70521" y2="95854"/>
                        <a14:foregroundMark x1="72173" y1="95729" x2="72173" y2="95729"/>
                        <a14:foregroundMark x1="78653" y1="94975" x2="78653" y2="94975"/>
                        <a14:foregroundMark x1="79797" y1="94849" x2="79797" y2="94849"/>
                        <a14:foregroundMark x1="82465" y1="94347" x2="82846" y2="94347"/>
                        <a14:foregroundMark x1="84117" y1="92085" x2="84498" y2="91834"/>
                        <a14:foregroundMark x1="85642" y1="89573" x2="85642" y2="89573"/>
                        <a14:foregroundMark x1="86531" y1="85302" x2="86531" y2="85302"/>
                        <a14:foregroundMark x1="86531" y1="85176" x2="86531" y2="85176"/>
                        <a14:foregroundMark x1="82973" y1="82789" x2="82973" y2="82789"/>
                        <a14:foregroundMark x1="79416" y1="82789" x2="78272" y2="82663"/>
                        <a14:foregroundMark x1="71792" y1="82161" x2="71792" y2="82161"/>
                        <a14:foregroundMark x1="70775" y1="82161" x2="70775" y2="82161"/>
                        <a14:foregroundMark x1="60737" y1="83668" x2="60737" y2="83668"/>
                        <a14:foregroundMark x1="58958" y1="84045" x2="58958" y2="84045"/>
                        <a14:foregroundMark x1="49174" y1="84296" x2="49174" y2="84296"/>
                        <a14:foregroundMark x1="46887" y1="84422" x2="46887" y2="84422"/>
                        <a14:foregroundMark x1="33799" y1="84045" x2="33799" y2="84045"/>
                        <a14:foregroundMark x1="21093" y1="82915" x2="21728" y2="82663"/>
                        <a14:foregroundMark x1="23253" y1="81156" x2="24142" y2="81030"/>
                        <a14:foregroundMark x1="32910" y1="80151" x2="32910" y2="80151"/>
                        <a14:foregroundMark x1="38247" y1="79271" x2="38247" y2="79271"/>
                        <a14:foregroundMark x1="39898" y1="79774" x2="40280" y2="79774"/>
                        <a14:foregroundMark x1="44854" y1="81658" x2="44854" y2="81658"/>
                        <a14:foregroundMark x1="47141" y1="83668" x2="47141" y2="83668"/>
                        <a14:foregroundMark x1="46379" y1="84171" x2="40788" y2="88191"/>
                        <a14:foregroundMark x1="36086" y1="89950" x2="36086" y2="89950"/>
                        <a14:foregroundMark x1="36086" y1="89950" x2="36086" y2="89950"/>
                        <a14:foregroundMark x1="43583" y1="91080" x2="46506" y2="90452"/>
                        <a14:foregroundMark x1="47776" y1="89950" x2="47776" y2="89950"/>
                        <a14:foregroundMark x1="61881" y1="93090" x2="68107" y2="92965"/>
                        <a14:foregroundMark x1="69377" y1="92211" x2="69377" y2="92211"/>
                        <a14:foregroundMark x1="40788" y1="91080" x2="41931" y2="90704"/>
                        <a14:foregroundMark x1="41550" y1="94221" x2="42440" y2="93090"/>
                        <a14:foregroundMark x1="41677" y1="91583" x2="44473" y2="90452"/>
                        <a14:foregroundMark x1="53494" y1="89070" x2="53494" y2="89070"/>
                        <a14:foregroundMark x1="62770" y1="91583" x2="62770" y2="91583"/>
                        <a14:foregroundMark x1="65693" y1="91834" x2="65693" y2="91834"/>
                        <a14:foregroundMark x1="63151" y1="91332" x2="31004" y2="90327"/>
                        <a14:foregroundMark x1="31004" y1="90327" x2="31004" y2="90327"/>
                        <a14:foregroundMark x1="31004" y1="90327" x2="73571" y2="82412"/>
                        <a14:foregroundMark x1="78145" y1="83920" x2="6989" y2="82663"/>
                        <a14:foregroundMark x1="5464" y1="80779" x2="12452" y2="95101"/>
                        <a14:foregroundMark x1="17154" y1="93970" x2="89199" y2="93467"/>
                        <a14:foregroundMark x1="90343" y1="91960" x2="89581" y2="79020"/>
                        <a14:foregroundMark x1="89581" y1="79020" x2="58450" y2="80025"/>
                        <a14:foregroundMark x1="56036" y1="79899" x2="11817" y2="78015"/>
                        <a14:foregroundMark x1="81449" y1="90829" x2="54892" y2="88442"/>
                        <a14:foregroundMark x1="83100" y1="29397" x2="13977" y2="5025"/>
                        <a14:foregroundMark x1="19314" y1="4146" x2="83990" y2="6658"/>
                        <a14:foregroundMark x1="92122" y1="9296" x2="93774" y2="27136"/>
                        <a14:foregroundMark x1="91105" y1="22613" x2="38501" y2="3894"/>
                        <a14:foregroundMark x1="14612" y1="16960" x2="12071" y2="3392"/>
                        <a14:foregroundMark x1="13215" y1="3518" x2="57560" y2="2387"/>
                        <a14:foregroundMark x1="61372" y1="3015" x2="90470" y2="5276"/>
                        <a14:foregroundMark x1="90724" y1="5402" x2="94409" y2="21106"/>
                        <a14:foregroundMark x1="87802" y1="12312" x2="62516" y2="10302"/>
                        <a14:foregroundMark x1="67853" y1="18467" x2="84879" y2="32035"/>
                        <a14:foregroundMark x1="73062" y1="1884" x2="95553" y2="7035"/>
                        <a14:foregroundMark x1="96696" y1="10176" x2="94155" y2="34045"/>
                        <a14:foregroundMark x1="97332" y1="7915" x2="96061" y2="33920"/>
                        <a14:foregroundMark x1="39136" y1="9296" x2="55019" y2="12060"/>
                        <a14:foregroundMark x1="26811" y1="14698" x2="53113" y2="20980"/>
                        <a14:foregroundMark x1="47649" y1="21482" x2="61881" y2="28518"/>
                        <a14:foregroundMark x1="11817" y1="88317" x2="36849" y2="85930"/>
                        <a14:foregroundMark x1="8259" y1="96482" x2="34689" y2="95980"/>
                        <a14:foregroundMark x1="7243" y1="95101" x2="8132" y2="89447"/>
                        <a14:foregroundMark x1="35959" y1="97864" x2="65820" y2="97613"/>
                        <a14:foregroundMark x1="83863" y1="97111" x2="76239" y2="85176"/>
                        <a14:foregroundMark x1="89835" y1="97487" x2="91487" y2="93844"/>
                        <a14:foregroundMark x1="91105" y1="98492" x2="91105" y2="98492"/>
                        <a14:foregroundMark x1="51970" y1="13693" x2="51970" y2="13693"/>
                        <a14:foregroundMark x1="19187" y1="41834" x2="19187" y2="41834"/>
                        <a14:foregroundMark x1="26302" y1="38191" x2="26302" y2="38191"/>
                        <a14:foregroundMark x1="18170" y1="53769" x2="18170" y2="53769"/>
                        <a14:foregroundMark x1="21220" y1="67211" x2="16518" y2="37814"/>
                        <a14:foregroundMark x1="35832" y1="38945" x2="22363" y2="33417"/>
                        <a14:foregroundMark x1="25032" y1="65327" x2="19949" y2="51382"/>
                        <a14:foregroundMark x1="17408" y1="61558" x2="17408" y2="55276"/>
                        <a14:foregroundMark x1="31639" y1="38945" x2="23507" y2="38945"/>
                        <a14:foregroundMark x1="31893" y1="41834" x2="12325" y2="60302"/>
                        <a14:foregroundMark x1="79034" y1="87060" x2="88691" y2="85804"/>
                      </a14:backgroundRemoval>
                    </a14:imgEffect>
                  </a14:imgLayer>
                </a14:imgProps>
              </a:ext>
            </a:extLst>
          </a:blip>
          <a:stretch>
            <a:fillRect/>
          </a:stretch>
        </p:blipFill>
        <p:spPr>
          <a:xfrm>
            <a:off x="638845" y="3284491"/>
            <a:ext cx="3533105" cy="3573509"/>
          </a:xfrm>
          <a:prstGeom prst="rect">
            <a:avLst/>
          </a:prstGeom>
          <a:ln>
            <a:noFill/>
          </a:ln>
          <a:effectLst>
            <a:softEdge rad="112500"/>
          </a:effectLst>
        </p:spPr>
      </p:pic>
    </p:spTree>
    <p:extLst>
      <p:ext uri="{BB962C8B-B14F-4D97-AF65-F5344CB8AC3E}">
        <p14:creationId xmlns:p14="http://schemas.microsoft.com/office/powerpoint/2010/main" val="263887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0D2DA5-451E-473D-820F-8A5DDD8C4660}"/>
              </a:ext>
            </a:extLst>
          </p:cNvPr>
          <p:cNvSpPr>
            <a:spLocks noGrp="1"/>
          </p:cNvSpPr>
          <p:nvPr>
            <p:ph idx="1"/>
          </p:nvPr>
        </p:nvSpPr>
        <p:spPr>
          <a:xfrm>
            <a:off x="1" y="192325"/>
            <a:ext cx="11430000" cy="5272088"/>
          </a:xfrm>
        </p:spPr>
        <p:txBody>
          <a:bodyPr>
            <a:normAutofit lnSpcReduction="10000"/>
          </a:bodyPr>
          <a:lstStyle/>
          <a:p>
            <a:pP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Algunas veces oramos y decimos de palabras, señor te voy a creer y si no podemos verlo queremos sentirlo, no olvide Dios trabaja en su espíritu no en sus emociones, esta es la parte más superficial de su naturaleza humana.  </a:t>
            </a:r>
          </a:p>
          <a:p>
            <a:pP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No es lo que ves, ni es cómo te siente, usted venga al señor en oración basada en la palabra.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Hay momento cuando la razón nos encasilla para ver lo invisible Felipe le dijo al señor son muchos despídelos, de donde tomaremos pan para tanta gente Juan 6:1-15</a:t>
            </a: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FC21D18F-8912-4996-A6FA-70DDE71E3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23297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3241-AEFD-403A-BD6D-D06D60224423}"/>
              </a:ext>
            </a:extLst>
          </p:cNvPr>
          <p:cNvSpPr>
            <a:spLocks noGrp="1"/>
          </p:cNvSpPr>
          <p:nvPr>
            <p:ph type="title"/>
          </p:nvPr>
        </p:nvSpPr>
        <p:spPr>
          <a:xfrm>
            <a:off x="838200" y="365125"/>
            <a:ext cx="10515600" cy="1549400"/>
          </a:xfrm>
        </p:spPr>
        <p:txBody>
          <a:bodyPr>
            <a:normAutofit/>
          </a:bodyPr>
          <a:lstStyle/>
          <a:p>
            <a:pPr algn="ctr"/>
            <a:r>
              <a:rPr lang="es-MX" dirty="0">
                <a:effectLst/>
                <a:latin typeface="Arial Black" panose="020B0A04020102020204" pitchFamily="34" charset="0"/>
                <a:ea typeface="Calibri" panose="020F0502020204030204" pitchFamily="34" charset="0"/>
                <a:cs typeface="Times New Roman" panose="02020603050405020304" pitchFamily="18" charset="0"/>
              </a:rPr>
              <a:t>Conclusión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82614101-6E46-491E-A418-26818E72D6ED}"/>
              </a:ext>
            </a:extLst>
          </p:cNvPr>
          <p:cNvSpPr>
            <a:spLocks noGrp="1"/>
          </p:cNvSpPr>
          <p:nvPr>
            <p:ph idx="1"/>
          </p:nvPr>
        </p:nvSpPr>
        <p:spPr>
          <a:xfrm>
            <a:off x="0" y="1825625"/>
            <a:ext cx="12192000" cy="4351338"/>
          </a:xfrm>
        </p:spPr>
        <p:txBody>
          <a:bodyPr/>
          <a:lstStyle/>
          <a:p>
            <a:pPr algn="ctr"/>
            <a:r>
              <a:rPr lang="es-MX" sz="3200" dirty="0">
                <a:effectLst/>
                <a:latin typeface="Arial" panose="020B0604020202020204" pitchFamily="34" charset="0"/>
                <a:ea typeface="Calibri" panose="020F0502020204030204" pitchFamily="34" charset="0"/>
                <a:cs typeface="Arial" panose="020B0604020202020204" pitchFamily="34" charset="0"/>
              </a:rPr>
              <a:t>Cuando alguien camina en lo invisible podrá hacer cosas grandes en lo visible, podrá amar a Jesús sin que lo ya visto, podrá ser perdonado de todos sus pecados y podrá disfrutar los beneficios de un reino invisible.</a:t>
            </a:r>
          </a:p>
          <a:p>
            <a:endParaRPr lang="es-MX" dirty="0"/>
          </a:p>
        </p:txBody>
      </p:sp>
      <p:pic>
        <p:nvPicPr>
          <p:cNvPr id="5" name="Imagen 4">
            <a:extLst>
              <a:ext uri="{FF2B5EF4-FFF2-40B4-BE49-F238E27FC236}">
                <a16:creationId xmlns:a16="http://schemas.microsoft.com/office/drawing/2014/main" id="{9411DC89-7A16-47D3-8323-D65A958C0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32769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FB03E-F0E6-4EDF-AD0F-51861499C13D}"/>
              </a:ext>
            </a:extLst>
          </p:cNvPr>
          <p:cNvSpPr>
            <a:spLocks noGrp="1"/>
          </p:cNvSpPr>
          <p:nvPr>
            <p:ph type="title"/>
          </p:nvPr>
        </p:nvSpPr>
        <p:spPr/>
        <p:txBody>
          <a:bodyPr>
            <a:normAutofit fontScale="90000"/>
          </a:bodyPr>
          <a:lstStyle/>
          <a:p>
            <a:pPr algn="ctr"/>
            <a:r>
              <a:rPr lang="es-MX" sz="4800" dirty="0">
                <a:effectLst/>
                <a:latin typeface="Arial Black" panose="020B0A04020102020204" pitchFamily="34" charset="0"/>
                <a:ea typeface="Calibri" panose="020F0502020204030204" pitchFamily="34" charset="0"/>
                <a:cs typeface="Times New Roman" panose="02020603050405020304" pitchFamily="18" charset="0"/>
              </a:rPr>
              <a:t>Introducción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CF3DB56F-FD61-49C5-B469-9133C92CB5BD}"/>
              </a:ext>
            </a:extLst>
          </p:cNvPr>
          <p:cNvSpPr>
            <a:spLocks noGrp="1"/>
          </p:cNvSpPr>
          <p:nvPr>
            <p:ph idx="1"/>
          </p:nvPr>
        </p:nvSpPr>
        <p:spPr>
          <a:xfrm>
            <a:off x="108625" y="1253331"/>
            <a:ext cx="11974749" cy="4351338"/>
          </a:xfrm>
        </p:spPr>
        <p:txBody>
          <a:bodyPr/>
          <a:lstStyle/>
          <a:p>
            <a:r>
              <a:rPr lang="es-MX" sz="3200" dirty="0">
                <a:effectLst/>
                <a:latin typeface="Arial" panose="020B0604020202020204" pitchFamily="34" charset="0"/>
                <a:ea typeface="Calibri" panose="020F0502020204030204" pitchFamily="34" charset="0"/>
                <a:cs typeface="Arial" panose="020B0604020202020204" pitchFamily="34" charset="0"/>
              </a:rPr>
              <a:t>Hay Tres enemigos de nuestra fe, </a:t>
            </a:r>
            <a:r>
              <a:rPr lang="es-MX" sz="3200" u="sng" dirty="0">
                <a:effectLst/>
                <a:latin typeface="Arial" panose="020B0604020202020204" pitchFamily="34" charset="0"/>
                <a:ea typeface="Calibri" panose="020F0502020204030204" pitchFamily="34" charset="0"/>
                <a:cs typeface="Arial" panose="020B0604020202020204" pitchFamily="34" charset="0"/>
              </a:rPr>
              <a:t>las apariencia</a:t>
            </a:r>
            <a:r>
              <a:rPr lang="es-MX" sz="3200" dirty="0">
                <a:effectLst/>
                <a:latin typeface="Arial" panose="020B0604020202020204" pitchFamily="34" charset="0"/>
                <a:ea typeface="Calibri" panose="020F0502020204030204" pitchFamily="34" charset="0"/>
                <a:cs typeface="Arial" panose="020B0604020202020204" pitchFamily="34" charset="0"/>
              </a:rPr>
              <a:t>, </a:t>
            </a:r>
            <a:r>
              <a:rPr lang="es-MX" sz="3200" u="sng" dirty="0">
                <a:effectLst/>
                <a:latin typeface="Arial" panose="020B0604020202020204" pitchFamily="34" charset="0"/>
                <a:ea typeface="Calibri" panose="020F0502020204030204" pitchFamily="34" charset="0"/>
                <a:cs typeface="Arial" panose="020B0604020202020204" pitchFamily="34" charset="0"/>
              </a:rPr>
              <a:t>las emociones </a:t>
            </a:r>
            <a:r>
              <a:rPr lang="es-MX" sz="3200" dirty="0">
                <a:effectLst/>
                <a:latin typeface="Arial" panose="020B0604020202020204" pitchFamily="34" charset="0"/>
                <a:ea typeface="Calibri" panose="020F0502020204030204" pitchFamily="34" charset="0"/>
                <a:cs typeface="Arial" panose="020B0604020202020204" pitchFamily="34" charset="0"/>
              </a:rPr>
              <a:t>y </a:t>
            </a:r>
            <a:r>
              <a:rPr lang="es-MX" sz="3200" u="sng" dirty="0">
                <a:effectLst/>
                <a:latin typeface="Arial" panose="020B0604020202020204" pitchFamily="34" charset="0"/>
                <a:ea typeface="Calibri" panose="020F0502020204030204" pitchFamily="34" charset="0"/>
                <a:cs typeface="Arial" panose="020B0604020202020204" pitchFamily="34" charset="0"/>
              </a:rPr>
              <a:t>la razón </a:t>
            </a:r>
            <a:r>
              <a:rPr lang="es-MX" sz="3200" dirty="0">
                <a:effectLst/>
                <a:latin typeface="Arial" panose="020B0604020202020204" pitchFamily="34" charset="0"/>
                <a:ea typeface="Calibri" panose="020F0502020204030204" pitchFamily="34" charset="0"/>
                <a:cs typeface="Arial" panose="020B0604020202020204" pitchFamily="34" charset="0"/>
              </a:rPr>
              <a:t>ya que la fe es la certeza de lo que se espera, la convicción de lo que no se ve, alguien dijo mira a tu alrededor y te angustiarás, mírate a ti mismo y te deprimirás, mira a Jesús y descansaras, en tiempos de crisis y temor, es necesario ver </a:t>
            </a:r>
            <a:r>
              <a:rPr lang="es-MX" sz="3200" dirty="0">
                <a:latin typeface="Arial" panose="020B0604020202020204" pitchFamily="34" charset="0"/>
                <a:ea typeface="Calibri" panose="020F0502020204030204" pitchFamily="34" charset="0"/>
                <a:cs typeface="Arial" panose="020B0604020202020204" pitchFamily="34" charset="0"/>
              </a:rPr>
              <a:t>lo </a:t>
            </a:r>
            <a:r>
              <a:rPr lang="es-MX" sz="3200" dirty="0">
                <a:effectLst/>
                <a:latin typeface="Arial" panose="020B0604020202020204" pitchFamily="34" charset="0"/>
                <a:ea typeface="Calibri" panose="020F0502020204030204" pitchFamily="34" charset="0"/>
                <a:cs typeface="Arial" panose="020B0604020202020204" pitchFamily="34" charset="0"/>
              </a:rPr>
              <a:t>visible, el mundo que vivimos se rige por las cosas que vemos, tocamos y sentimos y nos cuesta creer y descansar en la fe de un Dios invisible. </a:t>
            </a:r>
          </a:p>
          <a:p>
            <a:endParaRPr lang="es-MX" dirty="0"/>
          </a:p>
        </p:txBody>
      </p:sp>
      <p:pic>
        <p:nvPicPr>
          <p:cNvPr id="5" name="Imagen 4">
            <a:extLst>
              <a:ext uri="{FF2B5EF4-FFF2-40B4-BE49-F238E27FC236}">
                <a16:creationId xmlns:a16="http://schemas.microsoft.com/office/drawing/2014/main" id="{4575A517-E92B-416E-B960-FC0A05CD0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317080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D9D8C-4FF7-4AFA-8ACE-DC77099EA021}"/>
              </a:ext>
            </a:extLst>
          </p:cNvPr>
          <p:cNvSpPr>
            <a:spLocks noGrp="1"/>
          </p:cNvSpPr>
          <p:nvPr>
            <p:ph type="title"/>
          </p:nvPr>
        </p:nvSpPr>
        <p:spPr/>
        <p:txBody>
          <a:bodyPr>
            <a:normAutofit fontScale="90000"/>
          </a:bodyPr>
          <a:lstStyle/>
          <a:p>
            <a:pPr algn="ctr">
              <a:lnSpc>
                <a:spcPct val="107000"/>
              </a:lnSpc>
              <a:spcAft>
                <a:spcPts val="800"/>
              </a:spcAft>
            </a:pPr>
            <a:r>
              <a:rPr lang="es-MX" sz="4900" dirty="0">
                <a:effectLst/>
                <a:latin typeface="Calibri" panose="020F0502020204030204" pitchFamily="34" charset="0"/>
                <a:ea typeface="Calibri" panose="020F0502020204030204" pitchFamily="34" charset="0"/>
                <a:cs typeface="Times New Roman" panose="02020603050405020304" pitchFamily="18" charset="0"/>
              </a:rPr>
              <a:t> </a:t>
            </a:r>
            <a:br>
              <a:rPr lang="es-MX" sz="4900" dirty="0">
                <a:effectLst/>
                <a:latin typeface="Calibri" panose="020F0502020204030204" pitchFamily="34" charset="0"/>
                <a:ea typeface="Calibri" panose="020F0502020204030204" pitchFamily="34" charset="0"/>
                <a:cs typeface="Times New Roman" panose="02020603050405020304" pitchFamily="18" charset="0"/>
              </a:rPr>
            </a:br>
            <a:r>
              <a:rPr lang="es-MX" sz="4900" dirty="0">
                <a:effectLst/>
                <a:latin typeface="Arial Black" panose="020B0A04020102020204" pitchFamily="34" charset="0"/>
                <a:ea typeface="Calibri" panose="020F0502020204030204" pitchFamily="34" charset="0"/>
                <a:cs typeface="Times New Roman" panose="02020603050405020304" pitchFamily="18" charset="0"/>
              </a:rPr>
              <a:t>Aquí aprenderemos: </a:t>
            </a:r>
            <a:br>
              <a:rPr lang="es-MX" sz="4000" dirty="0">
                <a:effectLst/>
                <a:latin typeface="Arial Black" panose="020B0A04020102020204" pitchFamily="34" charset="0"/>
                <a:ea typeface="Calibri" panose="020F0502020204030204" pitchFamily="34" charset="0"/>
                <a:cs typeface="Times New Roman" panose="02020603050405020304" pitchFamily="18" charset="0"/>
              </a:rPr>
            </a:b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7EA6BAF3-632B-4E77-A37C-211E15008718}"/>
              </a:ext>
            </a:extLst>
          </p:cNvPr>
          <p:cNvSpPr>
            <a:spLocks noGrp="1"/>
          </p:cNvSpPr>
          <p:nvPr>
            <p:ph idx="1"/>
          </p:nvPr>
        </p:nvSpPr>
        <p:spPr>
          <a:xfrm>
            <a:off x="517188" y="1690688"/>
            <a:ext cx="10515600" cy="4351338"/>
          </a:xfrm>
        </p:spPr>
        <p:txBody>
          <a:bodyPr/>
          <a:lstStyle/>
          <a:p>
            <a:pPr marL="342900" lvl="0" indent="-342900">
              <a:lnSpc>
                <a:spcPct val="107000"/>
              </a:lnSpc>
              <a:buFont typeface="+mj-lt"/>
              <a:buAutoNum type="arabicPeriod"/>
            </a:pPr>
            <a:r>
              <a:rPr lang="es-MX" sz="3200" dirty="0">
                <a:effectLst/>
                <a:latin typeface="Arial" panose="020B0604020202020204" pitchFamily="34" charset="0"/>
                <a:ea typeface="Calibri" panose="020F0502020204030204" pitchFamily="34" charset="0"/>
                <a:cs typeface="Arial" panose="020B0604020202020204" pitchFamily="34" charset="0"/>
              </a:rPr>
              <a:t>La realidad del mundo invisible. </a:t>
            </a:r>
          </a:p>
          <a:p>
            <a:pPr marL="342900" lvl="0" indent="-342900">
              <a:lnSpc>
                <a:spcPct val="107000"/>
              </a:lnSpc>
              <a:buFont typeface="+mj-lt"/>
              <a:buAutoNum type="arabicPeriod"/>
            </a:pPr>
            <a:r>
              <a:rPr lang="es-MX" sz="3200" dirty="0">
                <a:effectLst/>
                <a:latin typeface="Arial" panose="020B0604020202020204" pitchFamily="34" charset="0"/>
                <a:ea typeface="Calibri" panose="020F0502020204030204" pitchFamily="34" charset="0"/>
                <a:cs typeface="Arial" panose="020B0604020202020204" pitchFamily="34" charset="0"/>
              </a:rPr>
              <a:t>Los recursos divinos del Dios invisible.</a:t>
            </a:r>
          </a:p>
          <a:p>
            <a:pPr marL="342900" lvl="0" indent="-342900">
              <a:lnSpc>
                <a:spcPct val="107000"/>
              </a:lnSpc>
              <a:spcAft>
                <a:spcPts val="800"/>
              </a:spcAft>
              <a:buFont typeface="+mj-lt"/>
              <a:buAutoNum type="arabicPeriod"/>
            </a:pPr>
            <a:r>
              <a:rPr lang="es-MX" sz="3200" dirty="0">
                <a:effectLst/>
                <a:latin typeface="Arial" panose="020B0604020202020204" pitchFamily="34" charset="0"/>
                <a:ea typeface="Calibri" panose="020F0502020204030204" pitchFamily="34" charset="0"/>
                <a:cs typeface="Arial" panose="020B0604020202020204" pitchFamily="34" charset="0"/>
              </a:rPr>
              <a:t>Cómo traer lo invisible al mundo visible. </a:t>
            </a:r>
          </a:p>
          <a:p>
            <a:pPr marL="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5" name="Imagen 4">
            <a:extLst>
              <a:ext uri="{FF2B5EF4-FFF2-40B4-BE49-F238E27FC236}">
                <a16:creationId xmlns:a16="http://schemas.microsoft.com/office/drawing/2014/main" id="{999F6E2A-7F5C-4C79-994A-44E7FE7E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8932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9C9FF-220B-419A-AB31-8EFFC117F1FA}"/>
              </a:ext>
            </a:extLst>
          </p:cNvPr>
          <p:cNvSpPr>
            <a:spLocks noGrp="1"/>
          </p:cNvSpPr>
          <p:nvPr>
            <p:ph type="title"/>
          </p:nvPr>
        </p:nvSpPr>
        <p:spPr>
          <a:xfrm>
            <a:off x="69715" y="4334010"/>
            <a:ext cx="10515600" cy="3380024"/>
          </a:xfrm>
        </p:spPr>
        <p:txBody>
          <a:bodyPr>
            <a:norm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8800" dirty="0">
                <a:effectLst/>
                <a:latin typeface="Arial Black" panose="020B0A04020102020204" pitchFamily="34" charset="0"/>
                <a:ea typeface="Calibri" panose="020F0502020204030204" pitchFamily="34" charset="0"/>
                <a:cs typeface="Times New Roman" panose="02020603050405020304" pitchFamily="18" charset="0"/>
              </a:rPr>
              <a:t>Desarrollo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pic>
        <p:nvPicPr>
          <p:cNvPr id="5" name="Imagen 4">
            <a:extLst>
              <a:ext uri="{FF2B5EF4-FFF2-40B4-BE49-F238E27FC236}">
                <a16:creationId xmlns:a16="http://schemas.microsoft.com/office/drawing/2014/main" id="{2992EB7C-1DB6-4760-BD7F-49A29D801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415389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ABC7A-60C2-4755-8535-0759C4986DEB}"/>
              </a:ext>
            </a:extLst>
          </p:cNvPr>
          <p:cNvSpPr>
            <a:spLocks noGrp="1"/>
          </p:cNvSpPr>
          <p:nvPr>
            <p:ph type="title"/>
          </p:nvPr>
        </p:nvSpPr>
        <p:spPr>
          <a:xfrm>
            <a:off x="838200" y="0"/>
            <a:ext cx="10515600" cy="1325563"/>
          </a:xfrm>
        </p:spPr>
        <p:txBody>
          <a:bodyPr>
            <a:normAutofit/>
          </a:bodyPr>
          <a:lstStyle/>
          <a:p>
            <a:pPr algn="ctr"/>
            <a:r>
              <a:rPr lang="es-MX" dirty="0">
                <a:effectLst/>
                <a:latin typeface="Arial Black" panose="020B0A04020102020204" pitchFamily="34" charset="0"/>
                <a:ea typeface="Calibri" panose="020F0502020204030204" pitchFamily="34" charset="0"/>
                <a:cs typeface="Times New Roman" panose="02020603050405020304" pitchFamily="18" charset="0"/>
              </a:rPr>
              <a:t> </a:t>
            </a:r>
            <a:r>
              <a:rPr lang="es-MX" dirty="0">
                <a:latin typeface="Arial Black" panose="020B0A04020102020204" pitchFamily="34" charset="0"/>
                <a:ea typeface="Calibri" panose="020F0502020204030204" pitchFamily="34" charset="0"/>
                <a:cs typeface="Times New Roman" panose="02020603050405020304" pitchFamily="18" charset="0"/>
              </a:rPr>
              <a:t>A. </a:t>
            </a:r>
            <a:r>
              <a:rPr lang="es-MX" dirty="0">
                <a:effectLst/>
                <a:latin typeface="Arial Black" panose="020B0A04020102020204" pitchFamily="34" charset="0"/>
                <a:ea typeface="Calibri" panose="020F0502020204030204" pitchFamily="34" charset="0"/>
                <a:cs typeface="Times New Roman" panose="02020603050405020304" pitchFamily="18" charset="0"/>
              </a:rPr>
              <a:t>La realidad del mundo invisible. </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4B34A614-EE78-45AE-A7CF-C02C37F0BC0E}"/>
              </a:ext>
            </a:extLst>
          </p:cNvPr>
          <p:cNvSpPr>
            <a:spLocks noGrp="1"/>
          </p:cNvSpPr>
          <p:nvPr>
            <p:ph idx="1"/>
          </p:nvPr>
        </p:nvSpPr>
        <p:spPr>
          <a:xfrm>
            <a:off x="0" y="1325563"/>
            <a:ext cx="12192000" cy="4351338"/>
          </a:xfrm>
        </p:spPr>
        <p:txBody>
          <a:bodyPr>
            <a:normAutofit lnSpcReduction="10000"/>
          </a:bodyPr>
          <a:lstStyle/>
          <a:p>
            <a:pPr>
              <a:lnSpc>
                <a:spcPct val="107000"/>
              </a:lnSpc>
              <a:spcAft>
                <a:spcPts val="800"/>
              </a:spcAft>
            </a:pPr>
            <a:r>
              <a:rPr lang="es-MX" sz="3200" dirty="0">
                <a:effectLst/>
                <a:latin typeface="Arial" panose="020B0604020202020204" pitchFamily="34" charset="0"/>
                <a:ea typeface="Calibri" panose="020F0502020204030204" pitchFamily="34" charset="0"/>
                <a:cs typeface="Arial" panose="020B0604020202020204" pitchFamily="34" charset="0"/>
              </a:rPr>
              <a:t>Él mundo invisible estuvo aquí, antes de lo invisible y estará después que lo visible sea destruido.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“no mirando nosotros las cosas que se ven, sino las que no se ven; pues las cosas que se ven son temporales, pero las que no se ven son eternas.” 2 Corintios 4:18 </a:t>
            </a:r>
          </a:p>
          <a:p>
            <a:r>
              <a:rPr lang="es-MX" sz="3200" dirty="0">
                <a:effectLst/>
                <a:latin typeface="Arial" panose="020B0604020202020204" pitchFamily="34" charset="0"/>
                <a:ea typeface="Calibri" panose="020F0502020204030204" pitchFamily="34" charset="0"/>
                <a:cs typeface="Arial" panose="020B0604020202020204" pitchFamily="34" charset="0"/>
              </a:rPr>
              <a:t>Todo lo que nos rodea es temporal, tiene que ver con el tiempo y el tiempo pasa y las cosas visibles pasarán se desintegrarán y deseo llevarlo a mirar algo que no se ve, pero es eterno.</a:t>
            </a:r>
          </a:p>
          <a:p>
            <a:endParaRPr lang="es-MX" dirty="0"/>
          </a:p>
        </p:txBody>
      </p:sp>
      <p:pic>
        <p:nvPicPr>
          <p:cNvPr id="5" name="Imagen 4">
            <a:extLst>
              <a:ext uri="{FF2B5EF4-FFF2-40B4-BE49-F238E27FC236}">
                <a16:creationId xmlns:a16="http://schemas.microsoft.com/office/drawing/2014/main" id="{5175311F-66DC-4C45-B0D5-0C0EF3454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spTree>
    <p:extLst>
      <p:ext uri="{BB962C8B-B14F-4D97-AF65-F5344CB8AC3E}">
        <p14:creationId xmlns:p14="http://schemas.microsoft.com/office/powerpoint/2010/main" val="21874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94F14-525C-4903-9369-B8FDE7BA9EC1}"/>
              </a:ext>
            </a:extLst>
          </p:cNvPr>
          <p:cNvSpPr>
            <a:spLocks noGrp="1"/>
          </p:cNvSpPr>
          <p:nvPr>
            <p:ph type="title"/>
          </p:nvPr>
        </p:nvSpPr>
        <p:spPr>
          <a:xfrm>
            <a:off x="838200" y="335942"/>
            <a:ext cx="10515600" cy="1064841"/>
          </a:xfrm>
        </p:spPr>
        <p:txBody>
          <a:bodyPr>
            <a:normAutofit fontScale="90000"/>
          </a:bodyPr>
          <a:lstStyle/>
          <a:p>
            <a:pPr algn="ctr"/>
            <a:r>
              <a:rPr lang="es-MX" dirty="0">
                <a:latin typeface="Arial Black" panose="020B0A04020102020204" pitchFamily="34" charset="0"/>
                <a:ea typeface="Calibri" panose="020F0502020204030204" pitchFamily="34" charset="0"/>
                <a:cs typeface="Times New Roman" panose="02020603050405020304" pitchFamily="18" charset="0"/>
              </a:rPr>
              <a:t>B. </a:t>
            </a:r>
            <a:r>
              <a:rPr lang="es-MX" dirty="0">
                <a:effectLst/>
                <a:latin typeface="Arial Black" panose="020B0A04020102020204" pitchFamily="34" charset="0"/>
                <a:ea typeface="Calibri" panose="020F0502020204030204" pitchFamily="34" charset="0"/>
                <a:cs typeface="Times New Roman" panose="02020603050405020304" pitchFamily="18" charset="0"/>
              </a:rPr>
              <a:t>Los recursos divinos del Dios invisible.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07EB1A50-74E1-4E96-ADE1-C54372AE9B5C}"/>
              </a:ext>
            </a:extLst>
          </p:cNvPr>
          <p:cNvSpPr>
            <a:spLocks noGrp="1"/>
          </p:cNvSpPr>
          <p:nvPr>
            <p:ph idx="1"/>
          </p:nvPr>
        </p:nvSpPr>
        <p:spPr>
          <a:xfrm>
            <a:off x="0" y="1134961"/>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Satanás segó el entendimiento de los incrédulos para que no vean este reino invisible.</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“Pero si nuestro evangelio está aún encubierto, entre los que se pierden está encubierto; en los cuales el dios de este siglo cegó el entendimiento de los incrédulos, para que no les resplandezca la luz del evangelio de la gloria de Cristo, el cual es la imagen de Dios.” 2 Corintios 4:3-4 </a:t>
            </a:r>
          </a:p>
          <a:p>
            <a:endParaRPr lang="es-MX" dirty="0"/>
          </a:p>
        </p:txBody>
      </p:sp>
      <p:pic>
        <p:nvPicPr>
          <p:cNvPr id="5" name="Imagen 4">
            <a:extLst>
              <a:ext uri="{FF2B5EF4-FFF2-40B4-BE49-F238E27FC236}">
                <a16:creationId xmlns:a16="http://schemas.microsoft.com/office/drawing/2014/main" id="{37BBF83C-41EA-43C1-A809-5DFC8D3D4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C4D7F89E-1A52-49D0-99ED-0980584CD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04" b="100000" l="4902" r="94444"/>
                    </a14:imgEffect>
                  </a14:imgLayer>
                </a14:imgProps>
              </a:ext>
            </a:extLst>
          </a:blip>
          <a:stretch>
            <a:fillRect/>
          </a:stretch>
        </p:blipFill>
        <p:spPr>
          <a:xfrm>
            <a:off x="400050" y="4482998"/>
            <a:ext cx="3562502" cy="2375001"/>
          </a:xfrm>
          <a:prstGeom prst="rect">
            <a:avLst/>
          </a:prstGeom>
        </p:spPr>
      </p:pic>
    </p:spTree>
    <p:extLst>
      <p:ext uri="{BB962C8B-B14F-4D97-AF65-F5344CB8AC3E}">
        <p14:creationId xmlns:p14="http://schemas.microsoft.com/office/powerpoint/2010/main" val="4845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2401BF-5544-48D6-A3A0-37337FCF5685}"/>
              </a:ext>
            </a:extLst>
          </p:cNvPr>
          <p:cNvSpPr>
            <a:spLocks noGrp="1"/>
          </p:cNvSpPr>
          <p:nvPr>
            <p:ph idx="1"/>
          </p:nvPr>
        </p:nvSpPr>
        <p:spPr>
          <a:xfrm>
            <a:off x="0" y="599940"/>
            <a:ext cx="12192000" cy="4351338"/>
          </a:xfrm>
        </p:spPr>
        <p:txBody>
          <a:bodyPr>
            <a:normAutofit fontScale="92500"/>
          </a:bodyPr>
          <a:lstStyle/>
          <a:p>
            <a:pPr algn="ctr">
              <a:lnSpc>
                <a:spcPct val="107000"/>
              </a:lnSpc>
              <a:spcAft>
                <a:spcPts val="800"/>
              </a:spcAft>
              <a:buFont typeface="Courier New" panose="02070309020205020404" pitchFamily="49" charset="0"/>
              <a:buChar char="o"/>
            </a:pPr>
            <a:r>
              <a:rPr lang="es-MX" sz="3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Solo a través de cristo podemos ver lo que no se ve. </a:t>
            </a:r>
          </a:p>
          <a:p>
            <a:pPr algn="ctr">
              <a:lnSpc>
                <a:spcPct val="107000"/>
              </a:lnSpc>
              <a:spcAft>
                <a:spcPts val="800"/>
              </a:spcAft>
            </a:pPr>
            <a:r>
              <a:rPr lang="es-MX" sz="3600" i="1" dirty="0">
                <a:effectLst/>
                <a:latin typeface="Arial" panose="020B0604020202020204" pitchFamily="34" charset="0"/>
                <a:ea typeface="Calibri" panose="020F0502020204030204" pitchFamily="34" charset="0"/>
                <a:cs typeface="Arial" panose="020B0604020202020204" pitchFamily="34" charset="0"/>
              </a:rPr>
              <a:t>“Porque no nos predicamos a nosotros mismos, sino a Jesucristo como Señor, y a nosotros como vuestros siervos por amor de Jesús. </a:t>
            </a:r>
            <a:r>
              <a:rPr lang="es-MX" sz="3600" i="1" u="sng" dirty="0">
                <a:effectLst/>
                <a:latin typeface="Arial" panose="020B0604020202020204" pitchFamily="34" charset="0"/>
                <a:ea typeface="Calibri" panose="020F0502020204030204" pitchFamily="34" charset="0"/>
                <a:cs typeface="Arial" panose="020B0604020202020204" pitchFamily="34" charset="0"/>
              </a:rPr>
              <a:t>Porque Dios, que mandó que de las tinieblas resplandeciese la luz, es el que resplandeció en nuestros corazones, para iluminación del conocimiento de la gloria de Dios en la faz de Jesucristo</a:t>
            </a:r>
            <a:r>
              <a:rPr lang="es-MX" sz="3600" i="1" dirty="0">
                <a:effectLst/>
                <a:latin typeface="Arial" panose="020B0604020202020204" pitchFamily="34" charset="0"/>
                <a:ea typeface="Calibri" panose="020F0502020204030204" pitchFamily="34" charset="0"/>
                <a:cs typeface="Arial" panose="020B0604020202020204" pitchFamily="34" charset="0"/>
              </a:rPr>
              <a:t>.” 2 Corintios 4:5-6 </a:t>
            </a:r>
          </a:p>
          <a:p>
            <a:endParaRPr lang="es-MX" dirty="0"/>
          </a:p>
        </p:txBody>
      </p:sp>
      <p:pic>
        <p:nvPicPr>
          <p:cNvPr id="5" name="Imagen 4">
            <a:extLst>
              <a:ext uri="{FF2B5EF4-FFF2-40B4-BE49-F238E27FC236}">
                <a16:creationId xmlns:a16="http://schemas.microsoft.com/office/drawing/2014/main" id="{1F7F8380-7CF6-454D-B16A-5AB75036B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C15DCDB6-F473-4A31-9793-335E81C942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14" b="94175" l="0" r="98882">
                        <a14:foregroundMark x1="36102" y1="47087" x2="36102" y2="47087"/>
                        <a14:foregroundMark x1="34026" y1="50485" x2="34026" y2="50485"/>
                        <a14:foregroundMark x1="31629" y1="52427" x2="31629" y2="52427"/>
                        <a14:foregroundMark x1="38339" y1="47816" x2="38339" y2="47816"/>
                        <a14:foregroundMark x1="31310" y1="54612" x2="31310" y2="54612"/>
                        <a14:foregroundMark x1="30831" y1="57524" x2="30831" y2="57524"/>
                        <a14:foregroundMark x1="38019" y1="47816" x2="38019" y2="47816"/>
                        <a14:foregroundMark x1="38818" y1="50000" x2="38818" y2="50000"/>
                        <a14:foregroundMark x1="28754" y1="50243" x2="28754" y2="50243"/>
                      </a14:backgroundRemoval>
                    </a14:imgEffect>
                  </a14:imgLayer>
                </a14:imgProps>
              </a:ext>
            </a:extLst>
          </a:blip>
          <a:stretch>
            <a:fillRect/>
          </a:stretch>
        </p:blipFill>
        <p:spPr>
          <a:xfrm>
            <a:off x="485775" y="4448175"/>
            <a:ext cx="3878617" cy="2552700"/>
          </a:xfrm>
          <a:prstGeom prst="rect">
            <a:avLst/>
          </a:prstGeom>
        </p:spPr>
      </p:pic>
    </p:spTree>
    <p:extLst>
      <p:ext uri="{BB962C8B-B14F-4D97-AF65-F5344CB8AC3E}">
        <p14:creationId xmlns:p14="http://schemas.microsoft.com/office/powerpoint/2010/main" val="6025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9455E3-D5AD-4498-9071-DEFDBB7E4C9A}"/>
              </a:ext>
            </a:extLst>
          </p:cNvPr>
          <p:cNvSpPr>
            <a:spLocks noGrp="1"/>
          </p:cNvSpPr>
          <p:nvPr>
            <p:ph idx="1"/>
          </p:nvPr>
        </p:nvSpPr>
        <p:spPr>
          <a:xfrm>
            <a:off x="0" y="911225"/>
            <a:ext cx="12192000" cy="4351338"/>
          </a:xfrm>
        </p:spPr>
        <p:txBody>
          <a:bodyPr/>
          <a:lstStyle/>
          <a:p>
            <a:pPr algn="ctr">
              <a:lnSpc>
                <a:spcPct val="107000"/>
              </a:lnSpc>
              <a:spcAft>
                <a:spcPts val="800"/>
              </a:spcAft>
              <a:buFont typeface="Courier New" panose="02070309020205020404" pitchFamily="49" charset="0"/>
              <a:buChar char="o"/>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 tesoro invisible fue escondido en vasos de barro. </a:t>
            </a:r>
          </a:p>
          <a:p>
            <a:pPr algn="ctr">
              <a:lnSpc>
                <a:spcPct val="107000"/>
              </a:lnSpc>
              <a:spcAft>
                <a:spcPts val="800"/>
              </a:spcAft>
            </a:pPr>
            <a:r>
              <a:rPr lang="es-MX" sz="3200" i="1" dirty="0">
                <a:effectLst/>
                <a:latin typeface="Arial" panose="020B0604020202020204" pitchFamily="34" charset="0"/>
                <a:ea typeface="Calibri" panose="020F0502020204030204" pitchFamily="34" charset="0"/>
                <a:cs typeface="Arial" panose="020B0604020202020204" pitchFamily="34" charset="0"/>
              </a:rPr>
              <a:t>“Pero tenemos este </a:t>
            </a:r>
            <a:r>
              <a:rPr lang="es-MX" sz="3200" i="1" u="sng" dirty="0">
                <a:effectLst/>
                <a:latin typeface="Arial" panose="020B0604020202020204" pitchFamily="34" charset="0"/>
                <a:ea typeface="Calibri" panose="020F0502020204030204" pitchFamily="34" charset="0"/>
                <a:cs typeface="Arial" panose="020B0604020202020204" pitchFamily="34" charset="0"/>
              </a:rPr>
              <a:t>tesoro en vasos de barro</a:t>
            </a:r>
            <a:r>
              <a:rPr lang="es-MX" sz="3200" i="1" dirty="0">
                <a:effectLst/>
                <a:latin typeface="Arial" panose="020B0604020202020204" pitchFamily="34" charset="0"/>
                <a:ea typeface="Calibri" panose="020F0502020204030204" pitchFamily="34" charset="0"/>
                <a:cs typeface="Arial" panose="020B0604020202020204" pitchFamily="34" charset="0"/>
              </a:rPr>
              <a:t>, para que la excelencia del poder sea de Dios, y no de nosotros,” 2 Corintios 4:7 </a:t>
            </a:r>
          </a:p>
          <a:p>
            <a:endParaRPr lang="es-MX" dirty="0"/>
          </a:p>
        </p:txBody>
      </p:sp>
      <p:pic>
        <p:nvPicPr>
          <p:cNvPr id="5" name="Imagen 4">
            <a:extLst>
              <a:ext uri="{FF2B5EF4-FFF2-40B4-BE49-F238E27FC236}">
                <a16:creationId xmlns:a16="http://schemas.microsoft.com/office/drawing/2014/main" id="{66C9B6C4-411B-4D5B-90B0-255E15E22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50" y="145915"/>
            <a:ext cx="767270" cy="767270"/>
          </a:xfrm>
          <a:prstGeom prst="rect">
            <a:avLst/>
          </a:prstGeom>
        </p:spPr>
      </p:pic>
      <p:pic>
        <p:nvPicPr>
          <p:cNvPr id="6" name="Imagen 5">
            <a:extLst>
              <a:ext uri="{FF2B5EF4-FFF2-40B4-BE49-F238E27FC236}">
                <a16:creationId xmlns:a16="http://schemas.microsoft.com/office/drawing/2014/main" id="{9BA85B67-7BD8-4FEB-A48B-D7BA1878AA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1" b="96919" l="0" r="100000"/>
                    </a14:imgEffect>
                  </a14:imgLayer>
                </a14:imgProps>
              </a:ext>
            </a:extLst>
          </a:blip>
          <a:stretch>
            <a:fillRect/>
          </a:stretch>
        </p:blipFill>
        <p:spPr>
          <a:xfrm>
            <a:off x="304800" y="3267074"/>
            <a:ext cx="3260394" cy="3057525"/>
          </a:xfrm>
          <a:prstGeom prst="rect">
            <a:avLst/>
          </a:prstGeom>
        </p:spPr>
      </p:pic>
      <p:pic>
        <p:nvPicPr>
          <p:cNvPr id="7" name="Imagen 6">
            <a:extLst>
              <a:ext uri="{FF2B5EF4-FFF2-40B4-BE49-F238E27FC236}">
                <a16:creationId xmlns:a16="http://schemas.microsoft.com/office/drawing/2014/main" id="{07F07757-F4B8-4188-A599-48E781EB1A6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92" b="97408" l="2875" r="96326"/>
                    </a14:imgEffect>
                  </a14:imgLayer>
                </a14:imgProps>
              </a:ext>
            </a:extLst>
          </a:blip>
          <a:stretch>
            <a:fillRect/>
          </a:stretch>
        </p:blipFill>
        <p:spPr>
          <a:xfrm>
            <a:off x="3869994" y="3267075"/>
            <a:ext cx="3515774" cy="2722564"/>
          </a:xfrm>
          <a:prstGeom prst="rect">
            <a:avLst/>
          </a:prstGeom>
        </p:spPr>
      </p:pic>
    </p:spTree>
    <p:extLst>
      <p:ext uri="{BB962C8B-B14F-4D97-AF65-F5344CB8AC3E}">
        <p14:creationId xmlns:p14="http://schemas.microsoft.com/office/powerpoint/2010/main" val="31379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1642</Words>
  <Application>Microsoft Office PowerPoint</Application>
  <PresentationFormat>Panorámica</PresentationFormat>
  <Paragraphs>56</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Arial Black</vt:lpstr>
      <vt:lpstr>Calibri</vt:lpstr>
      <vt:lpstr>Calibri Light</vt:lpstr>
      <vt:lpstr>Courier New</vt:lpstr>
      <vt:lpstr>Office Theme</vt:lpstr>
      <vt:lpstr>Tema: De lo invisible a lo visible.  </vt:lpstr>
      <vt:lpstr>Presentación de PowerPoint</vt:lpstr>
      <vt:lpstr>Introducción  </vt:lpstr>
      <vt:lpstr>  Aquí aprenderemos:  </vt:lpstr>
      <vt:lpstr>  Desarrollo  </vt:lpstr>
      <vt:lpstr> A. La realidad del mundo invisible. </vt:lpstr>
      <vt:lpstr>B. Los recursos divinos del Dios invisible.  </vt:lpstr>
      <vt:lpstr>Presentación de PowerPoint</vt:lpstr>
      <vt:lpstr>Presentación de PowerPoint</vt:lpstr>
      <vt:lpstr>Presentación de PowerPoint</vt:lpstr>
      <vt:lpstr>Presentación de PowerPoint</vt:lpstr>
      <vt:lpstr>Presentación de PowerPoint</vt:lpstr>
      <vt:lpstr>Presentación de PowerPoint</vt:lpstr>
      <vt:lpstr>C. ¿Como traer lo invisible al mundo visible?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Bustos</dc:creator>
  <cp:lastModifiedBy>Jose Bustos</cp:lastModifiedBy>
  <cp:revision>11</cp:revision>
  <dcterms:created xsi:type="dcterms:W3CDTF">2020-08-18T16:59:06Z</dcterms:created>
  <dcterms:modified xsi:type="dcterms:W3CDTF">2020-08-18T23:51:22Z</dcterms:modified>
</cp:coreProperties>
</file>