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56" r:id="rId2"/>
    <p:sldId id="258" r:id="rId3"/>
    <p:sldId id="257" r:id="rId4"/>
    <p:sldId id="259" r:id="rId5"/>
    <p:sldId id="276" r:id="rId6"/>
    <p:sldId id="260" r:id="rId7"/>
    <p:sldId id="277" r:id="rId8"/>
    <p:sldId id="263" r:id="rId9"/>
    <p:sldId id="261" r:id="rId10"/>
    <p:sldId id="265" r:id="rId11"/>
    <p:sldId id="264" r:id="rId12"/>
    <p:sldId id="267" r:id="rId13"/>
    <p:sldId id="266" r:id="rId14"/>
    <p:sldId id="269" r:id="rId15"/>
    <p:sldId id="278" r:id="rId16"/>
    <p:sldId id="268" r:id="rId17"/>
    <p:sldId id="279" r:id="rId18"/>
    <p:sldId id="271" r:id="rId19"/>
    <p:sldId id="280" r:id="rId20"/>
    <p:sldId id="270" r:id="rId21"/>
    <p:sldId id="272" r:id="rId22"/>
    <p:sldId id="281" r:id="rId23"/>
    <p:sldId id="273" r:id="rId24"/>
    <p:sldId id="274" r:id="rId25"/>
    <p:sldId id="282" r:id="rId26"/>
    <p:sldId id="283" r:id="rId27"/>
    <p:sldId id="275" r:id="rId28"/>
  </p:sldIdLst>
  <p:sldSz cx="18288000" cy="10287000"/>
  <p:notesSz cx="6858000" cy="9144000"/>
  <p:embeddedFontLst>
    <p:embeddedFont>
      <p:font typeface="Nunito Sans Black Italics" panose="020B0604020202020204" charset="0"/>
      <p:regular r:id="rId30"/>
    </p:embeddedFont>
    <p:embeddedFont>
      <p:font typeface="Nunito Sans Regular" panose="020B0604020202020204" charset="0"/>
      <p:regular r:id="rId31"/>
    </p:embeddedFont>
    <p:embeddedFont>
      <p:font typeface="Nunito Sans Bold" panose="020B0604020202020204" charset="0"/>
      <p:regular r:id="rId32"/>
    </p:embeddedFont>
    <p:embeddedFont>
      <p:font typeface="Calibri" panose="020F0502020204030204" pitchFamily="34" charset="0"/>
      <p:regular r:id="rId33"/>
      <p:bold r:id="rId34"/>
      <p:italic r:id="rId35"/>
      <p:boldItalic r:id="rId36"/>
    </p:embeddedFont>
    <p:embeddedFont>
      <p:font typeface="Nunito Sans Bold Bold" panose="020B0604020202020204"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41" d="100"/>
          <a:sy n="41" d="100"/>
        </p:scale>
        <p:origin x="1026"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2F75CD-78CE-4649-BCE5-1780FA0AA88E}" type="datetimeFigureOut">
              <a:rPr lang="es-MX" smtClean="0"/>
              <a:t>25/06/2020</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C1CE67-D13B-4BF3-BBD0-69D4730068E1}" type="slidenum">
              <a:rPr lang="es-MX" smtClean="0"/>
              <a:t>‹Nº›</a:t>
            </a:fld>
            <a:endParaRPr lang="es-MX"/>
          </a:p>
        </p:txBody>
      </p:sp>
    </p:spTree>
    <p:extLst>
      <p:ext uri="{BB962C8B-B14F-4D97-AF65-F5344CB8AC3E}">
        <p14:creationId xmlns:p14="http://schemas.microsoft.com/office/powerpoint/2010/main" val="2793515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7CC1CE67-D13B-4BF3-BBD0-69D4730068E1}" type="slidenum">
              <a:rPr lang="es-MX" smtClean="0"/>
              <a:t>16</a:t>
            </a:fld>
            <a:endParaRPr lang="es-MX"/>
          </a:p>
        </p:txBody>
      </p:sp>
    </p:spTree>
    <p:extLst>
      <p:ext uri="{BB962C8B-B14F-4D97-AF65-F5344CB8AC3E}">
        <p14:creationId xmlns:p14="http://schemas.microsoft.com/office/powerpoint/2010/main" val="2000090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7CC1CE67-D13B-4BF3-BBD0-69D4730068E1}" type="slidenum">
              <a:rPr lang="es-MX" smtClean="0"/>
              <a:t>17</a:t>
            </a:fld>
            <a:endParaRPr lang="es-MX"/>
          </a:p>
        </p:txBody>
      </p:sp>
    </p:spTree>
    <p:extLst>
      <p:ext uri="{BB962C8B-B14F-4D97-AF65-F5344CB8AC3E}">
        <p14:creationId xmlns:p14="http://schemas.microsoft.com/office/powerpoint/2010/main" val="2850065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7CC1CE67-D13B-4BF3-BBD0-69D4730068E1}" type="slidenum">
              <a:rPr lang="es-MX" smtClean="0"/>
              <a:t>19</a:t>
            </a:fld>
            <a:endParaRPr lang="es-MX"/>
          </a:p>
        </p:txBody>
      </p:sp>
    </p:spTree>
    <p:extLst>
      <p:ext uri="{BB962C8B-B14F-4D97-AF65-F5344CB8AC3E}">
        <p14:creationId xmlns:p14="http://schemas.microsoft.com/office/powerpoint/2010/main" val="3477376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sp>
        <p:nvSpPr>
          <p:cNvPr id="2" name="TextBox 2"/>
          <p:cNvSpPr txBox="1"/>
          <p:nvPr/>
        </p:nvSpPr>
        <p:spPr>
          <a:xfrm>
            <a:off x="1028700" y="8012552"/>
            <a:ext cx="5485286" cy="1000274"/>
          </a:xfrm>
          <a:prstGeom prst="rect">
            <a:avLst/>
          </a:prstGeom>
        </p:spPr>
        <p:txBody>
          <a:bodyPr lIns="0" tIns="0" rIns="0" bIns="0" rtlCol="0" anchor="t">
            <a:spAutoFit/>
          </a:bodyPr>
          <a:lstStyle/>
          <a:p>
            <a:pPr algn="ctr">
              <a:lnSpc>
                <a:spcPts val="3936"/>
              </a:lnSpc>
            </a:pPr>
            <a:r>
              <a:rPr lang="en-US" sz="3200" b="1" spc="320" dirty="0" smtClean="0">
                <a:solidFill>
                  <a:srgbClr val="01949A"/>
                </a:solidFill>
                <a:latin typeface="Nunito Sans Bold Bold"/>
              </a:rPr>
              <a:t>PASTOR ALBERTO BUSTOS</a:t>
            </a:r>
            <a:endParaRPr lang="en-US" sz="3200" b="1" spc="320" dirty="0">
              <a:solidFill>
                <a:srgbClr val="01949A"/>
              </a:solidFill>
              <a:latin typeface="Nunito Sans Bold Bold"/>
            </a:endParaRPr>
          </a:p>
        </p:txBody>
      </p:sp>
      <p:grpSp>
        <p:nvGrpSpPr>
          <p:cNvPr id="3" name="Group 3"/>
          <p:cNvGrpSpPr/>
          <p:nvPr/>
        </p:nvGrpSpPr>
        <p:grpSpPr>
          <a:xfrm>
            <a:off x="14173200" y="6172200"/>
            <a:ext cx="8229600" cy="822960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D0046">
                <a:alpha val="49803"/>
              </a:srgbClr>
            </a:solidFill>
          </p:spPr>
        </p:sp>
      </p:grpSp>
      <p:sp>
        <p:nvSpPr>
          <p:cNvPr id="5" name="TextBox 5"/>
          <p:cNvSpPr txBox="1"/>
          <p:nvPr/>
        </p:nvSpPr>
        <p:spPr>
          <a:xfrm>
            <a:off x="11821058" y="8506519"/>
            <a:ext cx="5438242" cy="544380"/>
          </a:xfrm>
          <a:prstGeom prst="rect">
            <a:avLst/>
          </a:prstGeom>
        </p:spPr>
        <p:txBody>
          <a:bodyPr lIns="0" tIns="0" rIns="0" bIns="0" rtlCol="0" anchor="t">
            <a:spAutoFit/>
          </a:bodyPr>
          <a:lstStyle/>
          <a:p>
            <a:pPr algn="ctr">
              <a:lnSpc>
                <a:spcPts val="3500"/>
              </a:lnSpc>
            </a:pPr>
            <a:r>
              <a:rPr lang="en-US" sz="5400" b="1" spc="215" dirty="0" smtClean="0">
                <a:solidFill>
                  <a:srgbClr val="01949A"/>
                </a:solidFill>
                <a:latin typeface="Nunito Sans Regular"/>
              </a:rPr>
              <a:t>2020</a:t>
            </a:r>
            <a:endParaRPr lang="en-US" sz="2500" b="1" spc="215" dirty="0">
              <a:solidFill>
                <a:srgbClr val="01949A"/>
              </a:solidFill>
              <a:latin typeface="Nunito Sans Regular"/>
            </a:endParaRPr>
          </a:p>
        </p:txBody>
      </p:sp>
      <p:grpSp>
        <p:nvGrpSpPr>
          <p:cNvPr id="6" name="Group 6"/>
          <p:cNvGrpSpPr>
            <a:grpSpLocks noChangeAspect="1"/>
          </p:cNvGrpSpPr>
          <p:nvPr/>
        </p:nvGrpSpPr>
        <p:grpSpPr>
          <a:xfrm>
            <a:off x="-2776389" y="-3805089"/>
            <a:ext cx="7610179" cy="7610179"/>
            <a:chOff x="0" y="0"/>
            <a:chExt cx="2787650" cy="2787650"/>
          </a:xfrm>
        </p:grpSpPr>
        <p:sp>
          <p:nvSpPr>
            <p:cNvPr id="7" name="Freeform 7"/>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01949A">
                <a:alpha val="40000"/>
              </a:srgbClr>
            </a:solidFill>
          </p:spPr>
        </p:sp>
      </p:grpSp>
      <p:sp>
        <p:nvSpPr>
          <p:cNvPr id="8" name="TextBox 8"/>
          <p:cNvSpPr txBox="1"/>
          <p:nvPr/>
        </p:nvSpPr>
        <p:spPr>
          <a:xfrm>
            <a:off x="743152" y="1506758"/>
            <a:ext cx="16688139" cy="5539978"/>
          </a:xfrm>
          <a:prstGeom prst="rect">
            <a:avLst/>
          </a:prstGeom>
        </p:spPr>
        <p:txBody>
          <a:bodyPr wrap="square" lIns="0" tIns="0" rIns="0" bIns="0" rtlCol="0" anchor="t">
            <a:spAutoFit/>
          </a:bodyPr>
          <a:lstStyle/>
          <a:p>
            <a:pPr algn="ctr">
              <a:lnSpc>
                <a:spcPts val="14400"/>
              </a:lnSpc>
            </a:pPr>
            <a:r>
              <a:rPr lang="en-US" sz="14400" spc="-144" dirty="0" smtClean="0">
                <a:solidFill>
                  <a:srgbClr val="01949A"/>
                </a:solidFill>
                <a:latin typeface="Nunito Sans Black Italics"/>
              </a:rPr>
              <a:t>LA GUERRA DEL PODER DETRAS DEL TRONO</a:t>
            </a:r>
            <a:endParaRPr lang="en-US" sz="14400" spc="-144" dirty="0">
              <a:solidFill>
                <a:srgbClr val="01949A"/>
              </a:solidFill>
              <a:latin typeface="Nunito Sans Black Italics"/>
            </a:endParaRPr>
          </a:p>
        </p:txBody>
      </p:sp>
      <p:sp>
        <p:nvSpPr>
          <p:cNvPr id="9" name="TextBox 9"/>
          <p:cNvSpPr txBox="1"/>
          <p:nvPr/>
        </p:nvSpPr>
        <p:spPr>
          <a:xfrm>
            <a:off x="1738341" y="1710880"/>
            <a:ext cx="14697759" cy="5539978"/>
          </a:xfrm>
          <a:prstGeom prst="rect">
            <a:avLst/>
          </a:prstGeom>
        </p:spPr>
        <p:txBody>
          <a:bodyPr wrap="square" lIns="0" tIns="0" rIns="0" bIns="0" rtlCol="0" anchor="t">
            <a:spAutoFit/>
          </a:bodyPr>
          <a:lstStyle/>
          <a:p>
            <a:pPr algn="ctr">
              <a:lnSpc>
                <a:spcPts val="14400"/>
              </a:lnSpc>
            </a:pPr>
            <a:r>
              <a:rPr lang="en-US" sz="14400" spc="-144" dirty="0" smtClean="0">
                <a:solidFill>
                  <a:srgbClr val="CD0046"/>
                </a:solidFill>
                <a:latin typeface="Nunito Sans Black Italics"/>
              </a:rPr>
              <a:t>LA GUERRA DEL PODER DETRAS DEL TRONO</a:t>
            </a:r>
            <a:endParaRPr lang="en-US" sz="14400" spc="-144" dirty="0">
              <a:solidFill>
                <a:srgbClr val="CD0046"/>
              </a:solidFill>
              <a:latin typeface="Nunito Sans Black Italics"/>
            </a:endParaRPr>
          </a:p>
        </p:txBody>
      </p:sp>
      <p:sp>
        <p:nvSpPr>
          <p:cNvPr id="10" name="AutoShape 10"/>
          <p:cNvSpPr/>
          <p:nvPr/>
        </p:nvSpPr>
        <p:spPr>
          <a:xfrm>
            <a:off x="1028700" y="9183108"/>
            <a:ext cx="5426009" cy="75192"/>
          </a:xfrm>
          <a:prstGeom prst="rect">
            <a:avLst/>
          </a:prstGeom>
          <a:solidFill>
            <a:srgbClr val="CD0046"/>
          </a:solidFill>
        </p:spPr>
      </p:sp>
      <p:sp>
        <p:nvSpPr>
          <p:cNvPr id="11" name="AutoShape 11"/>
          <p:cNvSpPr/>
          <p:nvPr/>
        </p:nvSpPr>
        <p:spPr>
          <a:xfrm>
            <a:off x="11833291" y="9183108"/>
            <a:ext cx="5426009" cy="75192"/>
          </a:xfrm>
          <a:prstGeom prst="rect">
            <a:avLst/>
          </a:prstGeom>
          <a:solidFill>
            <a:srgbClr val="CD0046"/>
          </a:solidFill>
        </p:spPr>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2831" y="6854625"/>
            <a:ext cx="3470647" cy="3303788"/>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3048000" y="8039100"/>
            <a:ext cx="5619750" cy="5619750"/>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D0046">
                <a:alpha val="49803"/>
              </a:srgbClr>
            </a:solidFill>
          </p:spPr>
        </p:sp>
      </p:grpSp>
      <p:grpSp>
        <p:nvGrpSpPr>
          <p:cNvPr id="4" name="Group 4"/>
          <p:cNvGrpSpPr>
            <a:grpSpLocks noChangeAspect="1"/>
          </p:cNvGrpSpPr>
          <p:nvPr/>
        </p:nvGrpSpPr>
        <p:grpSpPr>
          <a:xfrm>
            <a:off x="15061846" y="-2457302"/>
            <a:ext cx="5219404" cy="5219404"/>
            <a:chOff x="0" y="0"/>
            <a:chExt cx="2787650" cy="2787650"/>
          </a:xfrm>
        </p:grpSpPr>
        <p:sp>
          <p:nvSpPr>
            <p:cNvPr id="5" name="Freeform 5"/>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01949A">
                <a:alpha val="40000"/>
              </a:srgbClr>
            </a:solidFill>
          </p:spPr>
        </p:sp>
      </p:grpSp>
      <p:sp>
        <p:nvSpPr>
          <p:cNvPr id="22" name="CuadroTexto 21"/>
          <p:cNvSpPr txBox="1"/>
          <p:nvPr/>
        </p:nvSpPr>
        <p:spPr>
          <a:xfrm>
            <a:off x="1879246" y="647700"/>
            <a:ext cx="12192000" cy="1446550"/>
          </a:xfrm>
          <a:prstGeom prst="rect">
            <a:avLst/>
          </a:prstGeom>
          <a:noFill/>
        </p:spPr>
        <p:txBody>
          <a:bodyPr wrap="square" rtlCol="0">
            <a:spAutoFit/>
          </a:bodyPr>
          <a:lstStyle/>
          <a:p>
            <a:pPr marL="571500" indent="-571500" algn="ctr">
              <a:buFont typeface="Wingdings" panose="05000000000000000000" pitchFamily="2" charset="2"/>
              <a:buChar char="Ø"/>
            </a:pPr>
            <a:r>
              <a:rPr lang="es-MX" sz="4400" b="1" dirty="0" smtClean="0">
                <a:solidFill>
                  <a:srgbClr val="FF0066"/>
                </a:solidFill>
              </a:rPr>
              <a:t>EL FUE UN SER CREADO NO ES MÁS GRANDE QUE DIOS </a:t>
            </a:r>
            <a:endParaRPr lang="es-MX" sz="4400" b="1" dirty="0">
              <a:solidFill>
                <a:srgbClr val="FF0066"/>
              </a:solidFill>
            </a:endParaRPr>
          </a:p>
        </p:txBody>
      </p:sp>
      <p:sp>
        <p:nvSpPr>
          <p:cNvPr id="23" name="CuadroTexto 22"/>
          <p:cNvSpPr txBox="1"/>
          <p:nvPr/>
        </p:nvSpPr>
        <p:spPr>
          <a:xfrm>
            <a:off x="1094509" y="2338765"/>
            <a:ext cx="14173200" cy="2123658"/>
          </a:xfrm>
          <a:prstGeom prst="rect">
            <a:avLst/>
          </a:prstGeom>
          <a:noFill/>
        </p:spPr>
        <p:txBody>
          <a:bodyPr wrap="square" rtlCol="0">
            <a:spAutoFit/>
          </a:bodyPr>
          <a:lstStyle/>
          <a:p>
            <a:pPr algn="ctr"/>
            <a:r>
              <a:rPr lang="es-MX" sz="4400" b="1" dirty="0" smtClean="0"/>
              <a:t>“</a:t>
            </a:r>
            <a:r>
              <a:rPr lang="es-MX" sz="4400" b="1" dirty="0"/>
              <a:t>Perfecto eras en todos tus caminos desde el día que fuiste creado, hasta que se halló en ti maldad.”</a:t>
            </a:r>
            <a:br>
              <a:rPr lang="es-MX" sz="4400" b="1" dirty="0"/>
            </a:br>
            <a:r>
              <a:rPr lang="es-MX" sz="4400" b="1" dirty="0"/>
              <a:t>Ezequiel 28:15 RVR1960</a:t>
            </a:r>
            <a:endParaRPr lang="es-MX" sz="4400" b="1" dirty="0"/>
          </a:p>
        </p:txBody>
      </p:sp>
      <p:sp>
        <p:nvSpPr>
          <p:cNvPr id="24" name="CuadroTexto 23"/>
          <p:cNvSpPr txBox="1"/>
          <p:nvPr/>
        </p:nvSpPr>
        <p:spPr>
          <a:xfrm>
            <a:off x="1066800" y="5143500"/>
            <a:ext cx="16957964" cy="4401205"/>
          </a:xfrm>
          <a:prstGeom prst="rect">
            <a:avLst/>
          </a:prstGeom>
          <a:noFill/>
        </p:spPr>
        <p:txBody>
          <a:bodyPr wrap="square" rtlCol="0">
            <a:spAutoFit/>
          </a:bodyPr>
          <a:lstStyle/>
          <a:p>
            <a:pPr algn="ctr"/>
            <a:r>
              <a:rPr lang="es-MX" sz="4000" b="1" u="sng" dirty="0">
                <a:solidFill>
                  <a:schemeClr val="accent5"/>
                </a:solidFill>
                <a:effectLst>
                  <a:outerShdw blurRad="38100" dist="38100" dir="2700000" algn="tl">
                    <a:srgbClr val="000000">
                      <a:alpha val="43137"/>
                    </a:srgbClr>
                  </a:outerShdw>
                </a:effectLst>
              </a:rPr>
              <a:t>No hay un dualismo entre Dios y Satanás, el fue creado y Dios es eterno Satanás fue creado como el lucero de la mañana y se convirtió n el hijo de la </a:t>
            </a:r>
            <a:r>
              <a:rPr lang="es-MX" sz="4000" b="1" u="sng" dirty="0" smtClean="0">
                <a:solidFill>
                  <a:schemeClr val="accent5"/>
                </a:solidFill>
                <a:effectLst>
                  <a:outerShdw blurRad="38100" dist="38100" dir="2700000" algn="tl">
                    <a:srgbClr val="000000">
                      <a:alpha val="43137"/>
                    </a:srgbClr>
                  </a:outerShdw>
                </a:effectLst>
              </a:rPr>
              <a:t>noche, </a:t>
            </a:r>
            <a:r>
              <a:rPr lang="es-MX" sz="4000" b="1" u="sng" dirty="0">
                <a:solidFill>
                  <a:schemeClr val="accent5"/>
                </a:solidFill>
                <a:effectLst>
                  <a:outerShdw blurRad="38100" dist="38100" dir="2700000" algn="tl">
                    <a:srgbClr val="000000">
                      <a:alpha val="43137"/>
                    </a:srgbClr>
                  </a:outerShdw>
                </a:effectLst>
              </a:rPr>
              <a:t>oscuridad</a:t>
            </a:r>
            <a:r>
              <a:rPr lang="es-MX" sz="4000" b="1" u="sng" dirty="0" smtClean="0">
                <a:solidFill>
                  <a:schemeClr val="accent5"/>
                </a:solidFill>
                <a:effectLst>
                  <a:outerShdw blurRad="38100" dist="38100" dir="2700000" algn="tl">
                    <a:srgbClr val="000000">
                      <a:alpha val="43137"/>
                    </a:srgbClr>
                  </a:outerShdw>
                </a:effectLst>
              </a:rPr>
              <a:t>, cuando calló, El </a:t>
            </a:r>
            <a:r>
              <a:rPr lang="es-MX" sz="4000" b="1" u="sng" dirty="0">
                <a:solidFill>
                  <a:schemeClr val="accent5"/>
                </a:solidFill>
                <a:effectLst>
                  <a:outerShdw blurRad="38100" dist="38100" dir="2700000" algn="tl">
                    <a:srgbClr val="000000">
                      <a:alpha val="43137"/>
                    </a:srgbClr>
                  </a:outerShdw>
                </a:effectLst>
              </a:rPr>
              <a:t>Dios que lo </a:t>
            </a:r>
            <a:r>
              <a:rPr lang="es-MX" sz="4000" b="1" u="sng" dirty="0" smtClean="0">
                <a:solidFill>
                  <a:schemeClr val="accent5"/>
                </a:solidFill>
                <a:effectLst>
                  <a:outerShdw blurRad="38100" dist="38100" dir="2700000" algn="tl">
                    <a:srgbClr val="000000">
                      <a:alpha val="43137"/>
                    </a:srgbClr>
                  </a:outerShdw>
                </a:effectLst>
              </a:rPr>
              <a:t>creo, </a:t>
            </a:r>
            <a:r>
              <a:rPr lang="es-MX" sz="4000" b="1" u="sng" dirty="0">
                <a:solidFill>
                  <a:schemeClr val="accent5"/>
                </a:solidFill>
                <a:effectLst>
                  <a:outerShdw blurRad="38100" dist="38100" dir="2700000" algn="tl">
                    <a:srgbClr val="000000">
                      <a:alpha val="43137"/>
                    </a:srgbClr>
                  </a:outerShdw>
                </a:effectLst>
              </a:rPr>
              <a:t>será el mismo que lo </a:t>
            </a:r>
            <a:r>
              <a:rPr lang="es-MX" sz="4000" b="1" u="sng" dirty="0" smtClean="0">
                <a:solidFill>
                  <a:schemeClr val="accent5"/>
                </a:solidFill>
                <a:effectLst>
                  <a:outerShdw blurRad="38100" dist="38100" dir="2700000" algn="tl">
                    <a:srgbClr val="000000">
                      <a:alpha val="43137"/>
                    </a:srgbClr>
                  </a:outerShdw>
                </a:effectLst>
              </a:rPr>
              <a:t>destruirá, </a:t>
            </a:r>
            <a:r>
              <a:rPr lang="es-MX" sz="4000" b="1" u="sng" dirty="0">
                <a:solidFill>
                  <a:schemeClr val="accent5"/>
                </a:solidFill>
                <a:effectLst>
                  <a:outerShdw blurRad="38100" dist="38100" dir="2700000" algn="tl">
                    <a:srgbClr val="000000">
                      <a:alpha val="43137"/>
                    </a:srgbClr>
                  </a:outerShdw>
                </a:effectLst>
              </a:rPr>
              <a:t>nosotros no pensamos en quien va ganar por que la biblia dice que ya el fue derrotado y sentenciado, Satanás no es lo opuesto de Dios el no es un </a:t>
            </a:r>
            <a:r>
              <a:rPr lang="es-MX" sz="4000" b="1" u="sng" dirty="0" smtClean="0">
                <a:solidFill>
                  <a:schemeClr val="accent5"/>
                </a:solidFill>
                <a:effectLst>
                  <a:outerShdw blurRad="38100" dist="38100" dir="2700000" algn="tl">
                    <a:srgbClr val="000000">
                      <a:alpha val="43137"/>
                    </a:srgbClr>
                  </a:outerShdw>
                </a:effectLst>
              </a:rPr>
              <a:t>antónimo, </a:t>
            </a:r>
            <a:r>
              <a:rPr lang="es-MX" sz="4000" b="1" u="sng" dirty="0">
                <a:solidFill>
                  <a:schemeClr val="accent5"/>
                </a:solidFill>
                <a:effectLst>
                  <a:outerShdw blurRad="38100" dist="38100" dir="2700000" algn="tl">
                    <a:srgbClr val="000000">
                      <a:alpha val="43137"/>
                    </a:srgbClr>
                  </a:outerShdw>
                </a:effectLst>
              </a:rPr>
              <a:t>Dios no tiene quien sea igual a </a:t>
            </a:r>
            <a:r>
              <a:rPr lang="es-MX" sz="4000" b="1" u="sng" dirty="0" smtClean="0">
                <a:solidFill>
                  <a:schemeClr val="accent5"/>
                </a:solidFill>
                <a:effectLst>
                  <a:outerShdw blurRad="38100" dist="38100" dir="2700000" algn="tl">
                    <a:srgbClr val="000000">
                      <a:alpha val="43137"/>
                    </a:srgbClr>
                  </a:outerShdw>
                </a:effectLst>
              </a:rPr>
              <a:t>él. </a:t>
            </a:r>
            <a:r>
              <a:rPr lang="es-MX" sz="4000" b="1" dirty="0">
                <a:effectLst>
                  <a:outerShdw blurRad="38100" dist="38100" dir="2700000" algn="tl">
                    <a:srgbClr val="000000">
                      <a:alpha val="43137"/>
                    </a:srgbClr>
                  </a:outerShdw>
                </a:effectLst>
              </a:rPr>
              <a:t/>
            </a:r>
            <a:br>
              <a:rPr lang="es-MX" sz="4000" b="1" dirty="0">
                <a:effectLst>
                  <a:outerShdw blurRad="38100" dist="38100" dir="2700000" algn="tl">
                    <a:srgbClr val="000000">
                      <a:alpha val="43137"/>
                    </a:srgbClr>
                  </a:outerShdw>
                </a:effectLst>
              </a:rPr>
            </a:br>
            <a:endParaRPr lang="es-MX" sz="4000" b="1" dirty="0">
              <a:effectLst>
                <a:outerShdw blurRad="38100" dist="38100" dir="2700000" algn="tl">
                  <a:srgbClr val="000000">
                    <a:alpha val="43137"/>
                  </a:srgbClr>
                </a:outerShdw>
              </a:effectLst>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 calcmode="lin" valueType="num">
                                      <p:cBhvr additive="base">
                                        <p:cTn id="12"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D0046"/>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828800" y="7124700"/>
            <a:ext cx="5374547" cy="5374547"/>
            <a:chOff x="0" y="0"/>
            <a:chExt cx="2787650" cy="2787650"/>
          </a:xfrm>
        </p:grpSpPr>
        <p:sp>
          <p:nvSpPr>
            <p:cNvPr id="3" name="Freeform 3"/>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BFBF5">
                <a:alpha val="40000"/>
              </a:srgbClr>
            </a:solidFill>
          </p:spPr>
        </p:sp>
      </p:grpSp>
      <p:sp>
        <p:nvSpPr>
          <p:cNvPr id="7" name="AutoShape 7"/>
          <p:cNvSpPr/>
          <p:nvPr/>
        </p:nvSpPr>
        <p:spPr>
          <a:xfrm rot="-5400000">
            <a:off x="-2799127" y="1790700"/>
            <a:ext cx="7239000" cy="76200"/>
          </a:xfrm>
          <a:prstGeom prst="rect">
            <a:avLst/>
          </a:prstGeom>
          <a:solidFill>
            <a:srgbClr val="FBFBF5"/>
          </a:solidFill>
        </p:spPr>
      </p:sp>
      <p:sp>
        <p:nvSpPr>
          <p:cNvPr id="8" name="AutoShape 8"/>
          <p:cNvSpPr/>
          <p:nvPr/>
        </p:nvSpPr>
        <p:spPr>
          <a:xfrm rot="-5400000">
            <a:off x="13733826" y="7353300"/>
            <a:ext cx="7239000" cy="76200"/>
          </a:xfrm>
          <a:prstGeom prst="rect">
            <a:avLst/>
          </a:prstGeom>
          <a:solidFill>
            <a:srgbClr val="FBFBF5"/>
          </a:solidFill>
        </p:spPr>
      </p:sp>
      <p:sp>
        <p:nvSpPr>
          <p:cNvPr id="12" name="CuadroTexto 11"/>
          <p:cNvSpPr txBox="1"/>
          <p:nvPr/>
        </p:nvSpPr>
        <p:spPr>
          <a:xfrm>
            <a:off x="2098039" y="617249"/>
            <a:ext cx="14249400" cy="1569660"/>
          </a:xfrm>
          <a:prstGeom prst="rect">
            <a:avLst/>
          </a:prstGeom>
          <a:noFill/>
        </p:spPr>
        <p:txBody>
          <a:bodyPr wrap="square" rtlCol="0">
            <a:spAutoFit/>
          </a:bodyPr>
          <a:lstStyle/>
          <a:p>
            <a:pPr algn="ctr"/>
            <a:r>
              <a:rPr lang="es-MX" sz="4800" b="1" dirty="0" smtClean="0">
                <a:solidFill>
                  <a:schemeClr val="bg1"/>
                </a:solidFill>
              </a:rPr>
              <a:t>B. SATANÁS FUE CORROMPIDO POR LA PRESUNCIÓN Y ORGULLO </a:t>
            </a:r>
            <a:endParaRPr lang="es-MX" sz="4800" b="1" dirty="0">
              <a:solidFill>
                <a:schemeClr val="bg1"/>
              </a:solidFill>
            </a:endParaRPr>
          </a:p>
        </p:txBody>
      </p:sp>
      <p:sp>
        <p:nvSpPr>
          <p:cNvPr id="13" name="CuadroTexto 12"/>
          <p:cNvSpPr txBox="1"/>
          <p:nvPr/>
        </p:nvSpPr>
        <p:spPr>
          <a:xfrm>
            <a:off x="1835150" y="2795456"/>
            <a:ext cx="14554200" cy="6001643"/>
          </a:xfrm>
          <a:prstGeom prst="rect">
            <a:avLst/>
          </a:prstGeom>
          <a:noFill/>
        </p:spPr>
        <p:txBody>
          <a:bodyPr wrap="square" rtlCol="0">
            <a:spAutoFit/>
          </a:bodyPr>
          <a:lstStyle/>
          <a:p>
            <a:pPr algn="ctr"/>
            <a:r>
              <a:rPr lang="es-MX" sz="4800" b="1" dirty="0">
                <a:solidFill>
                  <a:schemeClr val="bg1"/>
                </a:solidFill>
              </a:rPr>
              <a:t>“A causa de la multitud de tus contrataciones fuiste lleno de iniquidad, y pecaste; por lo que yo te eché del monte de Dios, y te arrojé de entre las piedras del fuego, oh querubín protector. Se enalteció tu corazón a causa de tu hermosura, corrompiste tu sabiduría a causa de tu esplendor; yo te arrojaré por tierra; delante de los reyes te pondré para que miren en ti.”</a:t>
            </a:r>
            <a:br>
              <a:rPr lang="es-MX" sz="4800" b="1" dirty="0">
                <a:solidFill>
                  <a:schemeClr val="bg1"/>
                </a:solidFill>
              </a:rPr>
            </a:br>
            <a:r>
              <a:rPr lang="es-MX" sz="4800" b="1" i="1" dirty="0">
                <a:solidFill>
                  <a:schemeClr val="accent5"/>
                </a:solidFill>
              </a:rPr>
              <a:t>Ezequiel 28:16-17 RVR1960</a:t>
            </a:r>
            <a:endParaRPr lang="es-MX" sz="4800" b="1" i="1" dirty="0">
              <a:solidFill>
                <a:schemeClr val="accent5"/>
              </a:solidFill>
            </a:endParaRPr>
          </a:p>
        </p:txBody>
      </p:sp>
      <p:grpSp>
        <p:nvGrpSpPr>
          <p:cNvPr id="14" name="Group 2"/>
          <p:cNvGrpSpPr>
            <a:grpSpLocks noChangeAspect="1"/>
          </p:cNvGrpSpPr>
          <p:nvPr/>
        </p:nvGrpSpPr>
        <p:grpSpPr>
          <a:xfrm>
            <a:off x="14077996" y="-2070025"/>
            <a:ext cx="5374547" cy="5374547"/>
            <a:chOff x="0" y="0"/>
            <a:chExt cx="2787650" cy="2787650"/>
          </a:xfrm>
        </p:grpSpPr>
        <p:sp>
          <p:nvSpPr>
            <p:cNvPr id="15" name="Freeform 3"/>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BFBF5">
                <a:alpha val="40000"/>
              </a:srgbClr>
            </a:solidFill>
          </p:spPr>
        </p:sp>
      </p:gr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3729823" y="7193692"/>
            <a:ext cx="6507146" cy="6507146"/>
            <a:chOff x="0" y="0"/>
            <a:chExt cx="2787650" cy="2787650"/>
          </a:xfrm>
        </p:grpSpPr>
        <p:sp>
          <p:nvSpPr>
            <p:cNvPr id="3" name="Freeform 3"/>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01949A">
                <a:alpha val="40000"/>
              </a:srgbClr>
            </a:solidFill>
          </p:spPr>
        </p:sp>
      </p:grpSp>
      <p:grpSp>
        <p:nvGrpSpPr>
          <p:cNvPr id="4" name="Group 4"/>
          <p:cNvGrpSpPr>
            <a:grpSpLocks noChangeAspect="1"/>
          </p:cNvGrpSpPr>
          <p:nvPr/>
        </p:nvGrpSpPr>
        <p:grpSpPr>
          <a:xfrm>
            <a:off x="15301127" y="-3253573"/>
            <a:ext cx="6507146" cy="6507146"/>
            <a:chOff x="0" y="0"/>
            <a:chExt cx="2787650" cy="2787650"/>
          </a:xfrm>
        </p:grpSpPr>
        <p:sp>
          <p:nvSpPr>
            <p:cNvPr id="5" name="Freeform 5"/>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01949A">
                <a:alpha val="40000"/>
              </a:srgbClr>
            </a:solidFill>
          </p:spPr>
        </p:sp>
      </p:grpSp>
      <p:sp>
        <p:nvSpPr>
          <p:cNvPr id="24" name="CuadroTexto 23"/>
          <p:cNvSpPr txBox="1"/>
          <p:nvPr/>
        </p:nvSpPr>
        <p:spPr>
          <a:xfrm>
            <a:off x="457200" y="571500"/>
            <a:ext cx="11049000" cy="923330"/>
          </a:xfrm>
          <a:prstGeom prst="rect">
            <a:avLst/>
          </a:prstGeom>
          <a:noFill/>
        </p:spPr>
        <p:txBody>
          <a:bodyPr wrap="square" rtlCol="0">
            <a:spAutoFit/>
          </a:bodyPr>
          <a:lstStyle/>
          <a:p>
            <a:pPr marL="285750" indent="-285750" algn="ctr">
              <a:buFont typeface="Wingdings" panose="05000000000000000000" pitchFamily="2" charset="2"/>
              <a:buChar char="Ø"/>
            </a:pPr>
            <a:r>
              <a:rPr lang="es-MX" sz="5400" b="1" dirty="0">
                <a:solidFill>
                  <a:srgbClr val="FF0066"/>
                </a:solidFill>
              </a:rPr>
              <a:t>Los requisitos de un ministró </a:t>
            </a:r>
            <a:endParaRPr lang="es-MX" sz="5400" b="1" dirty="0">
              <a:solidFill>
                <a:srgbClr val="FF0066"/>
              </a:solidFill>
            </a:endParaRPr>
          </a:p>
        </p:txBody>
      </p:sp>
      <p:sp>
        <p:nvSpPr>
          <p:cNvPr id="25" name="CuadroTexto 24"/>
          <p:cNvSpPr txBox="1"/>
          <p:nvPr/>
        </p:nvSpPr>
        <p:spPr>
          <a:xfrm>
            <a:off x="685800" y="1835882"/>
            <a:ext cx="15544800" cy="5016758"/>
          </a:xfrm>
          <a:prstGeom prst="rect">
            <a:avLst/>
          </a:prstGeom>
          <a:noFill/>
        </p:spPr>
        <p:txBody>
          <a:bodyPr wrap="square" rtlCol="0">
            <a:spAutoFit/>
          </a:bodyPr>
          <a:lstStyle/>
          <a:p>
            <a:pPr algn="ctr"/>
            <a:r>
              <a:rPr lang="es-MX" sz="4000" b="1" dirty="0"/>
              <a:t>“Palabra fiel: Si alguno anhela obispado, buena obra desea. Pero es necesario que el obispo sea irreprensible, marido de una sola mujer, sobrio, prudente, decoroso, hospedador, apto para enseñar; no dado al vino, no pendenciero, no codicioso de ganancias deshonestas, sino amable, apacible, no avaro; que gobierne bien su casa, que tenga a sus hijos en sujeción con toda honestidad (pues el que no sabe gobernar su propia casa, ¿cómo cuidará de la iglesia de Dios?);”</a:t>
            </a:r>
            <a:br>
              <a:rPr lang="es-MX" sz="4000" b="1" dirty="0"/>
            </a:br>
            <a:r>
              <a:rPr lang="es-MX" sz="4000" b="1" i="1" dirty="0">
                <a:solidFill>
                  <a:schemeClr val="accent5"/>
                </a:solidFill>
              </a:rPr>
              <a:t>1 Timoteo 3:1-5 RVR1960</a:t>
            </a:r>
            <a:endParaRPr lang="es-MX" sz="4000" b="1" i="1" dirty="0">
              <a:solidFill>
                <a:schemeClr val="accent5"/>
              </a:solidFill>
            </a:endParaRPr>
          </a:p>
        </p:txBody>
      </p:sp>
      <p:sp>
        <p:nvSpPr>
          <p:cNvPr id="26" name="CuadroTexto 25"/>
          <p:cNvSpPr txBox="1"/>
          <p:nvPr/>
        </p:nvSpPr>
        <p:spPr>
          <a:xfrm>
            <a:off x="3962400" y="7658100"/>
            <a:ext cx="13487400" cy="2123658"/>
          </a:xfrm>
          <a:prstGeom prst="rect">
            <a:avLst/>
          </a:prstGeom>
          <a:noFill/>
        </p:spPr>
        <p:txBody>
          <a:bodyPr wrap="square" rtlCol="0">
            <a:spAutoFit/>
          </a:bodyPr>
          <a:lstStyle/>
          <a:p>
            <a:pPr algn="ctr"/>
            <a:r>
              <a:rPr lang="es-MX" sz="4400" b="1" i="1" dirty="0">
                <a:solidFill>
                  <a:srgbClr val="FF0066"/>
                </a:solidFill>
              </a:rPr>
              <a:t>“no un neófito, no sea que envaneciéndose caiga en la condenación del diablo.”</a:t>
            </a:r>
            <a:br>
              <a:rPr lang="es-MX" sz="4400" b="1" i="1" dirty="0">
                <a:solidFill>
                  <a:srgbClr val="FF0066"/>
                </a:solidFill>
              </a:rPr>
            </a:br>
            <a:r>
              <a:rPr lang="es-MX" sz="4400" b="1" i="1" dirty="0">
                <a:solidFill>
                  <a:schemeClr val="accent5"/>
                </a:solidFill>
              </a:rPr>
              <a:t>1 Timoteo 3:6 RVR1960</a:t>
            </a:r>
            <a:endParaRPr lang="es-MX" sz="4400" b="1" i="1" dirty="0">
              <a:solidFill>
                <a:schemeClr val="accent5"/>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 calcmode="lin" valueType="num">
                                      <p:cBhvr additive="base">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D0046"/>
        </a:solidFill>
        <a:effectLst/>
      </p:bgPr>
    </p:bg>
    <p:spTree>
      <p:nvGrpSpPr>
        <p:cNvPr id="1" name=""/>
        <p:cNvGrpSpPr/>
        <p:nvPr/>
      </p:nvGrpSpPr>
      <p:grpSpPr>
        <a:xfrm>
          <a:off x="0" y="0"/>
          <a:ext cx="0" cy="0"/>
          <a:chOff x="0" y="0"/>
          <a:chExt cx="0" cy="0"/>
        </a:xfrm>
      </p:grpSpPr>
      <p:grpSp>
        <p:nvGrpSpPr>
          <p:cNvPr id="23" name="Group 23"/>
          <p:cNvGrpSpPr>
            <a:grpSpLocks noChangeAspect="1"/>
          </p:cNvGrpSpPr>
          <p:nvPr/>
        </p:nvGrpSpPr>
        <p:grpSpPr>
          <a:xfrm>
            <a:off x="-2210477" y="-2094533"/>
            <a:ext cx="5219404" cy="5219404"/>
            <a:chOff x="0" y="0"/>
            <a:chExt cx="2787650" cy="2787650"/>
          </a:xfrm>
        </p:grpSpPr>
        <p:sp>
          <p:nvSpPr>
            <p:cNvPr id="24" name="Freeform 24"/>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BFBF5">
                <a:alpha val="40000"/>
              </a:srgbClr>
            </a:solidFill>
          </p:spPr>
        </p:sp>
      </p:grpSp>
      <p:grpSp>
        <p:nvGrpSpPr>
          <p:cNvPr id="25" name="Group 25"/>
          <p:cNvGrpSpPr>
            <a:grpSpLocks noChangeAspect="1"/>
          </p:cNvGrpSpPr>
          <p:nvPr/>
        </p:nvGrpSpPr>
        <p:grpSpPr>
          <a:xfrm>
            <a:off x="15296473" y="7840219"/>
            <a:ext cx="5219404" cy="5219404"/>
            <a:chOff x="0" y="0"/>
            <a:chExt cx="2787650" cy="2787650"/>
          </a:xfrm>
        </p:grpSpPr>
        <p:sp>
          <p:nvSpPr>
            <p:cNvPr id="26" name="Freeform 26"/>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BFBF5">
                <a:alpha val="40000"/>
              </a:srgbClr>
            </a:solidFill>
          </p:spPr>
        </p:sp>
      </p:grpSp>
      <p:sp>
        <p:nvSpPr>
          <p:cNvPr id="27" name="Rectángulo 26"/>
          <p:cNvSpPr/>
          <p:nvPr/>
        </p:nvSpPr>
        <p:spPr>
          <a:xfrm>
            <a:off x="3276600" y="379949"/>
            <a:ext cx="15697200" cy="1938992"/>
          </a:xfrm>
          <a:prstGeom prst="rect">
            <a:avLst/>
          </a:prstGeom>
        </p:spPr>
        <p:txBody>
          <a:bodyPr wrap="square">
            <a:spAutoFit/>
          </a:bodyPr>
          <a:lstStyle/>
          <a:p>
            <a:pPr marL="285750" indent="-285750">
              <a:buFont typeface="Arial" panose="020B0604020202020204" pitchFamily="34" charset="0"/>
              <a:buChar char="•"/>
            </a:pPr>
            <a:r>
              <a:rPr lang="es-MX" sz="4000" b="1"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Nada </a:t>
            </a:r>
            <a:r>
              <a:rPr lang="es-MX" sz="40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mantiene al diablo alejando de un ministró que la genuina humildad, fue el orgullo que hizo al diablo </a:t>
            </a:r>
            <a:r>
              <a:rPr lang="es-MX" sz="40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diablo</a:t>
            </a:r>
            <a:r>
              <a:rPr lang="es-MX" sz="40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 </a:t>
            </a:r>
            <a:endParaRPr lang="es-MX" sz="4000" b="1"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MX" sz="4000" b="1"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 </a:t>
            </a:r>
            <a:r>
              <a:rPr lang="es-MX" sz="40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Y nada es más efectivo para destruir a un ministró que la soberbia </a:t>
            </a:r>
            <a:endParaRPr lang="es-MX" sz="4000" b="1" dirty="0">
              <a:solidFill>
                <a:schemeClr val="bg1"/>
              </a:solidFill>
            </a:endParaRPr>
          </a:p>
        </p:txBody>
      </p:sp>
      <p:sp>
        <p:nvSpPr>
          <p:cNvPr id="28" name="CuadroTexto 27"/>
          <p:cNvSpPr txBox="1"/>
          <p:nvPr/>
        </p:nvSpPr>
        <p:spPr>
          <a:xfrm>
            <a:off x="2514600" y="2742357"/>
            <a:ext cx="14173200" cy="2123658"/>
          </a:xfrm>
          <a:prstGeom prst="rect">
            <a:avLst/>
          </a:prstGeom>
          <a:noFill/>
        </p:spPr>
        <p:txBody>
          <a:bodyPr wrap="square" rtlCol="0">
            <a:spAutoFit/>
          </a:bodyPr>
          <a:lstStyle/>
          <a:p>
            <a:pPr algn="ctr"/>
            <a:r>
              <a:rPr lang="es-MX" sz="4400" b="1" dirty="0">
                <a:solidFill>
                  <a:schemeClr val="accent5"/>
                </a:solidFill>
              </a:rPr>
              <a:t>“Antes del quebrantamiento es la soberbia, Y antes de la caída la altivez de espíritu.”</a:t>
            </a:r>
            <a:br>
              <a:rPr lang="es-MX" sz="4400" b="1" dirty="0">
                <a:solidFill>
                  <a:schemeClr val="accent5"/>
                </a:solidFill>
              </a:rPr>
            </a:br>
            <a:r>
              <a:rPr lang="es-MX" sz="4400" b="1" i="1" dirty="0">
                <a:solidFill>
                  <a:schemeClr val="bg1"/>
                </a:solidFill>
              </a:rPr>
              <a:t>Proverbios 16:18 RVR1960</a:t>
            </a:r>
            <a:endParaRPr lang="es-MX" sz="4400" b="1" i="1" dirty="0">
              <a:solidFill>
                <a:schemeClr val="bg1"/>
              </a:solidFill>
            </a:endParaRPr>
          </a:p>
        </p:txBody>
      </p:sp>
      <p:sp>
        <p:nvSpPr>
          <p:cNvPr id="29" name="CuadroTexto 28"/>
          <p:cNvSpPr txBox="1"/>
          <p:nvPr/>
        </p:nvSpPr>
        <p:spPr>
          <a:xfrm>
            <a:off x="399225" y="5067300"/>
            <a:ext cx="17601375" cy="5016758"/>
          </a:xfrm>
          <a:prstGeom prst="rect">
            <a:avLst/>
          </a:prstGeom>
          <a:noFill/>
        </p:spPr>
        <p:txBody>
          <a:bodyPr wrap="square" rtlCol="0">
            <a:spAutoFit/>
          </a:bodyPr>
          <a:lstStyle/>
          <a:p>
            <a:pPr algn="ctr"/>
            <a:r>
              <a:rPr lang="es-MX" sz="2000" b="1" i="1" dirty="0">
                <a:solidFill>
                  <a:schemeClr val="bg1"/>
                </a:solidFill>
              </a:rPr>
              <a:t>“</a:t>
            </a:r>
            <a:r>
              <a:rPr lang="es-MX" sz="4000" b="1" i="1" dirty="0">
                <a:solidFill>
                  <a:schemeClr val="bg1"/>
                </a:solidFill>
              </a:rPr>
              <a:t>Descendió al Seol tu soberbia, y el sonido de tus arpas; gusanos serán tu cama, y gusanos te cubrirán. ¡Cómo caíste del cielo, oh Lucero, hijo de la mañana! Cortado fuiste por tierra, tú que debilitabas a las naciones. Tú que decías en tu corazón: Subiré al cielo; en lo alto, junto a las estrellas de Dios, levantaré mi trono, y en el monte del testimonio me sentaré, a los lados del norte; sobre las alturas de las nubes subiré, y seré semejante al Altísimo. Mas tú derribado eres hasta el Seol, a los lados del abismo.”</a:t>
            </a:r>
            <a:br>
              <a:rPr lang="es-MX" sz="4000" b="1" i="1" dirty="0">
                <a:solidFill>
                  <a:schemeClr val="bg1"/>
                </a:solidFill>
              </a:rPr>
            </a:br>
            <a:r>
              <a:rPr lang="es-MX" sz="4000" b="1" i="1" dirty="0">
                <a:solidFill>
                  <a:schemeClr val="accent5"/>
                </a:solidFill>
              </a:rPr>
              <a:t>Isaías 14:11-15 RVR1960</a:t>
            </a:r>
            <a:endParaRPr lang="es-MX" sz="4000" b="1" i="1" dirty="0">
              <a:solidFill>
                <a:schemeClr val="accent5"/>
              </a:solidFill>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wipe(down)">
                                      <p:cBhvr>
                                        <p:cTn id="7" dur="580">
                                          <p:stCondLst>
                                            <p:cond delay="0"/>
                                          </p:stCondLst>
                                        </p:cTn>
                                        <p:tgtEl>
                                          <p:spTgt spid="27">
                                            <p:txEl>
                                              <p:pRg st="0" end="0"/>
                                            </p:txEl>
                                          </p:spTgt>
                                        </p:tgtEl>
                                      </p:cBhvr>
                                    </p:animEffect>
                                    <p:anim calcmode="lin" valueType="num">
                                      <p:cBhvr>
                                        <p:cTn id="8" dur="1822" tmFilter="0,0; 0.14,0.36; 0.43,0.73; 0.71,0.91; 1.0,1.0">
                                          <p:stCondLst>
                                            <p:cond delay="0"/>
                                          </p:stCondLst>
                                        </p:cTn>
                                        <p:tgtEl>
                                          <p:spTgt spid="2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7">
                                            <p:txEl>
                                              <p:pRg st="0" end="0"/>
                                            </p:txEl>
                                          </p:spTgt>
                                        </p:tgtEl>
                                      </p:cBhvr>
                                      <p:to x="100000" y="60000"/>
                                    </p:animScale>
                                    <p:animScale>
                                      <p:cBhvr>
                                        <p:cTn id="14" dur="166" decel="50000">
                                          <p:stCondLst>
                                            <p:cond delay="676"/>
                                          </p:stCondLst>
                                        </p:cTn>
                                        <p:tgtEl>
                                          <p:spTgt spid="27">
                                            <p:txEl>
                                              <p:pRg st="0" end="0"/>
                                            </p:txEl>
                                          </p:spTgt>
                                        </p:tgtEl>
                                      </p:cBhvr>
                                      <p:to x="100000" y="100000"/>
                                    </p:animScale>
                                    <p:animScale>
                                      <p:cBhvr>
                                        <p:cTn id="15" dur="26">
                                          <p:stCondLst>
                                            <p:cond delay="1312"/>
                                          </p:stCondLst>
                                        </p:cTn>
                                        <p:tgtEl>
                                          <p:spTgt spid="27">
                                            <p:txEl>
                                              <p:pRg st="0" end="0"/>
                                            </p:txEl>
                                          </p:spTgt>
                                        </p:tgtEl>
                                      </p:cBhvr>
                                      <p:to x="100000" y="80000"/>
                                    </p:animScale>
                                    <p:animScale>
                                      <p:cBhvr>
                                        <p:cTn id="16" dur="166" decel="50000">
                                          <p:stCondLst>
                                            <p:cond delay="1338"/>
                                          </p:stCondLst>
                                        </p:cTn>
                                        <p:tgtEl>
                                          <p:spTgt spid="27">
                                            <p:txEl>
                                              <p:pRg st="0" end="0"/>
                                            </p:txEl>
                                          </p:spTgt>
                                        </p:tgtEl>
                                      </p:cBhvr>
                                      <p:to x="100000" y="100000"/>
                                    </p:animScale>
                                    <p:animScale>
                                      <p:cBhvr>
                                        <p:cTn id="17" dur="26">
                                          <p:stCondLst>
                                            <p:cond delay="1642"/>
                                          </p:stCondLst>
                                        </p:cTn>
                                        <p:tgtEl>
                                          <p:spTgt spid="27">
                                            <p:txEl>
                                              <p:pRg st="0" end="0"/>
                                            </p:txEl>
                                          </p:spTgt>
                                        </p:tgtEl>
                                      </p:cBhvr>
                                      <p:to x="100000" y="90000"/>
                                    </p:animScale>
                                    <p:animScale>
                                      <p:cBhvr>
                                        <p:cTn id="18" dur="166" decel="50000">
                                          <p:stCondLst>
                                            <p:cond delay="1668"/>
                                          </p:stCondLst>
                                        </p:cTn>
                                        <p:tgtEl>
                                          <p:spTgt spid="27">
                                            <p:txEl>
                                              <p:pRg st="0" end="0"/>
                                            </p:txEl>
                                          </p:spTgt>
                                        </p:tgtEl>
                                      </p:cBhvr>
                                      <p:to x="100000" y="100000"/>
                                    </p:animScale>
                                    <p:animScale>
                                      <p:cBhvr>
                                        <p:cTn id="19" dur="26">
                                          <p:stCondLst>
                                            <p:cond delay="1808"/>
                                          </p:stCondLst>
                                        </p:cTn>
                                        <p:tgtEl>
                                          <p:spTgt spid="27">
                                            <p:txEl>
                                              <p:pRg st="0" end="0"/>
                                            </p:txEl>
                                          </p:spTgt>
                                        </p:tgtEl>
                                      </p:cBhvr>
                                      <p:to x="100000" y="95000"/>
                                    </p:animScale>
                                    <p:animScale>
                                      <p:cBhvr>
                                        <p:cTn id="20" dur="166" decel="50000">
                                          <p:stCondLst>
                                            <p:cond delay="1834"/>
                                          </p:stCondLst>
                                        </p:cTn>
                                        <p:tgtEl>
                                          <p:spTgt spid="27">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7">
                                            <p:txEl>
                                              <p:pRg st="1" end="1"/>
                                            </p:txEl>
                                          </p:spTgt>
                                        </p:tgtEl>
                                        <p:attrNameLst>
                                          <p:attrName>style.visibility</p:attrName>
                                        </p:attrNameLst>
                                      </p:cBhvr>
                                      <p:to>
                                        <p:strVal val="visible"/>
                                      </p:to>
                                    </p:set>
                                    <p:animEffect transition="in" filter="wipe(down)">
                                      <p:cBhvr>
                                        <p:cTn id="25" dur="580">
                                          <p:stCondLst>
                                            <p:cond delay="0"/>
                                          </p:stCondLst>
                                        </p:cTn>
                                        <p:tgtEl>
                                          <p:spTgt spid="27">
                                            <p:txEl>
                                              <p:pRg st="1" end="1"/>
                                            </p:txEl>
                                          </p:spTgt>
                                        </p:tgtEl>
                                      </p:cBhvr>
                                    </p:animEffect>
                                    <p:anim calcmode="lin" valueType="num">
                                      <p:cBhvr>
                                        <p:cTn id="26" dur="1822" tmFilter="0,0; 0.14,0.36; 0.43,0.73; 0.71,0.91; 1.0,1.0">
                                          <p:stCondLst>
                                            <p:cond delay="0"/>
                                          </p:stCondLst>
                                        </p:cTn>
                                        <p:tgtEl>
                                          <p:spTgt spid="27">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7">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7">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7">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7">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7">
                                            <p:txEl>
                                              <p:pRg st="1" end="1"/>
                                            </p:txEl>
                                          </p:spTgt>
                                        </p:tgtEl>
                                      </p:cBhvr>
                                      <p:to x="100000" y="60000"/>
                                    </p:animScale>
                                    <p:animScale>
                                      <p:cBhvr>
                                        <p:cTn id="32" dur="166" decel="50000">
                                          <p:stCondLst>
                                            <p:cond delay="676"/>
                                          </p:stCondLst>
                                        </p:cTn>
                                        <p:tgtEl>
                                          <p:spTgt spid="27">
                                            <p:txEl>
                                              <p:pRg st="1" end="1"/>
                                            </p:txEl>
                                          </p:spTgt>
                                        </p:tgtEl>
                                      </p:cBhvr>
                                      <p:to x="100000" y="100000"/>
                                    </p:animScale>
                                    <p:animScale>
                                      <p:cBhvr>
                                        <p:cTn id="33" dur="26">
                                          <p:stCondLst>
                                            <p:cond delay="1312"/>
                                          </p:stCondLst>
                                        </p:cTn>
                                        <p:tgtEl>
                                          <p:spTgt spid="27">
                                            <p:txEl>
                                              <p:pRg st="1" end="1"/>
                                            </p:txEl>
                                          </p:spTgt>
                                        </p:tgtEl>
                                      </p:cBhvr>
                                      <p:to x="100000" y="80000"/>
                                    </p:animScale>
                                    <p:animScale>
                                      <p:cBhvr>
                                        <p:cTn id="34" dur="166" decel="50000">
                                          <p:stCondLst>
                                            <p:cond delay="1338"/>
                                          </p:stCondLst>
                                        </p:cTn>
                                        <p:tgtEl>
                                          <p:spTgt spid="27">
                                            <p:txEl>
                                              <p:pRg st="1" end="1"/>
                                            </p:txEl>
                                          </p:spTgt>
                                        </p:tgtEl>
                                      </p:cBhvr>
                                      <p:to x="100000" y="100000"/>
                                    </p:animScale>
                                    <p:animScale>
                                      <p:cBhvr>
                                        <p:cTn id="35" dur="26">
                                          <p:stCondLst>
                                            <p:cond delay="1642"/>
                                          </p:stCondLst>
                                        </p:cTn>
                                        <p:tgtEl>
                                          <p:spTgt spid="27">
                                            <p:txEl>
                                              <p:pRg st="1" end="1"/>
                                            </p:txEl>
                                          </p:spTgt>
                                        </p:tgtEl>
                                      </p:cBhvr>
                                      <p:to x="100000" y="90000"/>
                                    </p:animScale>
                                    <p:animScale>
                                      <p:cBhvr>
                                        <p:cTn id="36" dur="166" decel="50000">
                                          <p:stCondLst>
                                            <p:cond delay="1668"/>
                                          </p:stCondLst>
                                        </p:cTn>
                                        <p:tgtEl>
                                          <p:spTgt spid="27">
                                            <p:txEl>
                                              <p:pRg st="1" end="1"/>
                                            </p:txEl>
                                          </p:spTgt>
                                        </p:tgtEl>
                                      </p:cBhvr>
                                      <p:to x="100000" y="100000"/>
                                    </p:animScale>
                                    <p:animScale>
                                      <p:cBhvr>
                                        <p:cTn id="37" dur="26">
                                          <p:stCondLst>
                                            <p:cond delay="1808"/>
                                          </p:stCondLst>
                                        </p:cTn>
                                        <p:tgtEl>
                                          <p:spTgt spid="27">
                                            <p:txEl>
                                              <p:pRg st="1" end="1"/>
                                            </p:txEl>
                                          </p:spTgt>
                                        </p:tgtEl>
                                      </p:cBhvr>
                                      <p:to x="100000" y="95000"/>
                                    </p:animScale>
                                    <p:animScale>
                                      <p:cBhvr>
                                        <p:cTn id="38" dur="166" decel="50000">
                                          <p:stCondLst>
                                            <p:cond delay="1834"/>
                                          </p:stCondLst>
                                        </p:cTn>
                                        <p:tgtEl>
                                          <p:spTgt spid="27">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arn(inVertical)">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9">
                                            <p:txEl>
                                              <p:pRg st="0" end="0"/>
                                            </p:txEl>
                                          </p:spTgt>
                                        </p:tgtEl>
                                        <p:attrNameLst>
                                          <p:attrName>style.visibility</p:attrName>
                                        </p:attrNameLst>
                                      </p:cBhvr>
                                      <p:to>
                                        <p:strVal val="visible"/>
                                      </p:to>
                                    </p:set>
                                    <p:anim calcmode="lin" valueType="num">
                                      <p:cBhvr additive="base">
                                        <p:cTn id="48"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2809875" y="-2457302"/>
            <a:ext cx="5619750" cy="5619750"/>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D0046">
                <a:alpha val="49803"/>
              </a:srgbClr>
            </a:solidFill>
          </p:spPr>
        </p:sp>
      </p:grpSp>
      <p:grpSp>
        <p:nvGrpSpPr>
          <p:cNvPr id="4" name="Group 4"/>
          <p:cNvGrpSpPr>
            <a:grpSpLocks noChangeAspect="1"/>
          </p:cNvGrpSpPr>
          <p:nvPr/>
        </p:nvGrpSpPr>
        <p:grpSpPr>
          <a:xfrm>
            <a:off x="15404746" y="7495842"/>
            <a:ext cx="5219404" cy="5219404"/>
            <a:chOff x="0" y="0"/>
            <a:chExt cx="2787650" cy="2787650"/>
          </a:xfrm>
        </p:grpSpPr>
        <p:sp>
          <p:nvSpPr>
            <p:cNvPr id="5" name="Freeform 5"/>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01949A">
                <a:alpha val="40000"/>
              </a:srgbClr>
            </a:solidFill>
          </p:spPr>
        </p:sp>
      </p:grpSp>
      <p:grpSp>
        <p:nvGrpSpPr>
          <p:cNvPr id="20" name="Group 20"/>
          <p:cNvGrpSpPr/>
          <p:nvPr/>
        </p:nvGrpSpPr>
        <p:grpSpPr>
          <a:xfrm>
            <a:off x="8780934" y="4480886"/>
            <a:ext cx="475071" cy="475071"/>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1949A"/>
            </a:solidFill>
          </p:spPr>
        </p:sp>
      </p:grpSp>
      <p:sp>
        <p:nvSpPr>
          <p:cNvPr id="26" name="CuadroTexto 25"/>
          <p:cNvSpPr txBox="1"/>
          <p:nvPr/>
        </p:nvSpPr>
        <p:spPr>
          <a:xfrm>
            <a:off x="2818119" y="807725"/>
            <a:ext cx="14706600" cy="3077766"/>
          </a:xfrm>
          <a:prstGeom prst="rect">
            <a:avLst/>
          </a:prstGeom>
          <a:noFill/>
        </p:spPr>
        <p:txBody>
          <a:bodyPr wrap="square" rtlCol="0">
            <a:spAutoFit/>
          </a:bodyPr>
          <a:lstStyle/>
          <a:p>
            <a:pPr algn="ctr"/>
            <a:r>
              <a:rPr lang="es-MX" sz="4400" b="1" dirty="0" smtClean="0">
                <a:solidFill>
                  <a:srgbClr val="FF0066"/>
                </a:solidFill>
              </a:rPr>
              <a:t>SATANÁS ES HERMOSO DESDE SU CREACIÓN HOY TIENE UNA BELLEZA SUCIA Y UNA INTELIGENCIA CORROMPIDA, NO BUSQUE UN MONSTRUO, ÉL ES BRILLANTE MENTE ESTUDIO Y GROTESCA MENTE HERMOSO. </a:t>
            </a:r>
            <a:r>
              <a:rPr lang="es-MX" dirty="0"/>
              <a:t/>
            </a:r>
            <a:br>
              <a:rPr lang="es-MX" dirty="0"/>
            </a:br>
            <a:endParaRPr lang="es-MX" dirty="0"/>
          </a:p>
        </p:txBody>
      </p:sp>
      <p:sp>
        <p:nvSpPr>
          <p:cNvPr id="27" name="CuadroTexto 26"/>
          <p:cNvSpPr txBox="1"/>
          <p:nvPr/>
        </p:nvSpPr>
        <p:spPr>
          <a:xfrm>
            <a:off x="1905000" y="5448300"/>
            <a:ext cx="13823991" cy="3785652"/>
          </a:xfrm>
          <a:prstGeom prst="rect">
            <a:avLst/>
          </a:prstGeom>
          <a:noFill/>
        </p:spPr>
        <p:txBody>
          <a:bodyPr wrap="square" rtlCol="0">
            <a:spAutoFit/>
          </a:bodyPr>
          <a:lstStyle/>
          <a:p>
            <a:pPr algn="ctr"/>
            <a:r>
              <a:rPr lang="es-MX" sz="4800" b="1" dirty="0"/>
              <a:t>“Se enalteció tu corazón a causa de tu hermosura, corrompiste tu sabiduría a causa de tu esplendor; yo te arrojaré por tierra; delante de los reyes te pondré para que miren en ti.”</a:t>
            </a:r>
            <a:br>
              <a:rPr lang="es-MX" sz="4800" b="1" dirty="0"/>
            </a:br>
            <a:r>
              <a:rPr lang="es-MX" sz="4800" b="1" i="1" dirty="0">
                <a:solidFill>
                  <a:srgbClr val="FF0066"/>
                </a:solidFill>
              </a:rPr>
              <a:t>Ezequiel 28:17 RVR1960</a:t>
            </a:r>
            <a:endParaRPr lang="es-MX" sz="4800" b="1" i="1" dirty="0">
              <a:solidFill>
                <a:srgbClr val="FF0066"/>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80">
                                          <p:stCondLst>
                                            <p:cond delay="0"/>
                                          </p:stCondLst>
                                        </p:cTn>
                                        <p:tgtEl>
                                          <p:spTgt spid="27"/>
                                        </p:tgtEl>
                                      </p:cBhvr>
                                    </p:animEffect>
                                    <p:anim calcmode="lin" valueType="num">
                                      <p:cBhvr>
                                        <p:cTn id="13"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8" dur="26">
                                          <p:stCondLst>
                                            <p:cond delay="650"/>
                                          </p:stCondLst>
                                        </p:cTn>
                                        <p:tgtEl>
                                          <p:spTgt spid="27"/>
                                        </p:tgtEl>
                                      </p:cBhvr>
                                      <p:to x="100000" y="60000"/>
                                    </p:animScale>
                                    <p:animScale>
                                      <p:cBhvr>
                                        <p:cTn id="19" dur="166" decel="50000">
                                          <p:stCondLst>
                                            <p:cond delay="676"/>
                                          </p:stCondLst>
                                        </p:cTn>
                                        <p:tgtEl>
                                          <p:spTgt spid="27"/>
                                        </p:tgtEl>
                                      </p:cBhvr>
                                      <p:to x="100000" y="100000"/>
                                    </p:animScale>
                                    <p:animScale>
                                      <p:cBhvr>
                                        <p:cTn id="20" dur="26">
                                          <p:stCondLst>
                                            <p:cond delay="1312"/>
                                          </p:stCondLst>
                                        </p:cTn>
                                        <p:tgtEl>
                                          <p:spTgt spid="27"/>
                                        </p:tgtEl>
                                      </p:cBhvr>
                                      <p:to x="100000" y="80000"/>
                                    </p:animScale>
                                    <p:animScale>
                                      <p:cBhvr>
                                        <p:cTn id="21" dur="166" decel="50000">
                                          <p:stCondLst>
                                            <p:cond delay="1338"/>
                                          </p:stCondLst>
                                        </p:cTn>
                                        <p:tgtEl>
                                          <p:spTgt spid="27"/>
                                        </p:tgtEl>
                                      </p:cBhvr>
                                      <p:to x="100000" y="100000"/>
                                    </p:animScale>
                                    <p:animScale>
                                      <p:cBhvr>
                                        <p:cTn id="22" dur="26">
                                          <p:stCondLst>
                                            <p:cond delay="1642"/>
                                          </p:stCondLst>
                                        </p:cTn>
                                        <p:tgtEl>
                                          <p:spTgt spid="27"/>
                                        </p:tgtEl>
                                      </p:cBhvr>
                                      <p:to x="100000" y="90000"/>
                                    </p:animScale>
                                    <p:animScale>
                                      <p:cBhvr>
                                        <p:cTn id="23" dur="166" decel="50000">
                                          <p:stCondLst>
                                            <p:cond delay="1668"/>
                                          </p:stCondLst>
                                        </p:cTn>
                                        <p:tgtEl>
                                          <p:spTgt spid="27"/>
                                        </p:tgtEl>
                                      </p:cBhvr>
                                      <p:to x="100000" y="100000"/>
                                    </p:animScale>
                                    <p:animScale>
                                      <p:cBhvr>
                                        <p:cTn id="24" dur="26">
                                          <p:stCondLst>
                                            <p:cond delay="1808"/>
                                          </p:stCondLst>
                                        </p:cTn>
                                        <p:tgtEl>
                                          <p:spTgt spid="27"/>
                                        </p:tgtEl>
                                      </p:cBhvr>
                                      <p:to x="100000" y="95000"/>
                                    </p:animScale>
                                    <p:animScale>
                                      <p:cBhvr>
                                        <p:cTn id="25" dur="166" decel="50000">
                                          <p:stCondLst>
                                            <p:cond delay="1834"/>
                                          </p:stCondLst>
                                        </p:cTn>
                                        <p:tgtEl>
                                          <p:spTgt spid="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2809875" y="-2457302"/>
            <a:ext cx="5619750" cy="5619750"/>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D0046">
                <a:alpha val="49803"/>
              </a:srgbClr>
            </a:solidFill>
          </p:spPr>
        </p:sp>
      </p:grpSp>
      <p:grpSp>
        <p:nvGrpSpPr>
          <p:cNvPr id="4" name="Group 4"/>
          <p:cNvGrpSpPr>
            <a:grpSpLocks noChangeAspect="1"/>
          </p:cNvGrpSpPr>
          <p:nvPr/>
        </p:nvGrpSpPr>
        <p:grpSpPr>
          <a:xfrm>
            <a:off x="15404746" y="7495842"/>
            <a:ext cx="5219404" cy="5219404"/>
            <a:chOff x="0" y="0"/>
            <a:chExt cx="2787650" cy="2787650"/>
          </a:xfrm>
        </p:grpSpPr>
        <p:sp>
          <p:nvSpPr>
            <p:cNvPr id="5" name="Freeform 5"/>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01949A">
                <a:alpha val="40000"/>
              </a:srgbClr>
            </a:solidFill>
          </p:spPr>
        </p:sp>
      </p:grpSp>
      <p:grpSp>
        <p:nvGrpSpPr>
          <p:cNvPr id="20" name="Group 20"/>
          <p:cNvGrpSpPr/>
          <p:nvPr/>
        </p:nvGrpSpPr>
        <p:grpSpPr>
          <a:xfrm>
            <a:off x="9739145" y="2770821"/>
            <a:ext cx="475071" cy="475071"/>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1949A"/>
            </a:solidFill>
          </p:spPr>
        </p:sp>
      </p:grpSp>
      <p:sp>
        <p:nvSpPr>
          <p:cNvPr id="26" name="CuadroTexto 25"/>
          <p:cNvSpPr txBox="1"/>
          <p:nvPr/>
        </p:nvSpPr>
        <p:spPr>
          <a:xfrm>
            <a:off x="2817059" y="669620"/>
            <a:ext cx="14706600" cy="1754326"/>
          </a:xfrm>
          <a:prstGeom prst="rect">
            <a:avLst/>
          </a:prstGeom>
          <a:noFill/>
        </p:spPr>
        <p:txBody>
          <a:bodyPr wrap="square" rtlCol="0">
            <a:spAutoFit/>
          </a:bodyPr>
          <a:lstStyle/>
          <a:p>
            <a:pPr algn="ctr"/>
            <a:r>
              <a:rPr lang="es-MX" sz="5400" b="1" dirty="0" smtClean="0">
                <a:solidFill>
                  <a:srgbClr val="FF0066"/>
                </a:solidFill>
              </a:rPr>
              <a:t>SATANÁS EN SU APARIENCIA ES COMO UN ÁNGEL DE LUZ</a:t>
            </a:r>
            <a:endParaRPr lang="es-MX" sz="5400" b="1" dirty="0">
              <a:solidFill>
                <a:srgbClr val="FF0066"/>
              </a:solidFill>
            </a:endParaRPr>
          </a:p>
        </p:txBody>
      </p:sp>
      <p:sp>
        <p:nvSpPr>
          <p:cNvPr id="27" name="CuadroTexto 26"/>
          <p:cNvSpPr txBox="1"/>
          <p:nvPr/>
        </p:nvSpPr>
        <p:spPr>
          <a:xfrm>
            <a:off x="3064684" y="3152057"/>
            <a:ext cx="13823991" cy="4524315"/>
          </a:xfrm>
          <a:prstGeom prst="rect">
            <a:avLst/>
          </a:prstGeom>
          <a:noFill/>
        </p:spPr>
        <p:txBody>
          <a:bodyPr wrap="square" rtlCol="0">
            <a:spAutoFit/>
          </a:bodyPr>
          <a:lstStyle/>
          <a:p>
            <a:pPr algn="ctr"/>
            <a:r>
              <a:rPr lang="es-MX" sz="4800" b="1" dirty="0"/>
              <a:t/>
            </a:r>
            <a:br>
              <a:rPr lang="es-MX" sz="4800" b="1" dirty="0"/>
            </a:br>
            <a:r>
              <a:rPr lang="es-MX" sz="4800" b="1" dirty="0"/>
              <a:t>“Y no es maravilla, porque el mismo Satanás se disfraza como ángel de luz. Así que, no es extraño si también sus ministros se disfrazan como ministros de justicia; cuyo fin será conforme a sus obras.”</a:t>
            </a:r>
            <a:br>
              <a:rPr lang="es-MX" sz="4800" b="1" dirty="0"/>
            </a:br>
            <a:r>
              <a:rPr lang="es-MX" sz="4800" b="1" i="1" dirty="0">
                <a:solidFill>
                  <a:srgbClr val="FF0066"/>
                </a:solidFill>
              </a:rPr>
              <a:t>2 Corintios 11:14-15 RVR1960</a:t>
            </a:r>
            <a:endParaRPr lang="es-MX" sz="4800" b="1" i="1" dirty="0">
              <a:solidFill>
                <a:srgbClr val="FF0066"/>
              </a:solidFill>
            </a:endParaRPr>
          </a:p>
        </p:txBody>
      </p:sp>
      <p:sp>
        <p:nvSpPr>
          <p:cNvPr id="6" name="CuadroTexto 5"/>
          <p:cNvSpPr txBox="1"/>
          <p:nvPr/>
        </p:nvSpPr>
        <p:spPr>
          <a:xfrm>
            <a:off x="685800" y="8057608"/>
            <a:ext cx="14325600" cy="1938992"/>
          </a:xfrm>
          <a:prstGeom prst="rect">
            <a:avLst/>
          </a:prstGeom>
          <a:noFill/>
        </p:spPr>
        <p:txBody>
          <a:bodyPr wrap="square" rtlCol="0">
            <a:spAutoFit/>
          </a:bodyPr>
          <a:lstStyle/>
          <a:p>
            <a:pPr algn="ctr"/>
            <a:r>
              <a:rPr lang="es-MX" sz="4000" b="1" i="1" u="sng" dirty="0">
                <a:solidFill>
                  <a:schemeClr val="accent5"/>
                </a:solidFill>
                <a:effectLst>
                  <a:outerShdw blurRad="38100" dist="38100" dir="2700000" algn="tl">
                    <a:srgbClr val="000000">
                      <a:alpha val="43137"/>
                    </a:srgbClr>
                  </a:outerShdw>
                </a:effectLst>
              </a:rPr>
              <a:t>Pablo dice que los ministros de </a:t>
            </a:r>
            <a:r>
              <a:rPr lang="es-MX" sz="4000" b="1" i="1" u="sng" dirty="0" smtClean="0">
                <a:solidFill>
                  <a:schemeClr val="accent5"/>
                </a:solidFill>
                <a:effectLst>
                  <a:outerShdw blurRad="38100" dist="38100" dir="2700000" algn="tl">
                    <a:srgbClr val="000000">
                      <a:alpha val="43137"/>
                    </a:srgbClr>
                  </a:outerShdw>
                </a:effectLst>
              </a:rPr>
              <a:t>satanás</a:t>
            </a:r>
            <a:r>
              <a:rPr lang="es-MX" sz="4000" b="1" i="1" u="sng" dirty="0">
                <a:solidFill>
                  <a:schemeClr val="accent5"/>
                </a:solidFill>
                <a:effectLst>
                  <a:outerShdw blurRad="38100" dist="38100" dir="2700000" algn="tl">
                    <a:srgbClr val="000000">
                      <a:alpha val="43137"/>
                    </a:srgbClr>
                  </a:outerShdw>
                </a:effectLst>
              </a:rPr>
              <a:t>  se pueden disfrazar en un </a:t>
            </a:r>
            <a:r>
              <a:rPr lang="es-MX" sz="4000" b="1" i="1" u="sng" dirty="0" smtClean="0">
                <a:solidFill>
                  <a:schemeClr val="accent5"/>
                </a:solidFill>
                <a:effectLst>
                  <a:outerShdw blurRad="38100" dist="38100" dir="2700000" algn="tl">
                    <a:srgbClr val="000000">
                      <a:alpha val="43137"/>
                    </a:srgbClr>
                  </a:outerShdw>
                </a:effectLst>
              </a:rPr>
              <a:t>púlpito, satanás </a:t>
            </a:r>
            <a:r>
              <a:rPr lang="es-MX" sz="4000" b="1" i="1" u="sng" dirty="0">
                <a:solidFill>
                  <a:schemeClr val="accent5"/>
                </a:solidFill>
                <a:effectLst>
                  <a:outerShdw blurRad="38100" dist="38100" dir="2700000" algn="tl">
                    <a:srgbClr val="000000">
                      <a:alpha val="43137"/>
                    </a:srgbClr>
                  </a:outerShdw>
                </a:effectLst>
              </a:rPr>
              <a:t>no está en contra de la religión el es el cabecilla de la </a:t>
            </a:r>
            <a:r>
              <a:rPr lang="es-MX" sz="4000" b="1" i="1" u="sng" dirty="0" smtClean="0">
                <a:solidFill>
                  <a:schemeClr val="accent5"/>
                </a:solidFill>
                <a:effectLst>
                  <a:outerShdw blurRad="38100" dist="38100" dir="2700000" algn="tl">
                    <a:srgbClr val="000000">
                      <a:alpha val="43137"/>
                    </a:srgbClr>
                  </a:outerShdw>
                </a:effectLst>
              </a:rPr>
              <a:t>religión.</a:t>
            </a:r>
            <a:endParaRPr lang="es-MX" sz="4000" b="1" i="1" u="sng" dirty="0">
              <a:solidFill>
                <a:schemeClr val="accent5"/>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3541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D0046"/>
        </a:solidFill>
        <a:effectLst/>
      </p:bgPr>
    </p:bg>
    <p:spTree>
      <p:nvGrpSpPr>
        <p:cNvPr id="1" name=""/>
        <p:cNvGrpSpPr/>
        <p:nvPr/>
      </p:nvGrpSpPr>
      <p:grpSpPr>
        <a:xfrm>
          <a:off x="0" y="0"/>
          <a:ext cx="0" cy="0"/>
          <a:chOff x="0" y="0"/>
          <a:chExt cx="0" cy="0"/>
        </a:xfrm>
      </p:grpSpPr>
      <p:sp>
        <p:nvSpPr>
          <p:cNvPr id="2" name="AutoShape 2"/>
          <p:cNvSpPr/>
          <p:nvPr/>
        </p:nvSpPr>
        <p:spPr>
          <a:xfrm>
            <a:off x="-31189" y="0"/>
            <a:ext cx="4810125" cy="10295792"/>
          </a:xfrm>
          <a:prstGeom prst="rect">
            <a:avLst/>
          </a:prstGeom>
          <a:solidFill>
            <a:schemeClr val="accent5">
              <a:lumMod val="40000"/>
              <a:lumOff val="60000"/>
            </a:schemeClr>
          </a:solidFill>
        </p:spPr>
      </p:sp>
      <p:grpSp>
        <p:nvGrpSpPr>
          <p:cNvPr id="11" name="Group 11"/>
          <p:cNvGrpSpPr>
            <a:grpSpLocks noChangeAspect="1"/>
          </p:cNvGrpSpPr>
          <p:nvPr/>
        </p:nvGrpSpPr>
        <p:grpSpPr>
          <a:xfrm>
            <a:off x="11777197" y="6352390"/>
            <a:ext cx="11355371" cy="11355371"/>
            <a:chOff x="0" y="0"/>
            <a:chExt cx="2787650" cy="2787650"/>
          </a:xfrm>
        </p:grpSpPr>
        <p:sp>
          <p:nvSpPr>
            <p:cNvPr id="12" name="Freeform 12"/>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BFBF5">
                <a:alpha val="19607"/>
              </a:srgbClr>
            </a:solidFill>
          </p:spPr>
        </p:sp>
      </p:grpSp>
      <p:sp>
        <p:nvSpPr>
          <p:cNvPr id="13" name="CuadroTexto 12"/>
          <p:cNvSpPr txBox="1"/>
          <p:nvPr/>
        </p:nvSpPr>
        <p:spPr>
          <a:xfrm>
            <a:off x="5295900" y="394848"/>
            <a:ext cx="11811000" cy="2123658"/>
          </a:xfrm>
          <a:prstGeom prst="rect">
            <a:avLst/>
          </a:prstGeom>
          <a:noFill/>
        </p:spPr>
        <p:txBody>
          <a:bodyPr wrap="square" rtlCol="0">
            <a:spAutoFit/>
          </a:bodyPr>
          <a:lstStyle/>
          <a:p>
            <a:pPr marL="571500" indent="-571500" algn="ctr">
              <a:buFont typeface="Wingdings" panose="05000000000000000000" pitchFamily="2" charset="2"/>
              <a:buChar char="§"/>
            </a:pPr>
            <a:r>
              <a:rPr lang="es-MX" sz="4400" b="1" dirty="0" smtClean="0">
                <a:solidFill>
                  <a:schemeClr val="bg1"/>
                </a:solidFill>
              </a:rPr>
              <a:t>ÉL QUIERE SER COMO DIOS, QUIERE ADORACIÓN Y INCITA A SUS MINISTROS A SUBIR Y SER SEMEJANTE A DIOS </a:t>
            </a:r>
            <a:endParaRPr lang="es-MX" sz="4400" b="1" dirty="0">
              <a:solidFill>
                <a:schemeClr val="bg1"/>
              </a:solidFill>
            </a:endParaRPr>
          </a:p>
        </p:txBody>
      </p:sp>
      <p:sp>
        <p:nvSpPr>
          <p:cNvPr id="18" name="CuadroTexto 17"/>
          <p:cNvSpPr txBox="1"/>
          <p:nvPr/>
        </p:nvSpPr>
        <p:spPr>
          <a:xfrm>
            <a:off x="5653454" y="2874515"/>
            <a:ext cx="12115800" cy="3477875"/>
          </a:xfrm>
          <a:prstGeom prst="rect">
            <a:avLst/>
          </a:prstGeom>
          <a:noFill/>
        </p:spPr>
        <p:txBody>
          <a:bodyPr wrap="square" rtlCol="0">
            <a:spAutoFit/>
          </a:bodyPr>
          <a:lstStyle/>
          <a:p>
            <a:pPr algn="ctr"/>
            <a:r>
              <a:rPr lang="es-MX" sz="4400" b="1" dirty="0"/>
              <a:t>“Entonces la serpiente dijo a la mujer: No moriréis; sino que sabe Dios que el día que comáis de él, serán abiertos vuestros ojos, y seréis como Dios, sabiendo el bien y el mal.”</a:t>
            </a:r>
            <a:br>
              <a:rPr lang="es-MX" sz="4400" b="1" dirty="0"/>
            </a:br>
            <a:r>
              <a:rPr lang="es-MX" sz="4400" b="1" i="1" dirty="0">
                <a:solidFill>
                  <a:schemeClr val="bg1"/>
                </a:solidFill>
              </a:rPr>
              <a:t>Génesis 3:4-5 RVR1960</a:t>
            </a:r>
            <a:endParaRPr lang="es-MX" sz="4400" b="1" i="1" dirty="0">
              <a:solidFill>
                <a:schemeClr val="bg1"/>
              </a:solidFill>
            </a:endParaRPr>
          </a:p>
        </p:txBody>
      </p:sp>
      <p:sp>
        <p:nvSpPr>
          <p:cNvPr id="19" name="CuadroTexto 18"/>
          <p:cNvSpPr txBox="1"/>
          <p:nvPr/>
        </p:nvSpPr>
        <p:spPr>
          <a:xfrm>
            <a:off x="5272454" y="6057900"/>
            <a:ext cx="12877800" cy="3785652"/>
          </a:xfrm>
          <a:prstGeom prst="rect">
            <a:avLst/>
          </a:prstGeom>
          <a:noFill/>
        </p:spPr>
        <p:txBody>
          <a:bodyPr wrap="square" rtlCol="0">
            <a:spAutoFit/>
          </a:bodyPr>
          <a:lstStyle/>
          <a:p>
            <a:pPr algn="ctr"/>
            <a:r>
              <a:rPr lang="es-MX" sz="4800" b="1" dirty="0">
                <a:solidFill>
                  <a:schemeClr val="bg1"/>
                </a:solidFill>
              </a:rPr>
              <a:t/>
            </a:r>
            <a:br>
              <a:rPr lang="es-MX" sz="4800" b="1" dirty="0">
                <a:solidFill>
                  <a:schemeClr val="bg1"/>
                </a:solidFill>
              </a:rPr>
            </a:br>
            <a:r>
              <a:rPr lang="es-MX" sz="4800" b="1" dirty="0">
                <a:solidFill>
                  <a:schemeClr val="bg1"/>
                </a:solidFill>
              </a:rPr>
              <a:t>“sobre las alturas de las nubes subiré, y seré semejante al Altísimo.”</a:t>
            </a:r>
            <a:br>
              <a:rPr lang="es-MX" sz="4800" b="1" dirty="0">
                <a:solidFill>
                  <a:schemeClr val="bg1"/>
                </a:solidFill>
              </a:rPr>
            </a:br>
            <a:r>
              <a:rPr lang="es-MX" sz="4800" b="1" dirty="0"/>
              <a:t>Isaías 14:14 RVR1960</a:t>
            </a:r>
            <a:r>
              <a:rPr lang="es-MX" sz="4800" b="1" dirty="0">
                <a:solidFill>
                  <a:schemeClr val="bg1"/>
                </a:solidFill>
              </a:rPr>
              <a:t/>
            </a:r>
            <a:br>
              <a:rPr lang="es-MX" sz="4800" b="1" dirty="0">
                <a:solidFill>
                  <a:schemeClr val="bg1"/>
                </a:solidFill>
              </a:rPr>
            </a:br>
            <a:endParaRPr lang="es-MX" sz="4800"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D0046"/>
        </a:solidFill>
        <a:effectLst/>
      </p:bgPr>
    </p:bg>
    <p:spTree>
      <p:nvGrpSpPr>
        <p:cNvPr id="1" name=""/>
        <p:cNvGrpSpPr/>
        <p:nvPr/>
      </p:nvGrpSpPr>
      <p:grpSpPr>
        <a:xfrm>
          <a:off x="0" y="0"/>
          <a:ext cx="0" cy="0"/>
          <a:chOff x="0" y="0"/>
          <a:chExt cx="0" cy="0"/>
        </a:xfrm>
      </p:grpSpPr>
      <p:sp>
        <p:nvSpPr>
          <p:cNvPr id="2" name="AutoShape 2"/>
          <p:cNvSpPr/>
          <p:nvPr/>
        </p:nvSpPr>
        <p:spPr>
          <a:xfrm>
            <a:off x="15254425" y="0"/>
            <a:ext cx="3033576" cy="10313377"/>
          </a:xfrm>
          <a:prstGeom prst="rect">
            <a:avLst/>
          </a:prstGeom>
          <a:solidFill>
            <a:schemeClr val="accent5">
              <a:lumMod val="40000"/>
              <a:lumOff val="60000"/>
            </a:schemeClr>
          </a:solidFill>
        </p:spPr>
      </p:sp>
      <p:grpSp>
        <p:nvGrpSpPr>
          <p:cNvPr id="11" name="Group 11"/>
          <p:cNvGrpSpPr>
            <a:grpSpLocks noChangeAspect="1"/>
          </p:cNvGrpSpPr>
          <p:nvPr/>
        </p:nvGrpSpPr>
        <p:grpSpPr>
          <a:xfrm>
            <a:off x="-3962399" y="3848098"/>
            <a:ext cx="11355371" cy="11355371"/>
            <a:chOff x="-3863941" y="-614783"/>
            <a:chExt cx="2787650" cy="2787650"/>
          </a:xfrm>
        </p:grpSpPr>
        <p:sp>
          <p:nvSpPr>
            <p:cNvPr id="12" name="Freeform 12"/>
            <p:cNvSpPr/>
            <p:nvPr/>
          </p:nvSpPr>
          <p:spPr>
            <a:xfrm>
              <a:off x="-3863941" y="-614783"/>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BFBF5">
                <a:alpha val="19607"/>
              </a:srgbClr>
            </a:solidFill>
          </p:spPr>
        </p:sp>
      </p:grpSp>
      <p:sp>
        <p:nvSpPr>
          <p:cNvPr id="13" name="CuadroTexto 12"/>
          <p:cNvSpPr txBox="1"/>
          <p:nvPr/>
        </p:nvSpPr>
        <p:spPr>
          <a:xfrm>
            <a:off x="457200" y="380852"/>
            <a:ext cx="13639799" cy="1938992"/>
          </a:xfrm>
          <a:prstGeom prst="rect">
            <a:avLst/>
          </a:prstGeom>
          <a:noFill/>
        </p:spPr>
        <p:txBody>
          <a:bodyPr wrap="square" rtlCol="0">
            <a:spAutoFit/>
          </a:bodyPr>
          <a:lstStyle/>
          <a:p>
            <a:pPr marL="571500" indent="-571500" algn="ctr">
              <a:buFont typeface="Wingdings" panose="05000000000000000000" pitchFamily="2" charset="2"/>
              <a:buChar char="§"/>
            </a:pPr>
            <a:r>
              <a:rPr lang="es-MX" sz="4000" b="1" dirty="0" smtClean="0">
                <a:solidFill>
                  <a:schemeClr val="bg1"/>
                </a:solidFill>
              </a:rPr>
              <a:t>CUANDO MIRE AL PÚLPITO NO ESTÁ MAL SI INTENTA VER AL DIABLO POR AHÍ YA QUE ÉL PODRÍA SUBIR AL PÚLPITO DISFRAZADO </a:t>
            </a:r>
            <a:endParaRPr lang="es-MX" sz="4000" b="1" dirty="0">
              <a:solidFill>
                <a:schemeClr val="bg1"/>
              </a:solidFill>
            </a:endParaRPr>
          </a:p>
        </p:txBody>
      </p:sp>
      <p:sp>
        <p:nvSpPr>
          <p:cNvPr id="18" name="CuadroTexto 17"/>
          <p:cNvSpPr txBox="1"/>
          <p:nvPr/>
        </p:nvSpPr>
        <p:spPr>
          <a:xfrm>
            <a:off x="-29308" y="2438476"/>
            <a:ext cx="15773400" cy="769441"/>
          </a:xfrm>
          <a:prstGeom prst="rect">
            <a:avLst/>
          </a:prstGeom>
          <a:noFill/>
        </p:spPr>
        <p:txBody>
          <a:bodyPr wrap="square" rtlCol="0">
            <a:spAutoFit/>
          </a:bodyPr>
          <a:lstStyle/>
          <a:p>
            <a:pPr algn="ctr"/>
            <a:r>
              <a:rPr lang="es-MX" sz="4400" b="1" dirty="0">
                <a:solidFill>
                  <a:schemeClr val="accent5"/>
                </a:solidFill>
                <a:effectLst>
                  <a:outerShdw blurRad="38100" dist="38100" dir="2700000" algn="tl">
                    <a:srgbClr val="000000">
                      <a:alpha val="43137"/>
                    </a:srgbClr>
                  </a:outerShdw>
                </a:effectLst>
              </a:rPr>
              <a:t>No trate de buscarlo con sus ojos y destreza </a:t>
            </a:r>
            <a:r>
              <a:rPr lang="es-MX" sz="4400" b="1" dirty="0" smtClean="0">
                <a:solidFill>
                  <a:schemeClr val="accent5"/>
                </a:solidFill>
                <a:effectLst>
                  <a:outerShdw blurRad="38100" dist="38100" dir="2700000" algn="tl">
                    <a:srgbClr val="000000">
                      <a:alpha val="43137"/>
                    </a:srgbClr>
                  </a:outerShdw>
                </a:effectLst>
              </a:rPr>
              <a:t>humana.</a:t>
            </a:r>
            <a:endParaRPr lang="es-MX" sz="4400" b="1" i="1" dirty="0">
              <a:solidFill>
                <a:schemeClr val="accent5"/>
              </a:solidFill>
              <a:effectLst>
                <a:outerShdw blurRad="38100" dist="38100" dir="2700000" algn="tl">
                  <a:srgbClr val="000000">
                    <a:alpha val="43137"/>
                  </a:srgbClr>
                </a:outerShdw>
              </a:effectLst>
            </a:endParaRPr>
          </a:p>
        </p:txBody>
      </p:sp>
      <p:sp>
        <p:nvSpPr>
          <p:cNvPr id="3" name="CuadroTexto 2"/>
          <p:cNvSpPr txBox="1"/>
          <p:nvPr/>
        </p:nvSpPr>
        <p:spPr>
          <a:xfrm>
            <a:off x="517166" y="2960025"/>
            <a:ext cx="14325600" cy="3170099"/>
          </a:xfrm>
          <a:prstGeom prst="rect">
            <a:avLst/>
          </a:prstGeom>
          <a:noFill/>
        </p:spPr>
        <p:txBody>
          <a:bodyPr wrap="square" rtlCol="0">
            <a:spAutoFit/>
          </a:bodyPr>
          <a:lstStyle/>
          <a:p>
            <a:pPr algn="ctr"/>
            <a:r>
              <a:rPr lang="es-MX" sz="4000" b="1" dirty="0">
                <a:solidFill>
                  <a:schemeClr val="bg1"/>
                </a:solidFill>
              </a:rPr>
              <a:t/>
            </a:r>
            <a:br>
              <a:rPr lang="es-MX" sz="4000" b="1" dirty="0">
                <a:solidFill>
                  <a:schemeClr val="bg1"/>
                </a:solidFill>
              </a:rPr>
            </a:br>
            <a:r>
              <a:rPr lang="es-MX" sz="4000" b="1" dirty="0">
                <a:solidFill>
                  <a:schemeClr val="bg1"/>
                </a:solidFill>
              </a:rPr>
              <a:t>“Porque se levantarán falsos </a:t>
            </a:r>
            <a:r>
              <a:rPr lang="es-MX" sz="4000" b="1" dirty="0" err="1">
                <a:solidFill>
                  <a:schemeClr val="bg1"/>
                </a:solidFill>
              </a:rPr>
              <a:t>Cristos</a:t>
            </a:r>
            <a:r>
              <a:rPr lang="es-MX" sz="4000" b="1" dirty="0">
                <a:solidFill>
                  <a:schemeClr val="bg1"/>
                </a:solidFill>
              </a:rPr>
              <a:t>, y falsos profetas, y harán grandes señales y prodigios, de tal manera que engañarán, si fuere posible, aun a los escogidos.”</a:t>
            </a:r>
            <a:br>
              <a:rPr lang="es-MX" sz="4000" b="1" dirty="0">
                <a:solidFill>
                  <a:schemeClr val="bg1"/>
                </a:solidFill>
              </a:rPr>
            </a:br>
            <a:r>
              <a:rPr lang="es-MX" sz="4000" b="1" i="1" dirty="0">
                <a:solidFill>
                  <a:schemeClr val="accent5"/>
                </a:solidFill>
              </a:rPr>
              <a:t>S. Mateo 24:24 RVR1960</a:t>
            </a:r>
            <a:endParaRPr lang="es-MX" sz="4000" b="1" i="1" dirty="0">
              <a:solidFill>
                <a:schemeClr val="accent5"/>
              </a:solidFill>
            </a:endParaRPr>
          </a:p>
        </p:txBody>
      </p:sp>
      <p:sp>
        <p:nvSpPr>
          <p:cNvPr id="4" name="CuadroTexto 3"/>
          <p:cNvSpPr txBox="1"/>
          <p:nvPr/>
        </p:nvSpPr>
        <p:spPr>
          <a:xfrm>
            <a:off x="2631515" y="6304734"/>
            <a:ext cx="9976970" cy="1446550"/>
          </a:xfrm>
          <a:prstGeom prst="rect">
            <a:avLst/>
          </a:prstGeom>
          <a:noFill/>
        </p:spPr>
        <p:txBody>
          <a:bodyPr wrap="square" rtlCol="0">
            <a:spAutoFit/>
          </a:bodyPr>
          <a:lstStyle/>
          <a:p>
            <a:pPr algn="ctr"/>
            <a:r>
              <a:rPr lang="es-MX" sz="4400" b="1" dirty="0">
                <a:solidFill>
                  <a:schemeClr val="accent5"/>
                </a:solidFill>
                <a:effectLst>
                  <a:outerShdw blurRad="38100" dist="38100" dir="2700000" algn="tl">
                    <a:srgbClr val="000000">
                      <a:alpha val="43137"/>
                    </a:srgbClr>
                  </a:outerShdw>
                </a:effectLst>
              </a:rPr>
              <a:t>En los últimos días veremos más de esto </a:t>
            </a:r>
            <a:br>
              <a:rPr lang="es-MX" sz="4400" b="1" dirty="0">
                <a:solidFill>
                  <a:schemeClr val="accent5"/>
                </a:solidFill>
                <a:effectLst>
                  <a:outerShdw blurRad="38100" dist="38100" dir="2700000" algn="tl">
                    <a:srgbClr val="000000">
                      <a:alpha val="43137"/>
                    </a:srgbClr>
                  </a:outerShdw>
                </a:effectLst>
              </a:rPr>
            </a:br>
            <a:endParaRPr lang="es-MX" sz="4400" b="1" dirty="0">
              <a:solidFill>
                <a:schemeClr val="accent5"/>
              </a:solidFill>
              <a:effectLst>
                <a:outerShdw blurRad="38100" dist="38100" dir="2700000" algn="tl">
                  <a:srgbClr val="000000">
                    <a:alpha val="43137"/>
                  </a:srgbClr>
                </a:outerShdw>
              </a:effectLst>
            </a:endParaRPr>
          </a:p>
        </p:txBody>
      </p:sp>
      <p:sp>
        <p:nvSpPr>
          <p:cNvPr id="5" name="CuadroTexto 4"/>
          <p:cNvSpPr txBox="1"/>
          <p:nvPr/>
        </p:nvSpPr>
        <p:spPr>
          <a:xfrm>
            <a:off x="808893" y="7277100"/>
            <a:ext cx="13622214" cy="2554545"/>
          </a:xfrm>
          <a:prstGeom prst="rect">
            <a:avLst/>
          </a:prstGeom>
          <a:noFill/>
        </p:spPr>
        <p:txBody>
          <a:bodyPr wrap="square" rtlCol="0">
            <a:spAutoFit/>
          </a:bodyPr>
          <a:lstStyle/>
          <a:p>
            <a:pPr algn="ctr"/>
            <a:r>
              <a:rPr lang="es-MX" sz="4000" b="1" dirty="0" smtClean="0">
                <a:solidFill>
                  <a:schemeClr val="bg1"/>
                </a:solidFill>
              </a:rPr>
              <a:t>“</a:t>
            </a:r>
            <a:r>
              <a:rPr lang="es-MX" sz="4000" b="1" dirty="0">
                <a:solidFill>
                  <a:schemeClr val="bg1"/>
                </a:solidFill>
              </a:rPr>
              <a:t>Pero el Espíritu dice claramente que en los postreros tiempos algunos apostatarán de la fe, escuchando a espíritus engañadores y a doctrinas de demonios;”</a:t>
            </a:r>
            <a:br>
              <a:rPr lang="es-MX" sz="4000" b="1" dirty="0">
                <a:solidFill>
                  <a:schemeClr val="bg1"/>
                </a:solidFill>
              </a:rPr>
            </a:br>
            <a:r>
              <a:rPr lang="es-MX" sz="4000" b="1" dirty="0">
                <a:solidFill>
                  <a:schemeClr val="accent5"/>
                </a:solidFill>
              </a:rPr>
              <a:t>1 Timoteo 4:1 RVR1960</a:t>
            </a:r>
            <a:endParaRPr lang="es-MX" sz="4000" b="1" dirty="0">
              <a:solidFill>
                <a:schemeClr val="accent5"/>
              </a:solidFill>
            </a:endParaRPr>
          </a:p>
        </p:txBody>
      </p:sp>
    </p:spTree>
    <p:extLst>
      <p:ext uri="{BB962C8B-B14F-4D97-AF65-F5344CB8AC3E}">
        <p14:creationId xmlns:p14="http://schemas.microsoft.com/office/powerpoint/2010/main" val="3912665574"/>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2819400" y="-1257300"/>
            <a:ext cx="13165121" cy="13165121"/>
            <a:chOff x="0" y="0"/>
            <a:chExt cx="2787650" cy="2787650"/>
          </a:xfrm>
        </p:grpSpPr>
        <p:sp>
          <p:nvSpPr>
            <p:cNvPr id="3" name="Freeform 3"/>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01949A">
                <a:alpha val="9803"/>
              </a:srgbClr>
            </a:solidFill>
          </p:spPr>
        </p:sp>
      </p:grpSp>
      <p:sp>
        <p:nvSpPr>
          <p:cNvPr id="4" name="AutoShape 4"/>
          <p:cNvSpPr/>
          <p:nvPr/>
        </p:nvSpPr>
        <p:spPr>
          <a:xfrm>
            <a:off x="838200" y="2582060"/>
            <a:ext cx="9525000" cy="5486400"/>
          </a:xfrm>
          <a:prstGeom prst="rect">
            <a:avLst/>
          </a:prstGeom>
          <a:solidFill>
            <a:srgbClr val="CD0046"/>
          </a:solidFill>
        </p:spPr>
      </p:sp>
      <p:sp>
        <p:nvSpPr>
          <p:cNvPr id="23" name="CuadroTexto 22"/>
          <p:cNvSpPr txBox="1"/>
          <p:nvPr/>
        </p:nvSpPr>
        <p:spPr>
          <a:xfrm>
            <a:off x="3352800" y="495300"/>
            <a:ext cx="10972800" cy="1200329"/>
          </a:xfrm>
          <a:prstGeom prst="rect">
            <a:avLst/>
          </a:prstGeom>
          <a:noFill/>
        </p:spPr>
        <p:txBody>
          <a:bodyPr wrap="square" rtlCol="0">
            <a:spAutoFit/>
          </a:bodyPr>
          <a:lstStyle/>
          <a:p>
            <a:pPr algn="ctr"/>
            <a:r>
              <a:rPr lang="es-MX" sz="7200" b="1" dirty="0" smtClean="0">
                <a:solidFill>
                  <a:srgbClr val="FF0066"/>
                </a:solidFill>
                <a:effectLst>
                  <a:outerShdw blurRad="38100" dist="38100" dir="2700000" algn="tl">
                    <a:srgbClr val="000000">
                      <a:alpha val="43137"/>
                    </a:srgbClr>
                  </a:outerShdw>
                </a:effectLst>
              </a:rPr>
              <a:t>C. Satanás </a:t>
            </a:r>
            <a:r>
              <a:rPr lang="es-MX" sz="7200" b="1" dirty="0">
                <a:solidFill>
                  <a:srgbClr val="FF0066"/>
                </a:solidFill>
                <a:effectLst>
                  <a:outerShdw blurRad="38100" dist="38100" dir="2700000" algn="tl">
                    <a:srgbClr val="000000">
                      <a:alpha val="43137"/>
                    </a:srgbClr>
                  </a:outerShdw>
                </a:effectLst>
              </a:rPr>
              <a:t>y su poder</a:t>
            </a:r>
            <a:endParaRPr lang="es-MX" sz="7200" b="1" dirty="0">
              <a:solidFill>
                <a:srgbClr val="FF0066"/>
              </a:solidFill>
              <a:effectLst>
                <a:outerShdw blurRad="38100" dist="38100" dir="2700000" algn="tl">
                  <a:srgbClr val="000000">
                    <a:alpha val="43137"/>
                  </a:srgbClr>
                </a:outerShdw>
              </a:effectLst>
            </a:endParaRPr>
          </a:p>
        </p:txBody>
      </p:sp>
      <p:sp>
        <p:nvSpPr>
          <p:cNvPr id="26" name="CuadroTexto 25"/>
          <p:cNvSpPr txBox="1"/>
          <p:nvPr/>
        </p:nvSpPr>
        <p:spPr>
          <a:xfrm>
            <a:off x="1447800" y="3124657"/>
            <a:ext cx="8305800" cy="4401205"/>
          </a:xfrm>
          <a:prstGeom prst="rect">
            <a:avLst/>
          </a:prstGeom>
          <a:noFill/>
        </p:spPr>
        <p:txBody>
          <a:bodyPr wrap="square" rtlCol="0">
            <a:spAutoFit/>
          </a:bodyPr>
          <a:lstStyle/>
          <a:p>
            <a:pPr algn="ctr"/>
            <a:r>
              <a:rPr lang="es-MX" sz="4000" b="1" dirty="0">
                <a:solidFill>
                  <a:schemeClr val="bg1"/>
                </a:solidFill>
              </a:rPr>
              <a:t>“A causa de la multitud de tus contrataciones fuiste lleno de iniquidad, y pecaste; por lo que yo te eché del monte de Dios, y te arrojé de entre las piedras del fuego, oh querubín protector.”</a:t>
            </a:r>
            <a:br>
              <a:rPr lang="es-MX" sz="4000" b="1" dirty="0">
                <a:solidFill>
                  <a:schemeClr val="bg1"/>
                </a:solidFill>
              </a:rPr>
            </a:br>
            <a:r>
              <a:rPr lang="es-MX" sz="4000" b="1" i="1" dirty="0">
                <a:solidFill>
                  <a:schemeClr val="accent5"/>
                </a:solidFill>
              </a:rPr>
              <a:t>Ezequiel 28:16 RVR1960</a:t>
            </a:r>
            <a:endParaRPr lang="es-MX" sz="4000" b="1" i="1" dirty="0">
              <a:solidFill>
                <a:schemeClr val="accent5"/>
              </a:solidFill>
            </a:endParaRPr>
          </a:p>
        </p:txBody>
      </p:sp>
      <p:sp>
        <p:nvSpPr>
          <p:cNvPr id="27" name="CuadroTexto 26"/>
          <p:cNvSpPr txBox="1"/>
          <p:nvPr/>
        </p:nvSpPr>
        <p:spPr>
          <a:xfrm>
            <a:off x="11869721" y="2019300"/>
            <a:ext cx="5486400" cy="7571303"/>
          </a:xfrm>
          <a:prstGeom prst="rect">
            <a:avLst/>
          </a:prstGeom>
          <a:noFill/>
        </p:spPr>
        <p:txBody>
          <a:bodyPr wrap="square" rtlCol="0">
            <a:spAutoFit/>
          </a:bodyPr>
          <a:lstStyle/>
          <a:p>
            <a:pPr algn="ctr"/>
            <a:r>
              <a:rPr lang="es-MX" sz="5400" b="1" dirty="0">
                <a:effectLst>
                  <a:outerShdw blurRad="38100" dist="38100" dir="2700000" algn="tl">
                    <a:srgbClr val="000000">
                      <a:alpha val="43137"/>
                    </a:srgbClr>
                  </a:outerShdw>
                </a:effectLst>
              </a:rPr>
              <a:t>Algunos falsamente creen que el diablo no tiene poder y la biblia dice lo contrario él está detrás de toda la maldad en el mundo </a:t>
            </a:r>
            <a:endParaRPr lang="es-MX" sz="5400" b="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7">
                                            <p:txEl>
                                              <p:pRg st="0" end="0"/>
                                            </p:txEl>
                                          </p:spTgt>
                                        </p:tgtEl>
                                        <p:attrNameLst>
                                          <p:attrName>style.visibility</p:attrName>
                                        </p:attrNameLst>
                                      </p:cBhvr>
                                      <p:to>
                                        <p:strVal val="visible"/>
                                      </p:to>
                                    </p:set>
                                    <p:animEffect transition="in" filter="barn(inVertical)">
                                      <p:cBhvr>
                                        <p:cTn id="14"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3171039" y="-2019300"/>
            <a:ext cx="13165121" cy="13165121"/>
            <a:chOff x="0" y="0"/>
            <a:chExt cx="2787650" cy="2787650"/>
          </a:xfrm>
        </p:grpSpPr>
        <p:sp>
          <p:nvSpPr>
            <p:cNvPr id="3" name="Freeform 3"/>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01949A">
                <a:alpha val="9803"/>
              </a:srgbClr>
            </a:solidFill>
          </p:spPr>
        </p:sp>
      </p:grpSp>
      <p:sp>
        <p:nvSpPr>
          <p:cNvPr id="4" name="AutoShape 4"/>
          <p:cNvSpPr/>
          <p:nvPr/>
        </p:nvSpPr>
        <p:spPr>
          <a:xfrm>
            <a:off x="838200" y="2582060"/>
            <a:ext cx="9525000" cy="5486400"/>
          </a:xfrm>
          <a:prstGeom prst="rect">
            <a:avLst/>
          </a:prstGeom>
          <a:solidFill>
            <a:srgbClr val="CD0046"/>
          </a:solidFill>
        </p:spPr>
      </p:sp>
      <p:sp>
        <p:nvSpPr>
          <p:cNvPr id="26" name="CuadroTexto 25"/>
          <p:cNvSpPr txBox="1"/>
          <p:nvPr/>
        </p:nvSpPr>
        <p:spPr>
          <a:xfrm>
            <a:off x="1447800" y="3124657"/>
            <a:ext cx="8305800" cy="4401205"/>
          </a:xfrm>
          <a:prstGeom prst="rect">
            <a:avLst/>
          </a:prstGeom>
          <a:noFill/>
        </p:spPr>
        <p:txBody>
          <a:bodyPr wrap="square" rtlCol="0">
            <a:spAutoFit/>
          </a:bodyPr>
          <a:lstStyle/>
          <a:p>
            <a:pPr algn="ctr"/>
            <a:r>
              <a:rPr lang="es-MX" sz="4000" b="1" dirty="0">
                <a:solidFill>
                  <a:schemeClr val="bg1"/>
                </a:solidFill>
              </a:rPr>
              <a:t>“Así que, por cuanto los hijos participaron de carne y sangre, él también participó de lo mismo, para destruir por medio de la muerte al que tenía el imperio de la muerte, esto es, al diablo,”</a:t>
            </a:r>
            <a:br>
              <a:rPr lang="es-MX" sz="4000" b="1" dirty="0">
                <a:solidFill>
                  <a:schemeClr val="bg1"/>
                </a:solidFill>
              </a:rPr>
            </a:br>
            <a:r>
              <a:rPr lang="es-MX" sz="4000" b="1" i="1" dirty="0">
                <a:solidFill>
                  <a:schemeClr val="accent5"/>
                </a:solidFill>
              </a:rPr>
              <a:t>Hebreos 2:14 RVR1960</a:t>
            </a:r>
            <a:endParaRPr lang="es-MX" sz="4000" b="1" i="1" dirty="0">
              <a:solidFill>
                <a:schemeClr val="accent5"/>
              </a:solidFill>
            </a:endParaRPr>
          </a:p>
        </p:txBody>
      </p:sp>
      <p:sp>
        <p:nvSpPr>
          <p:cNvPr id="27" name="CuadroTexto 26"/>
          <p:cNvSpPr txBox="1"/>
          <p:nvPr/>
        </p:nvSpPr>
        <p:spPr>
          <a:xfrm>
            <a:off x="11277600" y="1216442"/>
            <a:ext cx="6154721" cy="8217634"/>
          </a:xfrm>
          <a:prstGeom prst="rect">
            <a:avLst/>
          </a:prstGeom>
          <a:noFill/>
        </p:spPr>
        <p:txBody>
          <a:bodyPr wrap="square" rtlCol="0">
            <a:spAutoFit/>
          </a:bodyPr>
          <a:lstStyle/>
          <a:p>
            <a:pPr algn="ctr"/>
            <a:r>
              <a:rPr lang="es-MX" sz="4400" b="1" dirty="0">
                <a:effectLst>
                  <a:outerShdw blurRad="38100" dist="38100" dir="2700000" algn="tl">
                    <a:srgbClr val="000000">
                      <a:alpha val="43137"/>
                    </a:srgbClr>
                  </a:outerShdw>
                </a:effectLst>
              </a:rPr>
              <a:t>Satanás fue vencido por Cristo en carne y sangre y cada hijo de Dios está en la capacidad de vencer toda obra del mal en esta </a:t>
            </a:r>
            <a:r>
              <a:rPr lang="es-MX" sz="4400" b="1" dirty="0" smtClean="0">
                <a:effectLst>
                  <a:outerShdw blurRad="38100" dist="38100" dir="2700000" algn="tl">
                    <a:srgbClr val="000000">
                      <a:alpha val="43137"/>
                    </a:srgbClr>
                  </a:outerShdw>
                </a:effectLst>
              </a:rPr>
              <a:t>tierra. </a:t>
            </a:r>
            <a:r>
              <a:rPr lang="es-MX" sz="4400" b="1" dirty="0">
                <a:effectLst>
                  <a:outerShdw blurRad="38100" dist="38100" dir="2700000" algn="tl">
                    <a:srgbClr val="000000">
                      <a:alpha val="43137"/>
                    </a:srgbClr>
                  </a:outerShdw>
                </a:effectLst>
              </a:rPr>
              <a:t/>
            </a:r>
            <a:br>
              <a:rPr lang="es-MX" sz="4400" b="1" dirty="0">
                <a:effectLst>
                  <a:outerShdw blurRad="38100" dist="38100" dir="2700000" algn="tl">
                    <a:srgbClr val="000000">
                      <a:alpha val="43137"/>
                    </a:srgbClr>
                  </a:outerShdw>
                </a:effectLst>
              </a:rPr>
            </a:br>
            <a:r>
              <a:rPr lang="es-MX" sz="4400" b="1" dirty="0">
                <a:effectLst>
                  <a:outerShdw blurRad="38100" dist="38100" dir="2700000" algn="tl">
                    <a:srgbClr val="000000">
                      <a:alpha val="43137"/>
                    </a:srgbClr>
                  </a:outerShdw>
                </a:effectLst>
              </a:rPr>
              <a:t/>
            </a:r>
            <a:br>
              <a:rPr lang="es-MX" sz="4400" b="1" dirty="0">
                <a:effectLst>
                  <a:outerShdw blurRad="38100" dist="38100" dir="2700000" algn="tl">
                    <a:srgbClr val="000000">
                      <a:alpha val="43137"/>
                    </a:srgbClr>
                  </a:outerShdw>
                </a:effectLst>
              </a:rPr>
            </a:br>
            <a:r>
              <a:rPr lang="es-MX" sz="4400" b="1" dirty="0">
                <a:effectLst>
                  <a:outerShdw blurRad="38100" dist="38100" dir="2700000" algn="tl">
                    <a:srgbClr val="000000">
                      <a:alpha val="43137"/>
                    </a:srgbClr>
                  </a:outerShdw>
                </a:effectLst>
              </a:rPr>
              <a:t>Algunos se jactan y dicen yo no le tengo miedo al diablo , pero le pregunta </a:t>
            </a:r>
            <a:r>
              <a:rPr lang="es-MX" sz="4400" b="1" dirty="0" smtClean="0">
                <a:effectLst>
                  <a:outerShdw blurRad="38100" dist="38100" dir="2700000" algn="tl">
                    <a:srgbClr val="000000">
                      <a:alpha val="43137"/>
                    </a:srgbClr>
                  </a:outerShdw>
                </a:effectLst>
              </a:rPr>
              <a:t>es, </a:t>
            </a:r>
            <a:r>
              <a:rPr lang="es-MX" sz="4400" b="1" dirty="0">
                <a:effectLst>
                  <a:outerShdw blurRad="38100" dist="38100" dir="2700000" algn="tl">
                    <a:srgbClr val="000000">
                      <a:alpha val="43137"/>
                    </a:srgbClr>
                  </a:outerShdw>
                </a:effectLst>
              </a:rPr>
              <a:t>le tiene el diablo miedo a usted ?</a:t>
            </a:r>
            <a:endParaRPr lang="es-MX"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20935706"/>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1000"/>
                                        <p:tgtEl>
                                          <p:spTgt spid="27">
                                            <p:txEl>
                                              <p:pRg st="0" end="0"/>
                                            </p:txEl>
                                          </p:spTgt>
                                        </p:tgtEl>
                                      </p:cBhvr>
                                    </p:animEffect>
                                    <p:anim calcmode="lin" valueType="num">
                                      <p:cBhvr>
                                        <p:cTn id="13"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D0046"/>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3385352" y="-615146"/>
            <a:ext cx="11517296" cy="11517296"/>
            <a:chOff x="0" y="0"/>
            <a:chExt cx="2787650" cy="2787650"/>
          </a:xfrm>
        </p:grpSpPr>
        <p:sp>
          <p:nvSpPr>
            <p:cNvPr id="3" name="Freeform 3"/>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BFBF5">
                <a:alpha val="9803"/>
              </a:srgbClr>
            </a:solidFill>
          </p:spPr>
        </p:sp>
      </p:grpSp>
      <p:sp>
        <p:nvSpPr>
          <p:cNvPr id="4" name="AutoShape 4"/>
          <p:cNvSpPr/>
          <p:nvPr/>
        </p:nvSpPr>
        <p:spPr>
          <a:xfrm>
            <a:off x="5524500" y="9182100"/>
            <a:ext cx="7239000" cy="76200"/>
          </a:xfrm>
          <a:prstGeom prst="rect">
            <a:avLst/>
          </a:prstGeom>
          <a:solidFill>
            <a:srgbClr val="FBFBF5"/>
          </a:solidFill>
        </p:spPr>
      </p:sp>
      <p:sp>
        <p:nvSpPr>
          <p:cNvPr id="7" name="TextBox 7"/>
          <p:cNvSpPr txBox="1"/>
          <p:nvPr/>
        </p:nvSpPr>
        <p:spPr>
          <a:xfrm rot="-5400000">
            <a:off x="-2138399" y="4804948"/>
            <a:ext cx="6757108" cy="677108"/>
          </a:xfrm>
          <a:prstGeom prst="rect">
            <a:avLst/>
          </a:prstGeom>
        </p:spPr>
        <p:txBody>
          <a:bodyPr lIns="0" tIns="0" rIns="0" bIns="0" rtlCol="0" anchor="t">
            <a:spAutoFit/>
          </a:bodyPr>
          <a:lstStyle/>
          <a:p>
            <a:pPr algn="ctr"/>
            <a:r>
              <a:rPr lang="es-MX" sz="44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Ezequiel 28:11-12 RVR1960</a:t>
            </a:r>
            <a:endParaRPr lang="es-MX" sz="4400" b="1" dirty="0">
              <a:solidFill>
                <a:schemeClr val="bg1"/>
              </a:solidFill>
            </a:endParaRPr>
          </a:p>
        </p:txBody>
      </p:sp>
      <p:sp>
        <p:nvSpPr>
          <p:cNvPr id="9" name="Rectángulo 8"/>
          <p:cNvSpPr/>
          <p:nvPr/>
        </p:nvSpPr>
        <p:spPr>
          <a:xfrm>
            <a:off x="3385352" y="2019300"/>
            <a:ext cx="11430000" cy="5909310"/>
          </a:xfrm>
          <a:prstGeom prst="rect">
            <a:avLst/>
          </a:prstGeom>
        </p:spPr>
        <p:txBody>
          <a:bodyPr wrap="square">
            <a:spAutoFit/>
          </a:bodyPr>
          <a:lstStyle/>
          <a:p>
            <a:pPr algn="ctr"/>
            <a:r>
              <a:rPr lang="es-MX" sz="54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“Vino a mí palabra de Jehová, diciendo: Hijo de hombre, levanta endechas sobre el rey de Tiro, y dile: Así ha dicho Jehová el Señor: Tú eras el sello de la perfección, lleno de sabiduría, y acabado de hermosura.”</a:t>
            </a:r>
            <a:br>
              <a:rPr lang="es-MX" sz="54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br>
            <a:r>
              <a:rPr lang="es-MX" sz="5400" b="1" i="1" dirty="0">
                <a:solidFill>
                  <a:schemeClr val="accent5"/>
                </a:solidFill>
                <a:latin typeface="Calibri" panose="020F0502020204030204" pitchFamily="34" charset="0"/>
                <a:ea typeface="Times New Roman" panose="02020603050405020304" pitchFamily="18" charset="0"/>
                <a:cs typeface="Times New Roman" panose="02020603050405020304" pitchFamily="18" charset="0"/>
              </a:rPr>
              <a:t>Ezequiel 28:11-12 RVR1960</a:t>
            </a:r>
            <a:endParaRPr lang="es-MX" sz="5400" b="1" i="1" dirty="0">
              <a:solidFill>
                <a:schemeClr val="accent5"/>
              </a:solidFill>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D0046"/>
        </a:solidFill>
        <a:effectLst/>
      </p:bgPr>
    </p:bg>
    <p:spTree>
      <p:nvGrpSpPr>
        <p:cNvPr id="1" name=""/>
        <p:cNvGrpSpPr/>
        <p:nvPr/>
      </p:nvGrpSpPr>
      <p:grpSpPr>
        <a:xfrm>
          <a:off x="0" y="0"/>
          <a:ext cx="0" cy="0"/>
          <a:chOff x="0" y="0"/>
          <a:chExt cx="0" cy="0"/>
        </a:xfrm>
      </p:grpSpPr>
      <p:sp>
        <p:nvSpPr>
          <p:cNvPr id="23" name="AutoShape 23"/>
          <p:cNvSpPr/>
          <p:nvPr/>
        </p:nvSpPr>
        <p:spPr>
          <a:xfrm>
            <a:off x="6134100" y="1038277"/>
            <a:ext cx="6324600" cy="76200"/>
          </a:xfrm>
          <a:prstGeom prst="rect">
            <a:avLst/>
          </a:prstGeom>
          <a:solidFill>
            <a:srgbClr val="FBFBF5"/>
          </a:solidFill>
        </p:spPr>
      </p:sp>
      <p:sp>
        <p:nvSpPr>
          <p:cNvPr id="29" name="CuadroTexto 28"/>
          <p:cNvSpPr txBox="1"/>
          <p:nvPr/>
        </p:nvSpPr>
        <p:spPr>
          <a:xfrm>
            <a:off x="2133600" y="1537152"/>
            <a:ext cx="14020800" cy="830997"/>
          </a:xfrm>
          <a:prstGeom prst="rect">
            <a:avLst/>
          </a:prstGeom>
          <a:noFill/>
        </p:spPr>
        <p:txBody>
          <a:bodyPr wrap="square" rtlCol="0">
            <a:spAutoFit/>
          </a:bodyPr>
          <a:lstStyle/>
          <a:p>
            <a:pPr marL="285750" indent="-285750" algn="ctr">
              <a:buFont typeface="Wingdings" panose="05000000000000000000" pitchFamily="2" charset="2"/>
              <a:buChar char="Ø"/>
            </a:pPr>
            <a:r>
              <a:rPr lang="es-MX" sz="4800" b="1" dirty="0" smtClean="0">
                <a:solidFill>
                  <a:schemeClr val="bg1"/>
                </a:solidFill>
              </a:rPr>
              <a:t>Adán </a:t>
            </a:r>
            <a:r>
              <a:rPr lang="es-MX" sz="4800" b="1" dirty="0">
                <a:solidFill>
                  <a:schemeClr val="bg1"/>
                </a:solidFill>
              </a:rPr>
              <a:t>le entregó el poder a Satanás </a:t>
            </a:r>
            <a:endParaRPr lang="es-MX" b="1" dirty="0">
              <a:solidFill>
                <a:schemeClr val="bg1"/>
              </a:solidFill>
            </a:endParaRPr>
          </a:p>
        </p:txBody>
      </p:sp>
      <p:sp>
        <p:nvSpPr>
          <p:cNvPr id="30" name="CuadroTexto 29"/>
          <p:cNvSpPr txBox="1"/>
          <p:nvPr/>
        </p:nvSpPr>
        <p:spPr>
          <a:xfrm>
            <a:off x="1905000" y="3429533"/>
            <a:ext cx="14249400" cy="1938992"/>
          </a:xfrm>
          <a:prstGeom prst="rect">
            <a:avLst/>
          </a:prstGeom>
          <a:noFill/>
        </p:spPr>
        <p:txBody>
          <a:bodyPr wrap="square" rtlCol="0">
            <a:spAutoFit/>
          </a:bodyPr>
          <a:lstStyle/>
          <a:p>
            <a:pPr algn="ctr"/>
            <a:r>
              <a:rPr lang="es-MX" sz="4000" b="1" dirty="0">
                <a:solidFill>
                  <a:schemeClr val="bg1"/>
                </a:solidFill>
              </a:rPr>
              <a:t>“Y le dijo el diablo: A ti te daré toda esta potestad, y la gloria de ellos; porque a mí me ha sido entregada, y a quien quiero la doy.”</a:t>
            </a:r>
            <a:br>
              <a:rPr lang="es-MX" sz="4000" b="1" dirty="0">
                <a:solidFill>
                  <a:schemeClr val="bg1"/>
                </a:solidFill>
              </a:rPr>
            </a:br>
            <a:r>
              <a:rPr lang="es-MX" sz="4000" b="1" i="1" dirty="0">
                <a:solidFill>
                  <a:schemeClr val="accent5"/>
                </a:solidFill>
              </a:rPr>
              <a:t>S. Lucas 4:6 RVR1960</a:t>
            </a:r>
            <a:endParaRPr lang="es-MX" sz="4000" b="1" i="1" dirty="0">
              <a:solidFill>
                <a:schemeClr val="accent5"/>
              </a:solidFill>
            </a:endParaRPr>
          </a:p>
        </p:txBody>
      </p:sp>
      <p:sp>
        <p:nvSpPr>
          <p:cNvPr id="31" name="CuadroTexto 30"/>
          <p:cNvSpPr txBox="1"/>
          <p:nvPr/>
        </p:nvSpPr>
        <p:spPr>
          <a:xfrm>
            <a:off x="762000" y="5829300"/>
            <a:ext cx="17068800" cy="3416320"/>
          </a:xfrm>
          <a:prstGeom prst="rect">
            <a:avLst/>
          </a:prstGeom>
          <a:noFill/>
        </p:spPr>
        <p:txBody>
          <a:bodyPr wrap="square" rtlCol="0">
            <a:spAutoFit/>
          </a:bodyPr>
          <a:lstStyle/>
          <a:p>
            <a:pPr algn="ctr"/>
            <a:r>
              <a:rPr lang="es-MX" sz="5400" b="1" u="sng" dirty="0">
                <a:solidFill>
                  <a:schemeClr val="accent5"/>
                </a:solidFill>
              </a:rPr>
              <a:t>Los que no tienen a </a:t>
            </a:r>
            <a:r>
              <a:rPr lang="es-MX" sz="5400" b="1" u="sng" dirty="0" smtClean="0">
                <a:solidFill>
                  <a:schemeClr val="accent5"/>
                </a:solidFill>
              </a:rPr>
              <a:t>Jesús, </a:t>
            </a:r>
            <a:r>
              <a:rPr lang="es-MX" sz="5400" b="1" u="sng" dirty="0">
                <a:solidFill>
                  <a:schemeClr val="accent5"/>
                </a:solidFill>
              </a:rPr>
              <a:t>permanecen en las garras de Satanás por que Jesús le quito todo el poder al diablo y se lo entregó a los </a:t>
            </a:r>
            <a:r>
              <a:rPr lang="es-MX" sz="5400" b="1" u="sng" dirty="0" smtClean="0">
                <a:solidFill>
                  <a:schemeClr val="accent5"/>
                </a:solidFill>
              </a:rPr>
              <a:t>creyentes. </a:t>
            </a:r>
            <a:r>
              <a:rPr lang="es-MX" sz="5400" b="1" u="sng" dirty="0">
                <a:solidFill>
                  <a:schemeClr val="accent5"/>
                </a:solidFill>
              </a:rPr>
              <a:t/>
            </a:r>
            <a:br>
              <a:rPr lang="es-MX" sz="5400" b="1" u="sng" dirty="0">
                <a:solidFill>
                  <a:schemeClr val="accent5"/>
                </a:solidFill>
              </a:rPr>
            </a:br>
            <a:endParaRPr lang="es-MX" sz="5400" b="1" u="sng" dirty="0">
              <a:solidFill>
                <a:schemeClr val="accent5"/>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fltVal val="0"/>
                                          </p:val>
                                        </p:tav>
                                        <p:tav tm="100000">
                                          <p:val>
                                            <p:strVal val="#ppt_w"/>
                                          </p:val>
                                        </p:tav>
                                      </p:tavLst>
                                    </p:anim>
                                    <p:anim calcmode="lin" valueType="num">
                                      <p:cBhvr>
                                        <p:cTn id="8" dur="1000" fill="hold"/>
                                        <p:tgtEl>
                                          <p:spTgt spid="30"/>
                                        </p:tgtEl>
                                        <p:attrNameLst>
                                          <p:attrName>ppt_h</p:attrName>
                                        </p:attrNameLst>
                                      </p:cBhvr>
                                      <p:tavLst>
                                        <p:tav tm="0">
                                          <p:val>
                                            <p:fltVal val="0"/>
                                          </p:val>
                                        </p:tav>
                                        <p:tav tm="100000">
                                          <p:val>
                                            <p:strVal val="#ppt_h"/>
                                          </p:val>
                                        </p:tav>
                                      </p:tavLst>
                                    </p:anim>
                                    <p:anim calcmode="lin" valueType="num">
                                      <p:cBhvr>
                                        <p:cTn id="9" dur="1000" fill="hold"/>
                                        <p:tgtEl>
                                          <p:spTgt spid="30"/>
                                        </p:tgtEl>
                                        <p:attrNameLst>
                                          <p:attrName>style.rotation</p:attrName>
                                        </p:attrNameLst>
                                      </p:cBhvr>
                                      <p:tavLst>
                                        <p:tav tm="0">
                                          <p:val>
                                            <p:fltVal val="90"/>
                                          </p:val>
                                        </p:tav>
                                        <p:tav tm="100000">
                                          <p:val>
                                            <p:fltVal val="0"/>
                                          </p:val>
                                        </p:tav>
                                      </p:tavLst>
                                    </p:anim>
                                    <p:animEffect transition="in" filter="fade">
                                      <p:cBhvr>
                                        <p:cTn id="10" dur="10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wipe(down)">
                                      <p:cBhvr>
                                        <p:cTn id="15"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9" name="Group 9"/>
          <p:cNvGrpSpPr>
            <a:grpSpLocks noChangeAspect="1"/>
          </p:cNvGrpSpPr>
          <p:nvPr/>
        </p:nvGrpSpPr>
        <p:grpSpPr>
          <a:xfrm>
            <a:off x="9296400" y="2268543"/>
            <a:ext cx="8382000" cy="7666137"/>
            <a:chOff x="0" y="0"/>
            <a:chExt cx="6502400" cy="6477000"/>
          </a:xfrm>
        </p:grpSpPr>
        <p:sp>
          <p:nvSpPr>
            <p:cNvPr id="10" name="Freeform 10"/>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solidFill>
              <a:srgbClr val="FFFFFF"/>
            </a:solidFill>
            <a:ln>
              <a:solidFill>
                <a:srgbClr val="000000"/>
              </a:solidFill>
            </a:ln>
          </p:spPr>
        </p:sp>
        <p:sp>
          <p:nvSpPr>
            <p:cNvPr id="11" name="Freeform 11"/>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01949A"/>
            </a:solidFill>
          </p:spPr>
        </p:sp>
      </p:grpSp>
      <p:sp>
        <p:nvSpPr>
          <p:cNvPr id="14" name="CuadroTexto 13"/>
          <p:cNvSpPr txBox="1"/>
          <p:nvPr/>
        </p:nvSpPr>
        <p:spPr>
          <a:xfrm>
            <a:off x="990600" y="647700"/>
            <a:ext cx="11093522" cy="2585323"/>
          </a:xfrm>
          <a:prstGeom prst="rect">
            <a:avLst/>
          </a:prstGeom>
          <a:noFill/>
        </p:spPr>
        <p:txBody>
          <a:bodyPr wrap="square" rtlCol="0">
            <a:spAutoFit/>
          </a:bodyPr>
          <a:lstStyle/>
          <a:p>
            <a:pPr marL="285750" indent="-285750" algn="ctr">
              <a:buFont typeface="Wingdings" panose="05000000000000000000" pitchFamily="2" charset="2"/>
              <a:buChar char="Ø"/>
            </a:pPr>
            <a:r>
              <a:rPr lang="es-MX" sz="5400" b="1" dirty="0">
                <a:solidFill>
                  <a:srgbClr val="FF0066"/>
                </a:solidFill>
                <a:effectLst>
                  <a:outerShdw blurRad="38100" dist="38100" dir="2700000" algn="tl">
                    <a:srgbClr val="000000">
                      <a:alpha val="43137"/>
                    </a:srgbClr>
                  </a:outerShdw>
                </a:effectLst>
              </a:rPr>
              <a:t>Él oprime a los que están fuera del redil del señor y </a:t>
            </a:r>
            <a:r>
              <a:rPr lang="es-MX" sz="5400" b="1" dirty="0" smtClean="0">
                <a:solidFill>
                  <a:srgbClr val="FF0066"/>
                </a:solidFill>
                <a:effectLst>
                  <a:outerShdw blurRad="38100" dist="38100" dir="2700000" algn="tl">
                    <a:srgbClr val="000000">
                      <a:alpha val="43137"/>
                    </a:srgbClr>
                  </a:outerShdw>
                </a:effectLst>
              </a:rPr>
              <a:t>a los </a:t>
            </a:r>
            <a:r>
              <a:rPr lang="es-MX" sz="5400" b="1" dirty="0">
                <a:solidFill>
                  <a:srgbClr val="FF0066"/>
                </a:solidFill>
                <a:effectLst>
                  <a:outerShdw blurRad="38100" dist="38100" dir="2700000" algn="tl">
                    <a:srgbClr val="000000">
                      <a:alpha val="43137"/>
                    </a:srgbClr>
                  </a:outerShdw>
                </a:effectLst>
              </a:rPr>
              <a:t>que la abren puertas </a:t>
            </a:r>
            <a:endParaRPr lang="es-MX" sz="5400" b="1" dirty="0">
              <a:solidFill>
                <a:srgbClr val="FF0066"/>
              </a:solidFill>
              <a:effectLst>
                <a:outerShdw blurRad="38100" dist="38100" dir="2700000" algn="tl">
                  <a:srgbClr val="000000">
                    <a:alpha val="43137"/>
                  </a:srgbClr>
                </a:outerShdw>
              </a:effectLst>
            </a:endParaRPr>
          </a:p>
        </p:txBody>
      </p:sp>
      <p:sp>
        <p:nvSpPr>
          <p:cNvPr id="15" name="CuadroTexto 14"/>
          <p:cNvSpPr txBox="1"/>
          <p:nvPr/>
        </p:nvSpPr>
        <p:spPr>
          <a:xfrm>
            <a:off x="10287000" y="3413147"/>
            <a:ext cx="6473257" cy="5016758"/>
          </a:xfrm>
          <a:prstGeom prst="rect">
            <a:avLst/>
          </a:prstGeom>
          <a:noFill/>
        </p:spPr>
        <p:txBody>
          <a:bodyPr wrap="square" rtlCol="0">
            <a:spAutoFit/>
          </a:bodyPr>
          <a:lstStyle/>
          <a:p>
            <a:pPr algn="ctr"/>
            <a:r>
              <a:rPr lang="es-MX" sz="4000" b="1" dirty="0"/>
              <a:t>“cómo Dios ungió con el Espíritu Santo y con poder a Jesús de Nazaret, y cómo este anduvo haciendo bienes y sanando a todos los oprimidos por el diablo, porque Dios estaba con él.”</a:t>
            </a:r>
            <a:br>
              <a:rPr lang="es-MX" sz="4000" b="1" dirty="0"/>
            </a:br>
            <a:r>
              <a:rPr lang="es-MX" sz="4000" b="1" i="1" dirty="0">
                <a:solidFill>
                  <a:srgbClr val="FF0066"/>
                </a:solidFill>
              </a:rPr>
              <a:t>Hechos 10:38 RVR1960</a:t>
            </a:r>
            <a:endParaRPr lang="es-MX" sz="4000" b="1" i="1" dirty="0">
              <a:solidFill>
                <a:srgbClr val="FF0066"/>
              </a:solidFill>
            </a:endParaRPr>
          </a:p>
        </p:txBody>
      </p:sp>
      <p:sp>
        <p:nvSpPr>
          <p:cNvPr id="16" name="Flecha derecha 15"/>
          <p:cNvSpPr/>
          <p:nvPr/>
        </p:nvSpPr>
        <p:spPr>
          <a:xfrm>
            <a:off x="2781103" y="4466581"/>
            <a:ext cx="4648200" cy="3276600"/>
          </a:xfrm>
          <a:prstGeom prst="rightArrow">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 calcmode="lin" valueType="num">
                                      <p:cBhvr additive="base">
                                        <p:cTn id="1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9" name="Group 9"/>
          <p:cNvGrpSpPr>
            <a:grpSpLocks noChangeAspect="1"/>
          </p:cNvGrpSpPr>
          <p:nvPr/>
        </p:nvGrpSpPr>
        <p:grpSpPr>
          <a:xfrm>
            <a:off x="914400" y="1837784"/>
            <a:ext cx="8382000" cy="7666137"/>
            <a:chOff x="0" y="0"/>
            <a:chExt cx="6502400" cy="6477000"/>
          </a:xfrm>
        </p:grpSpPr>
        <p:sp>
          <p:nvSpPr>
            <p:cNvPr id="10" name="Freeform 10"/>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solidFill>
              <a:srgbClr val="FFFFFF"/>
            </a:solidFill>
            <a:ln>
              <a:solidFill>
                <a:srgbClr val="000000"/>
              </a:solidFill>
            </a:ln>
          </p:spPr>
        </p:sp>
        <p:sp>
          <p:nvSpPr>
            <p:cNvPr id="11" name="Freeform 11"/>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01949A"/>
            </a:solidFill>
          </p:spPr>
        </p:sp>
      </p:grpSp>
      <p:sp>
        <p:nvSpPr>
          <p:cNvPr id="14" name="CuadroTexto 13"/>
          <p:cNvSpPr txBox="1"/>
          <p:nvPr/>
        </p:nvSpPr>
        <p:spPr>
          <a:xfrm>
            <a:off x="7227750" y="571500"/>
            <a:ext cx="11093522" cy="2585323"/>
          </a:xfrm>
          <a:prstGeom prst="rect">
            <a:avLst/>
          </a:prstGeom>
          <a:noFill/>
        </p:spPr>
        <p:txBody>
          <a:bodyPr wrap="square" rtlCol="0">
            <a:spAutoFit/>
          </a:bodyPr>
          <a:lstStyle/>
          <a:p>
            <a:pPr marL="285750" indent="-285750" algn="ctr">
              <a:buFont typeface="Wingdings" panose="05000000000000000000" pitchFamily="2" charset="2"/>
              <a:buChar char="Ø"/>
            </a:pPr>
            <a:r>
              <a:rPr lang="es-MX" sz="5400" b="1" dirty="0">
                <a:solidFill>
                  <a:srgbClr val="FF0066"/>
                </a:solidFill>
                <a:effectLst>
                  <a:outerShdw blurRad="38100" dist="38100" dir="2700000" algn="tl">
                    <a:srgbClr val="000000">
                      <a:alpha val="43137"/>
                    </a:srgbClr>
                  </a:outerShdw>
                </a:effectLst>
              </a:rPr>
              <a:t>Una mujer por doce años fue oprimida por Satanás </a:t>
            </a:r>
            <a:r>
              <a:rPr lang="es-MX" sz="5400" dirty="0"/>
              <a:t/>
            </a:r>
            <a:br>
              <a:rPr lang="es-MX" sz="5400" dirty="0"/>
            </a:br>
            <a:endParaRPr lang="es-MX" sz="5400" b="1" dirty="0">
              <a:solidFill>
                <a:srgbClr val="FF0066"/>
              </a:solidFill>
              <a:effectLst>
                <a:outerShdw blurRad="38100" dist="38100" dir="2700000" algn="tl">
                  <a:srgbClr val="000000">
                    <a:alpha val="43137"/>
                  </a:srgbClr>
                </a:outerShdw>
              </a:effectLst>
            </a:endParaRPr>
          </a:p>
        </p:txBody>
      </p:sp>
      <p:sp>
        <p:nvSpPr>
          <p:cNvPr id="15" name="CuadroTexto 14"/>
          <p:cNvSpPr txBox="1"/>
          <p:nvPr/>
        </p:nvSpPr>
        <p:spPr>
          <a:xfrm>
            <a:off x="1864694" y="3707629"/>
            <a:ext cx="6473257" cy="3785652"/>
          </a:xfrm>
          <a:prstGeom prst="rect">
            <a:avLst/>
          </a:prstGeom>
          <a:noFill/>
        </p:spPr>
        <p:txBody>
          <a:bodyPr wrap="square" rtlCol="0">
            <a:spAutoFit/>
          </a:bodyPr>
          <a:lstStyle/>
          <a:p>
            <a:pPr algn="ctr"/>
            <a:r>
              <a:rPr lang="es-MX" sz="4000" b="1" dirty="0" smtClean="0"/>
              <a:t>“Y a esta Hija de Abraham, que Satanás había atado dieciocho años, ¿no se le debía desatar de esta ligadura en el día de reposo?”</a:t>
            </a:r>
            <a:br>
              <a:rPr lang="es-MX" sz="4000" b="1" dirty="0" smtClean="0"/>
            </a:br>
            <a:r>
              <a:rPr lang="es-MX" sz="4000" b="1" i="1" dirty="0" smtClean="0">
                <a:solidFill>
                  <a:srgbClr val="FF0066"/>
                </a:solidFill>
              </a:rPr>
              <a:t>S. Lucas 13:16 RVR1960</a:t>
            </a:r>
            <a:endParaRPr lang="es-MX" sz="4000" b="1" i="1" dirty="0">
              <a:solidFill>
                <a:srgbClr val="FF0066"/>
              </a:solidFill>
            </a:endParaRPr>
          </a:p>
        </p:txBody>
      </p:sp>
      <p:sp>
        <p:nvSpPr>
          <p:cNvPr id="2" name="Flecha izquierda 1"/>
          <p:cNvSpPr/>
          <p:nvPr/>
        </p:nvSpPr>
        <p:spPr>
          <a:xfrm>
            <a:off x="11506200" y="4305300"/>
            <a:ext cx="3429000" cy="3516366"/>
          </a:xfrm>
          <a:prstGeom prst="leftArrow">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0541105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 calcmode="lin" valueType="num">
                                      <p:cBhvr additive="base">
                                        <p:cTn id="1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D0046"/>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4215277" y="-3758398"/>
            <a:ext cx="7516796" cy="7516796"/>
            <a:chOff x="0" y="0"/>
            <a:chExt cx="2787650" cy="2787650"/>
          </a:xfrm>
        </p:grpSpPr>
        <p:sp>
          <p:nvSpPr>
            <p:cNvPr id="3" name="Freeform 3"/>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BFBF5">
                <a:alpha val="9803"/>
              </a:srgbClr>
            </a:solidFill>
          </p:spPr>
        </p:sp>
      </p:grpSp>
      <p:grpSp>
        <p:nvGrpSpPr>
          <p:cNvPr id="4" name="Group 4"/>
          <p:cNvGrpSpPr>
            <a:grpSpLocks noChangeAspect="1"/>
          </p:cNvGrpSpPr>
          <p:nvPr/>
        </p:nvGrpSpPr>
        <p:grpSpPr>
          <a:xfrm>
            <a:off x="-3758398" y="6528602"/>
            <a:ext cx="7516796" cy="7516796"/>
            <a:chOff x="0" y="0"/>
            <a:chExt cx="2787650" cy="2787650"/>
          </a:xfrm>
        </p:grpSpPr>
        <p:sp>
          <p:nvSpPr>
            <p:cNvPr id="5" name="Freeform 5"/>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BFBF5">
                <a:alpha val="9803"/>
              </a:srgbClr>
            </a:solidFill>
          </p:spPr>
        </p:sp>
      </p:grpSp>
      <p:sp>
        <p:nvSpPr>
          <p:cNvPr id="10" name="AutoShape 10"/>
          <p:cNvSpPr/>
          <p:nvPr/>
        </p:nvSpPr>
        <p:spPr>
          <a:xfrm>
            <a:off x="5981700" y="990600"/>
            <a:ext cx="6324600" cy="76200"/>
          </a:xfrm>
          <a:prstGeom prst="rect">
            <a:avLst/>
          </a:prstGeom>
          <a:solidFill>
            <a:srgbClr val="FBFBF5"/>
          </a:solidFill>
        </p:spPr>
      </p:sp>
      <p:sp>
        <p:nvSpPr>
          <p:cNvPr id="12" name="CuadroTexto 11"/>
          <p:cNvSpPr txBox="1"/>
          <p:nvPr/>
        </p:nvSpPr>
        <p:spPr>
          <a:xfrm>
            <a:off x="2019300" y="1787168"/>
            <a:ext cx="14249400" cy="1938992"/>
          </a:xfrm>
          <a:prstGeom prst="rect">
            <a:avLst/>
          </a:prstGeom>
          <a:noFill/>
        </p:spPr>
        <p:txBody>
          <a:bodyPr wrap="square" rtlCol="0">
            <a:spAutoFit/>
          </a:bodyPr>
          <a:lstStyle/>
          <a:p>
            <a:pPr algn="ctr"/>
            <a:r>
              <a:rPr lang="es-MX" sz="4000" b="1" dirty="0" smtClean="0">
                <a:solidFill>
                  <a:schemeClr val="bg1"/>
                </a:solidFill>
              </a:rPr>
              <a:t>PABLO HABLO OPRIMIDO POR UN MENSAJERO DE SATANÁS </a:t>
            </a:r>
            <a:br>
              <a:rPr lang="es-MX" sz="4000" b="1" dirty="0" smtClean="0">
                <a:solidFill>
                  <a:schemeClr val="bg1"/>
                </a:solidFill>
              </a:rPr>
            </a:br>
            <a:r>
              <a:rPr lang="es-MX" sz="4000" b="1" dirty="0" smtClean="0">
                <a:solidFill>
                  <a:schemeClr val="bg1"/>
                </a:solidFill>
              </a:rPr>
              <a:t/>
            </a:r>
            <a:br>
              <a:rPr lang="es-MX" sz="4000" b="1" dirty="0" smtClean="0">
                <a:solidFill>
                  <a:schemeClr val="bg1"/>
                </a:solidFill>
              </a:rPr>
            </a:br>
            <a:endParaRPr lang="es-MX" sz="4000" b="1" dirty="0">
              <a:solidFill>
                <a:schemeClr val="bg1"/>
              </a:solidFill>
            </a:endParaRPr>
          </a:p>
        </p:txBody>
      </p:sp>
      <p:sp>
        <p:nvSpPr>
          <p:cNvPr id="13" name="CuadroTexto 12"/>
          <p:cNvSpPr txBox="1"/>
          <p:nvPr/>
        </p:nvSpPr>
        <p:spPr>
          <a:xfrm>
            <a:off x="990600" y="3046144"/>
            <a:ext cx="16764000" cy="2800767"/>
          </a:xfrm>
          <a:prstGeom prst="rect">
            <a:avLst/>
          </a:prstGeom>
          <a:noFill/>
        </p:spPr>
        <p:txBody>
          <a:bodyPr wrap="square" rtlCol="0">
            <a:spAutoFit/>
          </a:bodyPr>
          <a:lstStyle/>
          <a:p>
            <a:pPr algn="ctr"/>
            <a:r>
              <a:rPr lang="es-MX" sz="4400" b="1" i="1" dirty="0">
                <a:solidFill>
                  <a:schemeClr val="bg1"/>
                </a:solidFill>
              </a:rPr>
              <a:t>“Y para que la grandeza de las revelaciones no me exaltase desmedidamente, me fue dado un aguijón en mi carne, un mensajero de Satanás que me abofetee, para que no me enaltezca sobremanera;”</a:t>
            </a:r>
            <a:br>
              <a:rPr lang="es-MX" sz="4400" b="1" i="1" dirty="0">
                <a:solidFill>
                  <a:schemeClr val="bg1"/>
                </a:solidFill>
              </a:rPr>
            </a:br>
            <a:r>
              <a:rPr lang="es-MX" sz="4400" b="1" i="1" dirty="0">
                <a:solidFill>
                  <a:schemeClr val="accent5"/>
                </a:solidFill>
              </a:rPr>
              <a:t>2 Corintios 12:7 RVR1960</a:t>
            </a:r>
            <a:endParaRPr lang="es-MX" sz="4400" b="1" i="1" dirty="0">
              <a:solidFill>
                <a:schemeClr val="accent5"/>
              </a:solidFill>
            </a:endParaRPr>
          </a:p>
        </p:txBody>
      </p:sp>
      <p:sp>
        <p:nvSpPr>
          <p:cNvPr id="14" name="CuadroTexto 13"/>
          <p:cNvSpPr txBox="1"/>
          <p:nvPr/>
        </p:nvSpPr>
        <p:spPr>
          <a:xfrm>
            <a:off x="1676400" y="6490502"/>
            <a:ext cx="15392400" cy="2308324"/>
          </a:xfrm>
          <a:prstGeom prst="rect">
            <a:avLst/>
          </a:prstGeom>
          <a:noFill/>
        </p:spPr>
        <p:txBody>
          <a:bodyPr wrap="square" rtlCol="0">
            <a:spAutoFit/>
          </a:bodyPr>
          <a:lstStyle/>
          <a:p>
            <a:pPr algn="ctr"/>
            <a:r>
              <a:rPr lang="es-MX" sz="4800" b="1" u="sng" dirty="0">
                <a:solidFill>
                  <a:schemeClr val="accent5"/>
                </a:solidFill>
              </a:rPr>
              <a:t>Satanás aterroriza al mundo el </a:t>
            </a:r>
            <a:r>
              <a:rPr lang="es-MX" sz="4800" b="1" u="sng" dirty="0" smtClean="0">
                <a:solidFill>
                  <a:schemeClr val="accent5"/>
                </a:solidFill>
              </a:rPr>
              <a:t>intimida, oprime, </a:t>
            </a:r>
            <a:r>
              <a:rPr lang="es-MX" sz="4800" b="1" u="sng" dirty="0">
                <a:solidFill>
                  <a:schemeClr val="accent5"/>
                </a:solidFill>
              </a:rPr>
              <a:t>deprime </a:t>
            </a:r>
            <a:r>
              <a:rPr lang="es-MX" sz="4800" b="1" u="sng" dirty="0" smtClean="0">
                <a:solidFill>
                  <a:schemeClr val="accent5"/>
                </a:solidFill>
              </a:rPr>
              <a:t>y posee, atenta </a:t>
            </a:r>
            <a:r>
              <a:rPr lang="es-MX" sz="4800" b="1" u="sng" dirty="0">
                <a:solidFill>
                  <a:schemeClr val="accent5"/>
                </a:solidFill>
              </a:rPr>
              <a:t>contra los </a:t>
            </a:r>
            <a:r>
              <a:rPr lang="es-MX" sz="4800" b="1" u="sng" dirty="0" smtClean="0">
                <a:solidFill>
                  <a:schemeClr val="accent5"/>
                </a:solidFill>
              </a:rPr>
              <a:t>bebés, </a:t>
            </a:r>
            <a:r>
              <a:rPr lang="es-MX" sz="4800" b="1" u="sng" dirty="0">
                <a:solidFill>
                  <a:schemeClr val="accent5"/>
                </a:solidFill>
              </a:rPr>
              <a:t>los </a:t>
            </a:r>
            <a:r>
              <a:rPr lang="es-MX" sz="4800" b="1" u="sng" dirty="0" smtClean="0">
                <a:solidFill>
                  <a:schemeClr val="accent5"/>
                </a:solidFill>
              </a:rPr>
              <a:t>caneos, faraón, Herodes, los </a:t>
            </a:r>
            <a:r>
              <a:rPr lang="es-MX" sz="4800" b="1" u="sng" dirty="0">
                <a:solidFill>
                  <a:schemeClr val="accent5"/>
                </a:solidFill>
              </a:rPr>
              <a:t>abortos hoy es una obra de </a:t>
            </a:r>
            <a:r>
              <a:rPr lang="es-MX" sz="4800" b="1" u="sng" dirty="0" smtClean="0">
                <a:solidFill>
                  <a:schemeClr val="accent5"/>
                </a:solidFill>
              </a:rPr>
              <a:t>Satanás. </a:t>
            </a:r>
            <a:endParaRPr lang="es-MX" sz="4800" b="1" u="sng" dirty="0">
              <a:solidFill>
                <a:schemeClr val="accent5"/>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barn(inVertical)">
                                      <p:cBhvr>
                                        <p:cTn id="14"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sp>
        <p:nvSpPr>
          <p:cNvPr id="10" name="AutoShape 10"/>
          <p:cNvSpPr/>
          <p:nvPr/>
        </p:nvSpPr>
        <p:spPr>
          <a:xfrm>
            <a:off x="0" y="0"/>
            <a:ext cx="3200400" cy="10287000"/>
          </a:xfrm>
          <a:prstGeom prst="rect">
            <a:avLst/>
          </a:prstGeom>
          <a:solidFill>
            <a:srgbClr val="01949A"/>
          </a:solidFill>
        </p:spPr>
      </p:sp>
      <p:sp>
        <p:nvSpPr>
          <p:cNvPr id="11" name="CuadroTexto 10"/>
          <p:cNvSpPr txBox="1"/>
          <p:nvPr/>
        </p:nvSpPr>
        <p:spPr>
          <a:xfrm>
            <a:off x="5867400" y="419100"/>
            <a:ext cx="10515600" cy="830997"/>
          </a:xfrm>
          <a:prstGeom prst="rect">
            <a:avLst/>
          </a:prstGeom>
          <a:noFill/>
        </p:spPr>
        <p:txBody>
          <a:bodyPr wrap="square" rtlCol="0">
            <a:spAutoFit/>
          </a:bodyPr>
          <a:lstStyle/>
          <a:p>
            <a:pPr algn="ctr"/>
            <a:r>
              <a:rPr lang="es-MX" sz="4800" b="1" dirty="0" smtClean="0">
                <a:solidFill>
                  <a:srgbClr val="FF0066"/>
                </a:solidFill>
              </a:rPr>
              <a:t>D. SATANÁS Y SU CONDENACIÓN FINAL </a:t>
            </a:r>
            <a:endParaRPr lang="es-MX" sz="4800" b="1" dirty="0">
              <a:solidFill>
                <a:srgbClr val="FF0066"/>
              </a:solidFill>
            </a:endParaRPr>
          </a:p>
        </p:txBody>
      </p:sp>
      <p:sp>
        <p:nvSpPr>
          <p:cNvPr id="12" name="CuadroTexto 11"/>
          <p:cNvSpPr txBox="1"/>
          <p:nvPr/>
        </p:nvSpPr>
        <p:spPr>
          <a:xfrm>
            <a:off x="4495800" y="1562100"/>
            <a:ext cx="13258800" cy="3170099"/>
          </a:xfrm>
          <a:prstGeom prst="rect">
            <a:avLst/>
          </a:prstGeom>
          <a:noFill/>
        </p:spPr>
        <p:txBody>
          <a:bodyPr wrap="square" rtlCol="0">
            <a:spAutoFit/>
          </a:bodyPr>
          <a:lstStyle/>
          <a:p>
            <a:pPr algn="ctr"/>
            <a:r>
              <a:rPr lang="es-MX" sz="4000" b="1" dirty="0"/>
              <a:t>“Se enalteció tu corazón a causa de tu hermosura, corrompiste tu sabiduría a causa de tu esplendor; yo te arrojaré por tierra; delante de los reyes te pondré para que miren en ti.”</a:t>
            </a:r>
            <a:br>
              <a:rPr lang="es-MX" sz="4000" b="1" dirty="0"/>
            </a:br>
            <a:r>
              <a:rPr lang="es-MX" sz="4000" b="1" i="1" dirty="0">
                <a:solidFill>
                  <a:srgbClr val="FF0066"/>
                </a:solidFill>
              </a:rPr>
              <a:t>Ezequiel 28:17 RVR1960</a:t>
            </a:r>
            <a:endParaRPr lang="es-MX" sz="4000" b="1" i="1" dirty="0">
              <a:solidFill>
                <a:srgbClr val="FF0066"/>
              </a:solidFill>
            </a:endParaRPr>
          </a:p>
        </p:txBody>
      </p:sp>
      <p:sp>
        <p:nvSpPr>
          <p:cNvPr id="13" name="CuadroTexto 12"/>
          <p:cNvSpPr txBox="1"/>
          <p:nvPr/>
        </p:nvSpPr>
        <p:spPr>
          <a:xfrm>
            <a:off x="3429000" y="5295900"/>
            <a:ext cx="14668500" cy="4401205"/>
          </a:xfrm>
          <a:prstGeom prst="rect">
            <a:avLst/>
          </a:prstGeom>
          <a:noFill/>
        </p:spPr>
        <p:txBody>
          <a:bodyPr wrap="square" rtlCol="0">
            <a:spAutoFit/>
          </a:bodyPr>
          <a:lstStyle/>
          <a:p>
            <a:pPr algn="ctr"/>
            <a:r>
              <a:rPr lang="es-MX" sz="4000" b="1" dirty="0">
                <a:solidFill>
                  <a:schemeClr val="accent5"/>
                </a:solidFill>
              </a:rPr>
              <a:t>“Con la multitud de tus maldades y con la iniquidad de tus contrataciones profanaste tu santuario; yo, pues, saqué fuego de en medio de ti, el cual te consumió, y te puse en ceniza sobre la tierra a los ojos de todos los que te miran. Todos los que te conocieron de entre los pueblos se maravillarán sobre ti; espanto serás, y para siempre dejarás de ser.”</a:t>
            </a:r>
            <a:br>
              <a:rPr lang="es-MX" sz="4000" b="1" dirty="0">
                <a:solidFill>
                  <a:schemeClr val="accent5"/>
                </a:solidFill>
              </a:rPr>
            </a:br>
            <a:r>
              <a:rPr lang="es-MX" sz="4000" b="1" i="1" dirty="0">
                <a:solidFill>
                  <a:srgbClr val="FF0066"/>
                </a:solidFill>
              </a:rPr>
              <a:t>Ezequiel 28:18-19 RVR1960</a:t>
            </a:r>
            <a:endParaRPr lang="es-MX" sz="4000" b="1" i="1" dirty="0">
              <a:solidFill>
                <a:srgbClr val="FF0066"/>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D0046"/>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3352800" y="-615146"/>
            <a:ext cx="11517296" cy="11517296"/>
            <a:chOff x="0" y="0"/>
            <a:chExt cx="2787650" cy="2787650"/>
          </a:xfrm>
        </p:grpSpPr>
        <p:sp>
          <p:nvSpPr>
            <p:cNvPr id="3" name="Freeform 3"/>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BFBF5">
                <a:alpha val="9803"/>
              </a:srgbClr>
            </a:solidFill>
          </p:spPr>
        </p:sp>
      </p:grpSp>
      <p:sp>
        <p:nvSpPr>
          <p:cNvPr id="4" name="AutoShape 4"/>
          <p:cNvSpPr/>
          <p:nvPr/>
        </p:nvSpPr>
        <p:spPr>
          <a:xfrm>
            <a:off x="6096000" y="8267700"/>
            <a:ext cx="7239000" cy="76200"/>
          </a:xfrm>
          <a:prstGeom prst="rect">
            <a:avLst/>
          </a:prstGeom>
          <a:solidFill>
            <a:srgbClr val="FBFBF5"/>
          </a:solidFill>
        </p:spPr>
      </p:sp>
      <p:sp>
        <p:nvSpPr>
          <p:cNvPr id="5" name="CuadroTexto 4"/>
          <p:cNvSpPr txBox="1"/>
          <p:nvPr/>
        </p:nvSpPr>
        <p:spPr>
          <a:xfrm>
            <a:off x="1066800" y="727828"/>
            <a:ext cx="16535400" cy="2123658"/>
          </a:xfrm>
          <a:prstGeom prst="rect">
            <a:avLst/>
          </a:prstGeom>
          <a:noFill/>
        </p:spPr>
        <p:txBody>
          <a:bodyPr wrap="square" rtlCol="0">
            <a:spAutoFit/>
          </a:bodyPr>
          <a:lstStyle/>
          <a:p>
            <a:pPr marL="571500" indent="-571500" algn="ctr">
              <a:buFont typeface="Wingdings" panose="05000000000000000000" pitchFamily="2" charset="2"/>
              <a:buChar char="Ø"/>
            </a:pPr>
            <a:r>
              <a:rPr lang="es-MX" sz="4400" b="1" dirty="0" smtClean="0">
                <a:solidFill>
                  <a:schemeClr val="bg1"/>
                </a:solidFill>
              </a:rPr>
              <a:t>DE LAS PIEDRAS DE FUEGO AL LAGO DE FUEGO SERÁ SU FINAL, DEL LUGAR MÁS ALTO, AL LUGAR MÁS BAJO. </a:t>
            </a:r>
            <a:r>
              <a:rPr lang="es-MX" sz="4400" b="1" dirty="0">
                <a:solidFill>
                  <a:schemeClr val="bg1"/>
                </a:solidFill>
              </a:rPr>
              <a:t/>
            </a:r>
            <a:br>
              <a:rPr lang="es-MX" sz="4400" b="1" dirty="0">
                <a:solidFill>
                  <a:schemeClr val="bg1"/>
                </a:solidFill>
              </a:rPr>
            </a:br>
            <a:endParaRPr lang="es-MX" sz="4400" b="1" dirty="0">
              <a:solidFill>
                <a:schemeClr val="bg1"/>
              </a:solidFill>
            </a:endParaRPr>
          </a:p>
        </p:txBody>
      </p:sp>
      <p:sp>
        <p:nvSpPr>
          <p:cNvPr id="8" name="CuadroTexto 7"/>
          <p:cNvSpPr txBox="1"/>
          <p:nvPr/>
        </p:nvSpPr>
        <p:spPr>
          <a:xfrm>
            <a:off x="1447800" y="4161591"/>
            <a:ext cx="15773400" cy="3477875"/>
          </a:xfrm>
          <a:prstGeom prst="rect">
            <a:avLst/>
          </a:prstGeom>
          <a:noFill/>
        </p:spPr>
        <p:txBody>
          <a:bodyPr wrap="square" rtlCol="0">
            <a:spAutoFit/>
          </a:bodyPr>
          <a:lstStyle/>
          <a:p>
            <a:pPr algn="ctr"/>
            <a:r>
              <a:rPr lang="es-MX" sz="4400" b="1" dirty="0">
                <a:solidFill>
                  <a:schemeClr val="accent5"/>
                </a:solidFill>
                <a:effectLst>
                  <a:outerShdw blurRad="38100" dist="38100" dir="2700000" algn="tl">
                    <a:srgbClr val="000000">
                      <a:alpha val="43137"/>
                    </a:srgbClr>
                  </a:outerShdw>
                </a:effectLst>
              </a:rPr>
              <a:t/>
            </a:r>
            <a:br>
              <a:rPr lang="es-MX" sz="4400" b="1" dirty="0">
                <a:solidFill>
                  <a:schemeClr val="accent5"/>
                </a:solidFill>
                <a:effectLst>
                  <a:outerShdw blurRad="38100" dist="38100" dir="2700000" algn="tl">
                    <a:srgbClr val="000000">
                      <a:alpha val="43137"/>
                    </a:srgbClr>
                  </a:outerShdw>
                </a:effectLst>
              </a:rPr>
            </a:br>
            <a:r>
              <a:rPr lang="es-MX" sz="4400" b="1" dirty="0">
                <a:solidFill>
                  <a:schemeClr val="accent5"/>
                </a:solidFill>
                <a:effectLst>
                  <a:outerShdw blurRad="38100" dist="38100" dir="2700000" algn="tl">
                    <a:srgbClr val="000000">
                      <a:alpha val="43137"/>
                    </a:srgbClr>
                  </a:outerShdw>
                </a:effectLst>
              </a:rPr>
              <a:t>“Así que, por cuanto los hijos participaron de carne y sangre, él también participó de lo mismo, para destruir por medio de la muerte al que tenía el imperio de la muerte, esto es, al diablo,”</a:t>
            </a:r>
            <a:br>
              <a:rPr lang="es-MX" sz="4400" b="1" dirty="0">
                <a:solidFill>
                  <a:schemeClr val="accent5"/>
                </a:solidFill>
                <a:effectLst>
                  <a:outerShdw blurRad="38100" dist="38100" dir="2700000" algn="tl">
                    <a:srgbClr val="000000">
                      <a:alpha val="43137"/>
                    </a:srgbClr>
                  </a:outerShdw>
                </a:effectLst>
              </a:rPr>
            </a:br>
            <a:r>
              <a:rPr lang="es-MX" sz="4400" b="1" i="1" dirty="0">
                <a:solidFill>
                  <a:schemeClr val="bg1"/>
                </a:solidFill>
                <a:effectLst>
                  <a:outerShdw blurRad="38100" dist="38100" dir="2700000" algn="tl">
                    <a:srgbClr val="000000">
                      <a:alpha val="43137"/>
                    </a:srgbClr>
                  </a:outerShdw>
                </a:effectLst>
              </a:rPr>
              <a:t>Hebreos 2:14 RVR1960</a:t>
            </a:r>
            <a:endParaRPr lang="es-MX" sz="4400" b="1" i="1" dirty="0">
              <a:solidFill>
                <a:schemeClr val="bg1"/>
              </a:solidFill>
              <a:effectLst>
                <a:outerShdw blurRad="38100" dist="38100" dir="2700000" algn="tl">
                  <a:srgbClr val="000000">
                    <a:alpha val="43137"/>
                  </a:srgbClr>
                </a:outerShdw>
              </a:effectLst>
            </a:endParaRPr>
          </a:p>
        </p:txBody>
      </p:sp>
      <p:sp>
        <p:nvSpPr>
          <p:cNvPr id="9" name="Flecha abajo 8"/>
          <p:cNvSpPr/>
          <p:nvPr/>
        </p:nvSpPr>
        <p:spPr>
          <a:xfrm>
            <a:off x="8153400" y="2870120"/>
            <a:ext cx="2743200" cy="1524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71481752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sp>
        <p:nvSpPr>
          <p:cNvPr id="3" name="CuadroTexto 2"/>
          <p:cNvSpPr txBox="1"/>
          <p:nvPr/>
        </p:nvSpPr>
        <p:spPr>
          <a:xfrm>
            <a:off x="381000" y="647700"/>
            <a:ext cx="17678400" cy="3416320"/>
          </a:xfrm>
          <a:prstGeom prst="rect">
            <a:avLst/>
          </a:prstGeom>
          <a:noFill/>
        </p:spPr>
        <p:txBody>
          <a:bodyPr wrap="square" rtlCol="0">
            <a:spAutoFit/>
          </a:bodyPr>
          <a:lstStyle/>
          <a:p>
            <a:pPr marL="285750" indent="-285750" algn="ctr">
              <a:buFont typeface="Wingdings" panose="05000000000000000000" pitchFamily="2" charset="2"/>
              <a:buChar char="Ø"/>
            </a:pPr>
            <a:r>
              <a:rPr lang="es-MX" sz="5400" b="1" dirty="0">
                <a:solidFill>
                  <a:srgbClr val="FF0066"/>
                </a:solidFill>
                <a:effectLst>
                  <a:outerShdw blurRad="38100" dist="38100" dir="2700000" algn="tl">
                    <a:srgbClr val="000000">
                      <a:alpha val="43137"/>
                    </a:srgbClr>
                  </a:outerShdw>
                </a:effectLst>
              </a:rPr>
              <a:t>Jesús dijo en la </a:t>
            </a:r>
            <a:r>
              <a:rPr lang="es-MX" sz="5400" b="1" dirty="0" smtClean="0">
                <a:solidFill>
                  <a:srgbClr val="FF0066"/>
                </a:solidFill>
                <a:effectLst>
                  <a:outerShdw blurRad="38100" dist="38100" dir="2700000" algn="tl">
                    <a:srgbClr val="000000">
                      <a:alpha val="43137"/>
                    </a:srgbClr>
                  </a:outerShdw>
                </a:effectLst>
              </a:rPr>
              <a:t>cruz, </a:t>
            </a:r>
            <a:r>
              <a:rPr lang="es-MX" sz="5400" b="1" dirty="0">
                <a:solidFill>
                  <a:srgbClr val="FF0066"/>
                </a:solidFill>
                <a:effectLst>
                  <a:outerShdw blurRad="38100" dist="38100" dir="2700000" algn="tl">
                    <a:srgbClr val="000000">
                      <a:alpha val="43137"/>
                    </a:srgbClr>
                  </a:outerShdw>
                </a:effectLst>
              </a:rPr>
              <a:t>consumado </a:t>
            </a:r>
            <a:r>
              <a:rPr lang="es-MX" sz="5400" b="1" dirty="0" smtClean="0">
                <a:solidFill>
                  <a:srgbClr val="FF0066"/>
                </a:solidFill>
                <a:effectLst>
                  <a:outerShdw blurRad="38100" dist="38100" dir="2700000" algn="tl">
                    <a:srgbClr val="000000">
                      <a:alpha val="43137"/>
                    </a:srgbClr>
                  </a:outerShdw>
                </a:effectLst>
              </a:rPr>
              <a:t>es, </a:t>
            </a:r>
            <a:r>
              <a:rPr lang="es-MX" sz="5400" b="1" dirty="0">
                <a:solidFill>
                  <a:srgbClr val="FF0066"/>
                </a:solidFill>
                <a:effectLst>
                  <a:outerShdw blurRad="38100" dist="38100" dir="2700000" algn="tl">
                    <a:srgbClr val="000000">
                      <a:alpha val="43137"/>
                    </a:srgbClr>
                  </a:outerShdw>
                </a:effectLst>
              </a:rPr>
              <a:t>el reino de Satanás fue </a:t>
            </a:r>
            <a:r>
              <a:rPr lang="es-MX" sz="5400" b="1" dirty="0" smtClean="0">
                <a:solidFill>
                  <a:srgbClr val="FF0066"/>
                </a:solidFill>
                <a:effectLst>
                  <a:outerShdw blurRad="38100" dist="38100" dir="2700000" algn="tl">
                    <a:srgbClr val="000000">
                      <a:alpha val="43137"/>
                    </a:srgbClr>
                  </a:outerShdw>
                </a:effectLst>
              </a:rPr>
              <a:t>destruido, </a:t>
            </a:r>
            <a:r>
              <a:rPr lang="es-MX" sz="5400" b="1" dirty="0">
                <a:solidFill>
                  <a:srgbClr val="FF0066"/>
                </a:solidFill>
                <a:effectLst>
                  <a:outerShdw blurRad="38100" dist="38100" dir="2700000" algn="tl">
                    <a:srgbClr val="000000">
                      <a:alpha val="43137"/>
                    </a:srgbClr>
                  </a:outerShdw>
                </a:effectLst>
              </a:rPr>
              <a:t>la deuda fue </a:t>
            </a:r>
            <a:r>
              <a:rPr lang="es-MX" sz="5400" b="1" dirty="0" smtClean="0">
                <a:solidFill>
                  <a:srgbClr val="FF0066"/>
                </a:solidFill>
                <a:effectLst>
                  <a:outerShdw blurRad="38100" dist="38100" dir="2700000" algn="tl">
                    <a:srgbClr val="000000">
                      <a:alpha val="43137"/>
                    </a:srgbClr>
                  </a:outerShdw>
                </a:effectLst>
              </a:rPr>
              <a:t>pagada. </a:t>
            </a:r>
            <a:r>
              <a:rPr lang="es-MX" sz="5400" b="1" dirty="0">
                <a:solidFill>
                  <a:srgbClr val="FF0066"/>
                </a:solidFill>
                <a:effectLst>
                  <a:outerShdw blurRad="38100" dist="38100" dir="2700000" algn="tl">
                    <a:srgbClr val="000000">
                      <a:alpha val="43137"/>
                    </a:srgbClr>
                  </a:outerShdw>
                </a:effectLst>
              </a:rPr>
              <a:t/>
            </a:r>
            <a:br>
              <a:rPr lang="es-MX" sz="5400" b="1" dirty="0">
                <a:solidFill>
                  <a:srgbClr val="FF0066"/>
                </a:solidFill>
                <a:effectLst>
                  <a:outerShdw blurRad="38100" dist="38100" dir="2700000" algn="tl">
                    <a:srgbClr val="000000">
                      <a:alpha val="43137"/>
                    </a:srgbClr>
                  </a:outerShdw>
                </a:effectLst>
              </a:rPr>
            </a:br>
            <a:r>
              <a:rPr lang="es-MX" sz="5400" b="1" dirty="0">
                <a:solidFill>
                  <a:srgbClr val="FF0066"/>
                </a:solidFill>
                <a:effectLst>
                  <a:outerShdw blurRad="38100" dist="38100" dir="2700000" algn="tl">
                    <a:srgbClr val="000000">
                      <a:alpha val="43137"/>
                    </a:srgbClr>
                  </a:outerShdw>
                </a:effectLst>
              </a:rPr>
              <a:t/>
            </a:r>
            <a:br>
              <a:rPr lang="es-MX" sz="5400" b="1" dirty="0">
                <a:solidFill>
                  <a:srgbClr val="FF0066"/>
                </a:solidFill>
                <a:effectLst>
                  <a:outerShdw blurRad="38100" dist="38100" dir="2700000" algn="tl">
                    <a:srgbClr val="000000">
                      <a:alpha val="43137"/>
                    </a:srgbClr>
                  </a:outerShdw>
                </a:effectLst>
              </a:rPr>
            </a:br>
            <a:endParaRPr lang="es-MX" sz="5400" b="1" dirty="0">
              <a:solidFill>
                <a:srgbClr val="FF0066"/>
              </a:solidFill>
              <a:effectLst>
                <a:outerShdw blurRad="38100" dist="38100" dir="2700000" algn="tl">
                  <a:srgbClr val="000000">
                    <a:alpha val="43137"/>
                  </a:srgbClr>
                </a:outerShdw>
              </a:effectLst>
            </a:endParaRPr>
          </a:p>
        </p:txBody>
      </p:sp>
      <p:sp>
        <p:nvSpPr>
          <p:cNvPr id="4" name="CuadroTexto 3"/>
          <p:cNvSpPr txBox="1"/>
          <p:nvPr/>
        </p:nvSpPr>
        <p:spPr>
          <a:xfrm>
            <a:off x="1143000" y="3009900"/>
            <a:ext cx="16459200" cy="2554545"/>
          </a:xfrm>
          <a:prstGeom prst="rect">
            <a:avLst/>
          </a:prstGeom>
          <a:noFill/>
        </p:spPr>
        <p:txBody>
          <a:bodyPr wrap="square" rtlCol="0">
            <a:spAutoFit/>
          </a:bodyPr>
          <a:lstStyle/>
          <a:p>
            <a:pPr algn="ctr"/>
            <a:r>
              <a:rPr lang="es-MX" sz="4000" b="1" dirty="0"/>
              <a:t>Le pusieron en la tumba y la muerte celebraba la muerte de Cristo y el domingo por la mañana Jesús se levantó dobló su manto se estiro y salió de la </a:t>
            </a:r>
            <a:r>
              <a:rPr lang="es-MX" sz="4000" b="1" dirty="0" smtClean="0"/>
              <a:t>tumba, </a:t>
            </a:r>
            <a:r>
              <a:rPr lang="es-MX" sz="4000" b="1" dirty="0"/>
              <a:t>movió la piedra para que le gente pudiera entrar y le quito la llave y la corona al infierno y ala muérete y fue </a:t>
            </a:r>
            <a:r>
              <a:rPr lang="es-MX" sz="4000" b="1" dirty="0" smtClean="0"/>
              <a:t>consumado.</a:t>
            </a:r>
            <a:endParaRPr lang="es-MX" sz="4000" b="1" dirty="0"/>
          </a:p>
        </p:txBody>
      </p:sp>
      <p:sp>
        <p:nvSpPr>
          <p:cNvPr id="5" name="CuadroTexto 4"/>
          <p:cNvSpPr txBox="1"/>
          <p:nvPr/>
        </p:nvSpPr>
        <p:spPr>
          <a:xfrm>
            <a:off x="3429000" y="5579099"/>
            <a:ext cx="11887200" cy="3046988"/>
          </a:xfrm>
          <a:prstGeom prst="rect">
            <a:avLst/>
          </a:prstGeom>
          <a:noFill/>
        </p:spPr>
        <p:txBody>
          <a:bodyPr wrap="square" rtlCol="0">
            <a:spAutoFit/>
          </a:bodyPr>
          <a:lstStyle/>
          <a:p>
            <a:pPr algn="ctr"/>
            <a:r>
              <a:rPr lang="es-MX" sz="4800" b="1" u="sng" dirty="0">
                <a:solidFill>
                  <a:schemeClr val="accent5"/>
                </a:solidFill>
              </a:rPr>
              <a:t/>
            </a:r>
            <a:br>
              <a:rPr lang="es-MX" sz="4800" b="1" u="sng" dirty="0">
                <a:solidFill>
                  <a:schemeClr val="accent5"/>
                </a:solidFill>
              </a:rPr>
            </a:br>
            <a:r>
              <a:rPr lang="es-MX" sz="4800" b="1" u="sng" dirty="0">
                <a:solidFill>
                  <a:schemeClr val="accent5"/>
                </a:solidFill>
              </a:rPr>
              <a:t>Satanás está destinado para el </a:t>
            </a:r>
            <a:r>
              <a:rPr lang="es-MX" sz="4800" b="1" u="sng" dirty="0" smtClean="0">
                <a:solidFill>
                  <a:schemeClr val="accent5"/>
                </a:solidFill>
              </a:rPr>
              <a:t>infierno, </a:t>
            </a:r>
            <a:r>
              <a:rPr lang="es-MX" sz="4800" b="1" u="sng" dirty="0">
                <a:solidFill>
                  <a:schemeClr val="accent5"/>
                </a:solidFill>
              </a:rPr>
              <a:t>usted no está invitado si va será un intruso Cristo nos dio la autoridad sobre </a:t>
            </a:r>
            <a:r>
              <a:rPr lang="es-MX" sz="4800" b="1" u="sng" dirty="0" smtClean="0">
                <a:solidFill>
                  <a:schemeClr val="accent5"/>
                </a:solidFill>
              </a:rPr>
              <a:t>el. </a:t>
            </a:r>
            <a:endParaRPr lang="es-MX" sz="4800" b="1" u="sng" dirty="0">
              <a:solidFill>
                <a:schemeClr val="accent5"/>
              </a:solidFill>
            </a:endParaRPr>
          </a:p>
        </p:txBody>
      </p:sp>
    </p:spTree>
    <p:extLst>
      <p:ext uri="{BB962C8B-B14F-4D97-AF65-F5344CB8AC3E}">
        <p14:creationId xmlns:p14="http://schemas.microsoft.com/office/powerpoint/2010/main" val="17704304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3310723" y="-3008697"/>
            <a:ext cx="7516796" cy="7516796"/>
            <a:chOff x="0" y="0"/>
            <a:chExt cx="2787650" cy="2787650"/>
          </a:xfrm>
        </p:grpSpPr>
        <p:sp>
          <p:nvSpPr>
            <p:cNvPr id="3" name="Freeform 3"/>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CD0046">
                <a:alpha val="9803"/>
              </a:srgbClr>
            </a:solidFill>
          </p:spPr>
        </p:sp>
      </p:grpSp>
      <p:grpSp>
        <p:nvGrpSpPr>
          <p:cNvPr id="4" name="Group 4"/>
          <p:cNvGrpSpPr>
            <a:grpSpLocks noChangeAspect="1"/>
          </p:cNvGrpSpPr>
          <p:nvPr/>
        </p:nvGrpSpPr>
        <p:grpSpPr>
          <a:xfrm>
            <a:off x="13777127" y="6159901"/>
            <a:ext cx="7516796" cy="7516796"/>
            <a:chOff x="0" y="0"/>
            <a:chExt cx="2787650" cy="2787650"/>
          </a:xfrm>
        </p:grpSpPr>
        <p:sp>
          <p:nvSpPr>
            <p:cNvPr id="5" name="Freeform 5"/>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01949A">
                <a:alpha val="9803"/>
              </a:srgbClr>
            </a:solidFill>
          </p:spPr>
        </p:sp>
      </p:grpSp>
      <p:grpSp>
        <p:nvGrpSpPr>
          <p:cNvPr id="6" name="Group 6"/>
          <p:cNvGrpSpPr/>
          <p:nvPr/>
        </p:nvGrpSpPr>
        <p:grpSpPr>
          <a:xfrm>
            <a:off x="3886200" y="1207836"/>
            <a:ext cx="11481341" cy="1115868"/>
            <a:chOff x="0" y="137583"/>
            <a:chExt cx="15308455" cy="1487824"/>
          </a:xfrm>
        </p:grpSpPr>
        <p:sp>
          <p:nvSpPr>
            <p:cNvPr id="8" name="TextBox 8"/>
            <p:cNvSpPr txBox="1"/>
            <p:nvPr/>
          </p:nvSpPr>
          <p:spPr>
            <a:xfrm>
              <a:off x="0" y="137583"/>
              <a:ext cx="15269378" cy="1367896"/>
            </a:xfrm>
            <a:prstGeom prst="rect">
              <a:avLst/>
            </a:prstGeom>
          </p:spPr>
          <p:txBody>
            <a:bodyPr lIns="0" tIns="0" rIns="0" bIns="0" rtlCol="0" anchor="t">
              <a:spAutoFit/>
            </a:bodyPr>
            <a:lstStyle/>
            <a:p>
              <a:pPr algn="ctr">
                <a:lnSpc>
                  <a:spcPts val="8000"/>
                </a:lnSpc>
              </a:pPr>
              <a:r>
                <a:rPr lang="en-US" sz="8000" spc="312" dirty="0" smtClean="0">
                  <a:solidFill>
                    <a:srgbClr val="01949A"/>
                  </a:solidFill>
                  <a:latin typeface="Nunito Sans Black Italics"/>
                </a:rPr>
                <a:t>CONCLUSION</a:t>
              </a:r>
              <a:endParaRPr lang="en-US" sz="8000" spc="312" dirty="0">
                <a:solidFill>
                  <a:srgbClr val="01949A"/>
                </a:solidFill>
                <a:latin typeface="Nunito Sans Black Italics"/>
              </a:endParaRPr>
            </a:p>
          </p:txBody>
        </p:sp>
        <p:sp>
          <p:nvSpPr>
            <p:cNvPr id="12" name="TextBox 12"/>
            <p:cNvSpPr txBox="1"/>
            <p:nvPr/>
          </p:nvSpPr>
          <p:spPr>
            <a:xfrm>
              <a:off x="39077" y="257511"/>
              <a:ext cx="15269378" cy="1367896"/>
            </a:xfrm>
            <a:prstGeom prst="rect">
              <a:avLst/>
            </a:prstGeom>
          </p:spPr>
          <p:txBody>
            <a:bodyPr lIns="0" tIns="0" rIns="0" bIns="0" rtlCol="0" anchor="t">
              <a:spAutoFit/>
            </a:bodyPr>
            <a:lstStyle/>
            <a:p>
              <a:pPr algn="ctr">
                <a:lnSpc>
                  <a:spcPts val="8000"/>
                </a:lnSpc>
              </a:pPr>
              <a:r>
                <a:rPr lang="en-US" sz="8000" spc="312" dirty="0" smtClean="0">
                  <a:solidFill>
                    <a:srgbClr val="CD0046"/>
                  </a:solidFill>
                  <a:latin typeface="Nunito Sans Black Italics"/>
                </a:rPr>
                <a:t>CONCLUSION</a:t>
              </a:r>
              <a:endParaRPr lang="en-US" sz="8000" spc="312" dirty="0">
                <a:solidFill>
                  <a:srgbClr val="CD0046"/>
                </a:solidFill>
                <a:latin typeface="Nunito Sans Black Italics"/>
              </a:endParaRPr>
            </a:p>
          </p:txBody>
        </p:sp>
      </p:grpSp>
      <p:sp>
        <p:nvSpPr>
          <p:cNvPr id="15" name="CuadroTexto 14"/>
          <p:cNvSpPr txBox="1"/>
          <p:nvPr/>
        </p:nvSpPr>
        <p:spPr>
          <a:xfrm>
            <a:off x="3048000" y="3276125"/>
            <a:ext cx="12649200" cy="4708981"/>
          </a:xfrm>
          <a:prstGeom prst="rect">
            <a:avLst/>
          </a:prstGeom>
          <a:noFill/>
        </p:spPr>
        <p:txBody>
          <a:bodyPr wrap="square" rtlCol="0">
            <a:spAutoFit/>
          </a:bodyPr>
          <a:lstStyle/>
          <a:p>
            <a:pPr algn="ctr"/>
            <a:r>
              <a:rPr lang="es-MX" sz="6000" b="1" dirty="0"/>
              <a:t>No tiene sentido seguir a un </a:t>
            </a:r>
            <a:r>
              <a:rPr lang="es-MX" sz="6000" b="1" dirty="0" smtClean="0"/>
              <a:t>perdedor, </a:t>
            </a:r>
            <a:r>
              <a:rPr lang="es-MX" sz="6000" b="1" dirty="0"/>
              <a:t>él fue creado por el </a:t>
            </a:r>
            <a:r>
              <a:rPr lang="es-MX" sz="6000" b="1" dirty="0" smtClean="0"/>
              <a:t>señor, él </a:t>
            </a:r>
            <a:r>
              <a:rPr lang="es-MX" sz="6000" b="1" dirty="0"/>
              <a:t>se corrompió por su presunción y orgullo</a:t>
            </a:r>
            <a:r>
              <a:rPr lang="es-MX" sz="6000" b="1" dirty="0" smtClean="0"/>
              <a:t>, su </a:t>
            </a:r>
            <a:r>
              <a:rPr lang="es-MX" sz="6000" b="1" dirty="0"/>
              <a:t>poder fue arrebatado </a:t>
            </a:r>
            <a:r>
              <a:rPr lang="es-MX" sz="6000" b="1" dirty="0" smtClean="0"/>
              <a:t>y </a:t>
            </a:r>
            <a:r>
              <a:rPr lang="es-MX" sz="6000" b="1" dirty="0"/>
              <a:t>en su final será aplastado y </a:t>
            </a:r>
            <a:r>
              <a:rPr lang="es-MX" sz="6000" b="1" dirty="0" smtClean="0"/>
              <a:t>encerrado.</a:t>
            </a:r>
            <a:endParaRPr lang="es-MX" sz="6000" b="1"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3563600" y="1409700"/>
            <a:ext cx="8488346" cy="8488346"/>
            <a:chOff x="0" y="0"/>
            <a:chExt cx="2787650" cy="2787650"/>
          </a:xfrm>
        </p:grpSpPr>
        <p:sp>
          <p:nvSpPr>
            <p:cNvPr id="3" name="Freeform 3"/>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01949A">
                <a:alpha val="40000"/>
              </a:srgbClr>
            </a:solidFill>
          </p:spPr>
        </p:sp>
      </p:grpSp>
      <p:grpSp>
        <p:nvGrpSpPr>
          <p:cNvPr id="4" name="Group 4"/>
          <p:cNvGrpSpPr/>
          <p:nvPr/>
        </p:nvGrpSpPr>
        <p:grpSpPr>
          <a:xfrm>
            <a:off x="2438400" y="1409700"/>
            <a:ext cx="9051979" cy="1209616"/>
            <a:chOff x="0" y="137583"/>
            <a:chExt cx="12069304" cy="1612822"/>
          </a:xfrm>
        </p:grpSpPr>
        <p:sp>
          <p:nvSpPr>
            <p:cNvPr id="5" name="TextBox 5"/>
            <p:cNvSpPr txBox="1"/>
            <p:nvPr/>
          </p:nvSpPr>
          <p:spPr>
            <a:xfrm>
              <a:off x="0" y="137583"/>
              <a:ext cx="12018178" cy="1436291"/>
            </a:xfrm>
            <a:prstGeom prst="rect">
              <a:avLst/>
            </a:prstGeom>
          </p:spPr>
          <p:txBody>
            <a:bodyPr lIns="0" tIns="0" rIns="0" bIns="0" rtlCol="0" anchor="t">
              <a:spAutoFit/>
            </a:bodyPr>
            <a:lstStyle/>
            <a:p>
              <a:pPr algn="ctr">
                <a:lnSpc>
                  <a:spcPts val="8000"/>
                </a:lnSpc>
              </a:pPr>
              <a:r>
                <a:rPr lang="en-US" sz="8000" spc="312" dirty="0" smtClean="0">
                  <a:solidFill>
                    <a:srgbClr val="01949A"/>
                  </a:solidFill>
                  <a:latin typeface="Nunito Sans Black Italics"/>
                </a:rPr>
                <a:t>INTRODUCCION</a:t>
              </a:r>
              <a:endParaRPr lang="en-US" sz="8000" spc="312" dirty="0">
                <a:solidFill>
                  <a:srgbClr val="01949A"/>
                </a:solidFill>
                <a:latin typeface="Nunito Sans Black Italics"/>
              </a:endParaRPr>
            </a:p>
          </p:txBody>
        </p:sp>
        <p:sp>
          <p:nvSpPr>
            <p:cNvPr id="6" name="TextBox 6"/>
            <p:cNvSpPr txBox="1"/>
            <p:nvPr/>
          </p:nvSpPr>
          <p:spPr>
            <a:xfrm>
              <a:off x="51126" y="314114"/>
              <a:ext cx="12018178" cy="1436291"/>
            </a:xfrm>
            <a:prstGeom prst="rect">
              <a:avLst/>
            </a:prstGeom>
          </p:spPr>
          <p:txBody>
            <a:bodyPr lIns="0" tIns="0" rIns="0" bIns="0" rtlCol="0" anchor="t">
              <a:spAutoFit/>
            </a:bodyPr>
            <a:lstStyle/>
            <a:p>
              <a:pPr algn="ctr">
                <a:lnSpc>
                  <a:spcPts val="8000"/>
                </a:lnSpc>
              </a:pPr>
              <a:r>
                <a:rPr lang="en-US" sz="8000" spc="312" dirty="0" smtClean="0">
                  <a:solidFill>
                    <a:srgbClr val="CD0046"/>
                  </a:solidFill>
                  <a:latin typeface="Nunito Sans Black Italics"/>
                </a:rPr>
                <a:t>INTRODUCCION</a:t>
              </a:r>
              <a:endParaRPr lang="en-US" sz="8000" spc="312" dirty="0">
                <a:solidFill>
                  <a:srgbClr val="CD0046"/>
                </a:solidFill>
                <a:latin typeface="Nunito Sans Black Italics"/>
              </a:endParaRPr>
            </a:p>
          </p:txBody>
        </p:sp>
      </p:grpSp>
      <p:sp>
        <p:nvSpPr>
          <p:cNvPr id="9" name="AutoShape 9"/>
          <p:cNvSpPr/>
          <p:nvPr/>
        </p:nvSpPr>
        <p:spPr>
          <a:xfrm>
            <a:off x="3491710" y="1028700"/>
            <a:ext cx="7239000" cy="76200"/>
          </a:xfrm>
          <a:prstGeom prst="rect">
            <a:avLst/>
          </a:prstGeom>
          <a:solidFill>
            <a:srgbClr val="CD0046"/>
          </a:solidFill>
        </p:spPr>
      </p:sp>
      <p:sp>
        <p:nvSpPr>
          <p:cNvPr id="10" name="TextBox 10"/>
          <p:cNvSpPr txBox="1"/>
          <p:nvPr/>
        </p:nvSpPr>
        <p:spPr>
          <a:xfrm>
            <a:off x="1018050" y="2980314"/>
            <a:ext cx="12224663" cy="6540252"/>
          </a:xfrm>
          <a:prstGeom prst="rect">
            <a:avLst/>
          </a:prstGeom>
        </p:spPr>
        <p:txBody>
          <a:bodyPr wrap="square" lIns="0" tIns="0" rIns="0" bIns="0" rtlCol="0" anchor="t">
            <a:spAutoFit/>
          </a:bodyPr>
          <a:lstStyle/>
          <a:p>
            <a:pPr algn="ctr">
              <a:lnSpc>
                <a:spcPts val="3359"/>
              </a:lnSpc>
            </a:pPr>
            <a:r>
              <a:rPr lang="es-MX" sz="4400" b="1" dirty="0"/>
              <a:t>Muchos saben qué hay una crisis en el </a:t>
            </a:r>
            <a:r>
              <a:rPr lang="es-MX" sz="4400" b="1" dirty="0" smtClean="0"/>
              <a:t>mundo, </a:t>
            </a:r>
            <a:r>
              <a:rPr lang="es-MX" sz="4400" b="1" dirty="0"/>
              <a:t>algunos creen que </a:t>
            </a:r>
            <a:r>
              <a:rPr lang="es-MX" sz="4400" b="1" dirty="0" smtClean="0"/>
              <a:t>es: ético, </a:t>
            </a:r>
            <a:r>
              <a:rPr lang="es-MX" sz="4400" b="1" dirty="0"/>
              <a:t>crisis de valores </a:t>
            </a:r>
            <a:r>
              <a:rPr lang="es-MX" sz="4400" b="1" dirty="0" smtClean="0"/>
              <a:t>morales, </a:t>
            </a:r>
            <a:r>
              <a:rPr lang="es-MX" sz="4400" b="1" dirty="0"/>
              <a:t>la crisis en el mundo es una </a:t>
            </a:r>
            <a:r>
              <a:rPr lang="es-MX" sz="4400" b="1" dirty="0" smtClean="0"/>
              <a:t>guerra, </a:t>
            </a:r>
            <a:r>
              <a:rPr lang="es-MX" sz="4400" b="1" dirty="0"/>
              <a:t>unos piensan que es </a:t>
            </a:r>
            <a:r>
              <a:rPr lang="es-MX" sz="4400" b="1" dirty="0" smtClean="0"/>
              <a:t>política, otros </a:t>
            </a:r>
            <a:r>
              <a:rPr lang="es-MX" sz="4400" b="1" dirty="0"/>
              <a:t>dicen que es cultural otros que es filosófica, luchas de </a:t>
            </a:r>
            <a:r>
              <a:rPr lang="es-MX" sz="4400" b="1" dirty="0" smtClean="0"/>
              <a:t>ideas, </a:t>
            </a:r>
            <a:r>
              <a:rPr lang="es-MX" sz="4400" b="1" dirty="0"/>
              <a:t>formas o otros que es religiosa y la verdad es que es una guerra espiritual y no vamos a ganar asta que sepamos quien está operando detrás del </a:t>
            </a:r>
            <a:r>
              <a:rPr lang="es-MX" sz="4400" b="1" dirty="0" smtClean="0"/>
              <a:t>trono, qué </a:t>
            </a:r>
            <a:r>
              <a:rPr lang="es-MX" sz="4400" b="1" dirty="0"/>
              <a:t>hay detrás de la industria del </a:t>
            </a:r>
            <a:r>
              <a:rPr lang="es-MX" sz="4400" b="1" dirty="0" smtClean="0"/>
              <a:t>aborto, narcotráfico </a:t>
            </a:r>
            <a:r>
              <a:rPr lang="es-MX" sz="4400" b="1" dirty="0"/>
              <a:t>trata de personas y la </a:t>
            </a:r>
            <a:r>
              <a:rPr lang="es-MX" sz="4400" b="1" dirty="0" smtClean="0"/>
              <a:t>pornografía </a:t>
            </a:r>
            <a:r>
              <a:rPr lang="es-MX" sz="4400" b="1" dirty="0"/>
              <a:t>amigos es el </a:t>
            </a:r>
            <a:r>
              <a:rPr lang="es-MX" sz="4400" b="1" dirty="0" smtClean="0"/>
              <a:t>diablo, </a:t>
            </a:r>
            <a:r>
              <a:rPr lang="es-MX" sz="4400" b="1" dirty="0"/>
              <a:t/>
            </a:r>
            <a:br>
              <a:rPr lang="es-MX" sz="4400" b="1" dirty="0"/>
            </a:br>
            <a:r>
              <a:rPr lang="es-MX" sz="4400" b="1" dirty="0" smtClean="0"/>
              <a:t>existía </a:t>
            </a:r>
            <a:r>
              <a:rPr lang="es-MX" sz="4400" b="1" dirty="0"/>
              <a:t>un rey malvado llamado </a:t>
            </a:r>
            <a:r>
              <a:rPr lang="es-MX" sz="4400" b="1" dirty="0" smtClean="0"/>
              <a:t>tiro, Dios </a:t>
            </a:r>
            <a:r>
              <a:rPr lang="es-MX" sz="4400" b="1" dirty="0"/>
              <a:t>mando a Ezequiel que fuera y le predicara y le diera las malas noticias en su contra pero Ezequiel vio al verdadero poder detrás de </a:t>
            </a:r>
            <a:r>
              <a:rPr lang="es-MX" sz="4400" b="1" dirty="0" smtClean="0"/>
              <a:t>él. </a:t>
            </a:r>
            <a:endParaRPr lang="en-US" sz="4400" b="1" spc="240" dirty="0">
              <a:solidFill>
                <a:srgbClr val="CD0046"/>
              </a:solidFill>
              <a:latin typeface="Nunito Sans Bold"/>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sp>
        <p:nvSpPr>
          <p:cNvPr id="9" name="AutoShape 9"/>
          <p:cNvSpPr/>
          <p:nvPr/>
        </p:nvSpPr>
        <p:spPr>
          <a:xfrm>
            <a:off x="7833162" y="1028700"/>
            <a:ext cx="7239000" cy="76200"/>
          </a:xfrm>
          <a:prstGeom prst="rect">
            <a:avLst/>
          </a:prstGeom>
          <a:solidFill>
            <a:srgbClr val="CD0046"/>
          </a:solidFill>
        </p:spPr>
      </p:sp>
      <p:sp>
        <p:nvSpPr>
          <p:cNvPr id="12" name="CuadroTexto 11"/>
          <p:cNvSpPr txBox="1"/>
          <p:nvPr/>
        </p:nvSpPr>
        <p:spPr>
          <a:xfrm>
            <a:off x="6782557" y="1562100"/>
            <a:ext cx="10479243" cy="1446550"/>
          </a:xfrm>
          <a:prstGeom prst="rect">
            <a:avLst/>
          </a:prstGeom>
          <a:noFill/>
        </p:spPr>
        <p:txBody>
          <a:bodyPr wrap="square" rtlCol="0">
            <a:spAutoFit/>
          </a:bodyPr>
          <a:lstStyle/>
          <a:p>
            <a:pPr marL="571500" indent="-571500" algn="ctr">
              <a:buFont typeface="Wingdings" panose="05000000000000000000" pitchFamily="2" charset="2"/>
              <a:buChar char="Ø"/>
            </a:pPr>
            <a:r>
              <a:rPr lang="es-MX" sz="4400" b="1" dirty="0" smtClean="0">
                <a:solidFill>
                  <a:srgbClr val="FF0066"/>
                </a:solidFill>
              </a:rPr>
              <a:t>DIOS SE DIRIGE A SATANÁS A TRAVÉS DEL INTRMENTO QUE ÉL USA </a:t>
            </a:r>
            <a:endParaRPr lang="es-MX" sz="4400" b="1" dirty="0">
              <a:solidFill>
                <a:srgbClr val="FF0066"/>
              </a:solidFill>
            </a:endParaRPr>
          </a:p>
        </p:txBody>
      </p:sp>
      <p:sp>
        <p:nvSpPr>
          <p:cNvPr id="13" name="Rectángulo 12"/>
          <p:cNvSpPr/>
          <p:nvPr/>
        </p:nvSpPr>
        <p:spPr>
          <a:xfrm>
            <a:off x="7081282" y="3465850"/>
            <a:ext cx="10150038" cy="6001643"/>
          </a:xfrm>
          <a:prstGeom prst="rect">
            <a:avLst/>
          </a:prstGeom>
        </p:spPr>
        <p:txBody>
          <a:bodyPr wrap="square">
            <a:spAutoFit/>
          </a:bodyPr>
          <a:lstStyle/>
          <a:p>
            <a:r>
              <a:rPr lang="es-MX" sz="4800" b="1" dirty="0" smtClean="0">
                <a:latin typeface="Calibri" panose="020F0502020204030204" pitchFamily="34" charset="0"/>
                <a:ea typeface="Times New Roman" panose="02020603050405020304" pitchFamily="18" charset="0"/>
                <a:cs typeface="Times New Roman" panose="02020603050405020304" pitchFamily="18" charset="0"/>
              </a:rPr>
              <a:t>1. En </a:t>
            </a:r>
            <a:r>
              <a:rPr lang="es-MX" sz="4800" b="1" dirty="0">
                <a:latin typeface="Calibri" panose="020F0502020204030204" pitchFamily="34" charset="0"/>
                <a:ea typeface="Times New Roman" panose="02020603050405020304" pitchFamily="18" charset="0"/>
                <a:cs typeface="Times New Roman" panose="02020603050405020304" pitchFamily="18" charset="0"/>
              </a:rPr>
              <a:t>el huerto del edén le hablo ala serpiente quien uso </a:t>
            </a:r>
            <a:r>
              <a:rPr lang="es-MX" sz="4800" b="1" dirty="0" smtClean="0">
                <a:latin typeface="Calibri" panose="020F0502020204030204" pitchFamily="34" charset="0"/>
                <a:ea typeface="Times New Roman" panose="02020603050405020304" pitchFamily="18" charset="0"/>
                <a:cs typeface="Times New Roman" panose="02020603050405020304" pitchFamily="18" charset="0"/>
              </a:rPr>
              <a:t>satanás </a:t>
            </a:r>
            <a:r>
              <a:rPr lang="es-MX" sz="4800" b="1" dirty="0">
                <a:latin typeface="Calibri" panose="020F0502020204030204" pitchFamily="34" charset="0"/>
                <a:ea typeface="Times New Roman" panose="02020603050405020304" pitchFamily="18" charset="0"/>
                <a:cs typeface="Times New Roman" panose="02020603050405020304" pitchFamily="18" charset="0"/>
              </a:rPr>
              <a:t/>
            </a:r>
            <a:br>
              <a:rPr lang="es-MX" sz="4800" b="1" dirty="0">
                <a:latin typeface="Calibri" panose="020F0502020204030204" pitchFamily="34" charset="0"/>
                <a:ea typeface="Times New Roman" panose="02020603050405020304" pitchFamily="18" charset="0"/>
                <a:cs typeface="Times New Roman" panose="02020603050405020304" pitchFamily="18" charset="0"/>
              </a:rPr>
            </a:br>
            <a:r>
              <a:rPr lang="es-MX" sz="4800" b="1" dirty="0">
                <a:latin typeface="Calibri" panose="020F0502020204030204" pitchFamily="34" charset="0"/>
                <a:ea typeface="Times New Roman" panose="02020603050405020304" pitchFamily="18" charset="0"/>
                <a:cs typeface="Times New Roman" panose="02020603050405020304" pitchFamily="18" charset="0"/>
              </a:rPr>
              <a:t/>
            </a:r>
            <a:br>
              <a:rPr lang="es-MX" sz="4800" b="1" dirty="0">
                <a:latin typeface="Calibri" panose="020F0502020204030204" pitchFamily="34" charset="0"/>
                <a:ea typeface="Times New Roman" panose="02020603050405020304" pitchFamily="18" charset="0"/>
                <a:cs typeface="Times New Roman" panose="02020603050405020304" pitchFamily="18" charset="0"/>
              </a:rPr>
            </a:br>
            <a:r>
              <a:rPr lang="es-MX" sz="4800" b="1" dirty="0" smtClean="0">
                <a:latin typeface="Calibri" panose="020F0502020204030204" pitchFamily="34" charset="0"/>
                <a:ea typeface="Times New Roman" panose="02020603050405020304" pitchFamily="18" charset="0"/>
                <a:cs typeface="Times New Roman" panose="02020603050405020304" pitchFamily="18" charset="0"/>
              </a:rPr>
              <a:t>2. Jesús </a:t>
            </a:r>
            <a:r>
              <a:rPr lang="es-MX" sz="4800" b="1" dirty="0">
                <a:latin typeface="Calibri" panose="020F0502020204030204" pitchFamily="34" charset="0"/>
                <a:ea typeface="Times New Roman" panose="02020603050405020304" pitchFamily="18" charset="0"/>
                <a:cs typeface="Times New Roman" panose="02020603050405020304" pitchFamily="18" charset="0"/>
              </a:rPr>
              <a:t>se dirigió a Satanás a través de Simón Pedro </a:t>
            </a:r>
            <a:br>
              <a:rPr lang="es-MX" sz="4800" b="1" dirty="0">
                <a:latin typeface="Calibri" panose="020F0502020204030204" pitchFamily="34" charset="0"/>
                <a:ea typeface="Times New Roman" panose="02020603050405020304" pitchFamily="18" charset="0"/>
                <a:cs typeface="Times New Roman" panose="02020603050405020304" pitchFamily="18" charset="0"/>
              </a:rPr>
            </a:br>
            <a:r>
              <a:rPr lang="es-MX" sz="4800" b="1" dirty="0">
                <a:latin typeface="Calibri" panose="020F0502020204030204" pitchFamily="34" charset="0"/>
                <a:ea typeface="Times New Roman" panose="02020603050405020304" pitchFamily="18" charset="0"/>
                <a:cs typeface="Times New Roman" panose="02020603050405020304" pitchFamily="18" charset="0"/>
              </a:rPr>
              <a:t/>
            </a:r>
            <a:br>
              <a:rPr lang="es-MX" sz="4800" b="1" dirty="0">
                <a:latin typeface="Calibri" panose="020F0502020204030204" pitchFamily="34" charset="0"/>
                <a:ea typeface="Times New Roman" panose="02020603050405020304" pitchFamily="18" charset="0"/>
                <a:cs typeface="Times New Roman" panose="02020603050405020304" pitchFamily="18" charset="0"/>
              </a:rPr>
            </a:br>
            <a:r>
              <a:rPr lang="es-MX" sz="4800" b="1" dirty="0" smtClean="0">
                <a:latin typeface="Calibri" panose="020F0502020204030204" pitchFamily="34" charset="0"/>
                <a:ea typeface="Times New Roman" panose="02020603050405020304" pitchFamily="18" charset="0"/>
                <a:cs typeface="Times New Roman" panose="02020603050405020304" pitchFamily="18" charset="0"/>
              </a:rPr>
              <a:t>3. Había </a:t>
            </a:r>
            <a:r>
              <a:rPr lang="es-MX" sz="4800" b="1" dirty="0">
                <a:latin typeface="Calibri" panose="020F0502020204030204" pitchFamily="34" charset="0"/>
                <a:ea typeface="Times New Roman" panose="02020603050405020304" pitchFamily="18" charset="0"/>
                <a:cs typeface="Times New Roman" panose="02020603050405020304" pitchFamily="18" charset="0"/>
              </a:rPr>
              <a:t>un poder detrás del Rey de tiro </a:t>
            </a:r>
            <a:endParaRPr lang="es-MX" sz="4800" b="1" dirty="0"/>
          </a:p>
        </p:txBody>
      </p:sp>
      <p:pic>
        <p:nvPicPr>
          <p:cNvPr id="1026" name="Picture 2" descr="Por qué Dios creó a Satanás, por lo tanto, el pecado? – Cristo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171700"/>
            <a:ext cx="7034066" cy="5991225"/>
          </a:xfrm>
          <a:prstGeom prst="ellipse">
            <a:avLst/>
          </a:prstGeom>
          <a:ln w="190500" cap="rnd">
            <a:solidFill>
              <a:schemeClr val="accent5"/>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D0046"/>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3385352" y="-615146"/>
            <a:ext cx="11517296" cy="11517296"/>
            <a:chOff x="0" y="0"/>
            <a:chExt cx="2787650" cy="2787650"/>
          </a:xfrm>
        </p:grpSpPr>
        <p:sp>
          <p:nvSpPr>
            <p:cNvPr id="3" name="Freeform 3"/>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BFBF5">
                <a:alpha val="9803"/>
              </a:srgbClr>
            </a:solidFill>
          </p:spPr>
        </p:sp>
      </p:grpSp>
      <p:sp>
        <p:nvSpPr>
          <p:cNvPr id="4" name="AutoShape 4"/>
          <p:cNvSpPr/>
          <p:nvPr/>
        </p:nvSpPr>
        <p:spPr>
          <a:xfrm>
            <a:off x="5715000" y="9182100"/>
            <a:ext cx="7239000" cy="76200"/>
          </a:xfrm>
          <a:prstGeom prst="rect">
            <a:avLst/>
          </a:prstGeom>
          <a:solidFill>
            <a:srgbClr val="FBFBF5"/>
          </a:solidFill>
        </p:spPr>
      </p:sp>
      <p:sp>
        <p:nvSpPr>
          <p:cNvPr id="7" name="TextBox 7"/>
          <p:cNvSpPr txBox="1"/>
          <p:nvPr/>
        </p:nvSpPr>
        <p:spPr>
          <a:xfrm rot="-5400000">
            <a:off x="-2328030" y="4804948"/>
            <a:ext cx="6757108" cy="677108"/>
          </a:xfrm>
          <a:prstGeom prst="rect">
            <a:avLst/>
          </a:prstGeom>
        </p:spPr>
        <p:txBody>
          <a:bodyPr lIns="0" tIns="0" rIns="0" bIns="0" rtlCol="0" anchor="t">
            <a:spAutoFit/>
          </a:bodyPr>
          <a:lstStyle/>
          <a:p>
            <a:pPr algn="ctr"/>
            <a:r>
              <a:rPr lang="es-MX" sz="44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Ezequiel </a:t>
            </a:r>
            <a:r>
              <a:rPr lang="es-MX" sz="4400" b="1"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28:13-15 </a:t>
            </a:r>
            <a:r>
              <a:rPr lang="es-MX" sz="44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RVR1960</a:t>
            </a:r>
            <a:endParaRPr lang="es-MX" sz="4400" b="1" dirty="0">
              <a:solidFill>
                <a:schemeClr val="bg1"/>
              </a:solidFill>
            </a:endParaRPr>
          </a:p>
        </p:txBody>
      </p:sp>
      <p:sp>
        <p:nvSpPr>
          <p:cNvPr id="5" name="Rectángulo 4"/>
          <p:cNvSpPr/>
          <p:nvPr/>
        </p:nvSpPr>
        <p:spPr>
          <a:xfrm>
            <a:off x="1828800" y="1404017"/>
            <a:ext cx="15392400" cy="7478970"/>
          </a:xfrm>
          <a:prstGeom prst="rect">
            <a:avLst/>
          </a:prstGeom>
        </p:spPr>
        <p:txBody>
          <a:bodyPr wrap="square">
            <a:spAutoFit/>
          </a:bodyPr>
          <a:lstStyle/>
          <a:p>
            <a:pPr algn="ctr"/>
            <a:r>
              <a:rPr lang="es-MX" sz="48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“En Edén, en el huerto de Dios estuviste; de toda piedra preciosa era tu vestidura; de cornerina, topacio, jaspe, crisólito, berilo y ónice; de zafiro, carbunclo, esmeralda y oro; los primores de tus tamboriles y flautas estuvieron preparados para ti en el día de tu creación. Tú, querubín grande, protector, yo te puse en el santo monte de Dios, allí estuviste; en medio de las piedras de fuego te paseabas. Perfecto eras en todos tus caminos desde el día que fuiste creado, hasta que se halló en ti maldad.”</a:t>
            </a:r>
            <a:br>
              <a:rPr lang="es-MX" sz="48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br>
            <a:r>
              <a:rPr lang="es-MX" sz="4800" b="1" i="1" dirty="0">
                <a:solidFill>
                  <a:schemeClr val="accent5"/>
                </a:solidFill>
                <a:latin typeface="Calibri" panose="020F0502020204030204" pitchFamily="34" charset="0"/>
                <a:ea typeface="Times New Roman" panose="02020603050405020304" pitchFamily="18" charset="0"/>
                <a:cs typeface="Times New Roman" panose="02020603050405020304" pitchFamily="18" charset="0"/>
              </a:rPr>
              <a:t>Ezequiel 28:13-15 RVR1960</a:t>
            </a:r>
            <a:endParaRPr lang="es-MX" sz="4800" b="1" i="1" dirty="0">
              <a:solidFill>
                <a:schemeClr val="accent5"/>
              </a:solidFill>
            </a:endParaRPr>
          </a:p>
        </p:txBody>
      </p:sp>
    </p:spTree>
    <p:extLst>
      <p:ext uri="{BB962C8B-B14F-4D97-AF65-F5344CB8AC3E}">
        <p14:creationId xmlns:p14="http://schemas.microsoft.com/office/powerpoint/2010/main" val="90366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3385352" y="-419100"/>
            <a:ext cx="11517296" cy="11517296"/>
            <a:chOff x="0" y="0"/>
            <a:chExt cx="2787650" cy="2787650"/>
          </a:xfrm>
        </p:grpSpPr>
        <p:sp>
          <p:nvSpPr>
            <p:cNvPr id="3" name="Freeform 3"/>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01949A">
                <a:alpha val="9803"/>
              </a:srgbClr>
            </a:solidFill>
          </p:spPr>
        </p:sp>
      </p:grpSp>
      <p:sp>
        <p:nvSpPr>
          <p:cNvPr id="4" name="AutoShape 4"/>
          <p:cNvSpPr/>
          <p:nvPr/>
        </p:nvSpPr>
        <p:spPr>
          <a:xfrm rot="-5400000">
            <a:off x="-2552700" y="5105400"/>
            <a:ext cx="7239000" cy="76200"/>
          </a:xfrm>
          <a:prstGeom prst="rect">
            <a:avLst/>
          </a:prstGeom>
          <a:solidFill>
            <a:srgbClr val="CD0046"/>
          </a:solidFill>
        </p:spPr>
      </p:sp>
      <p:sp>
        <p:nvSpPr>
          <p:cNvPr id="5" name="AutoShape 5"/>
          <p:cNvSpPr/>
          <p:nvPr/>
        </p:nvSpPr>
        <p:spPr>
          <a:xfrm rot="-5400000">
            <a:off x="13601700" y="5105400"/>
            <a:ext cx="7239000" cy="76200"/>
          </a:xfrm>
          <a:prstGeom prst="rect">
            <a:avLst/>
          </a:prstGeom>
          <a:solidFill>
            <a:srgbClr val="CD0046"/>
          </a:solidFill>
        </p:spPr>
      </p:sp>
      <p:grpSp>
        <p:nvGrpSpPr>
          <p:cNvPr id="6" name="Group 6"/>
          <p:cNvGrpSpPr/>
          <p:nvPr/>
        </p:nvGrpSpPr>
        <p:grpSpPr>
          <a:xfrm>
            <a:off x="685800" y="-190500"/>
            <a:ext cx="9450038" cy="2269779"/>
            <a:chOff x="0" y="1422770"/>
            <a:chExt cx="12600049" cy="3026371"/>
          </a:xfrm>
        </p:grpSpPr>
        <p:sp>
          <p:nvSpPr>
            <p:cNvPr id="7" name="TextBox 7"/>
            <p:cNvSpPr txBox="1"/>
            <p:nvPr/>
          </p:nvSpPr>
          <p:spPr>
            <a:xfrm>
              <a:off x="0" y="1422770"/>
              <a:ext cx="12464582" cy="3016211"/>
            </a:xfrm>
            <a:prstGeom prst="rect">
              <a:avLst/>
            </a:prstGeom>
          </p:spPr>
          <p:txBody>
            <a:bodyPr lIns="0" tIns="0" rIns="0" bIns="0" rtlCol="0" anchor="t">
              <a:spAutoFit/>
            </a:bodyPr>
            <a:lstStyle/>
            <a:p>
              <a:pPr algn="ctr">
                <a:lnSpc>
                  <a:spcPts val="20000"/>
                </a:lnSpc>
              </a:pPr>
              <a:r>
                <a:rPr lang="en-US" sz="7200" spc="-200" dirty="0" smtClean="0">
                  <a:solidFill>
                    <a:srgbClr val="CD0046"/>
                  </a:solidFill>
                  <a:latin typeface="Nunito Sans Black Italics"/>
                </a:rPr>
                <a:t>INTRODUCCION</a:t>
              </a:r>
              <a:endParaRPr lang="en-US" sz="7200" spc="-200" dirty="0">
                <a:solidFill>
                  <a:srgbClr val="CD0046"/>
                </a:solidFill>
                <a:latin typeface="Nunito Sans Black Italics"/>
              </a:endParaRPr>
            </a:p>
          </p:txBody>
        </p:sp>
        <p:sp>
          <p:nvSpPr>
            <p:cNvPr id="8" name="TextBox 8"/>
            <p:cNvSpPr txBox="1"/>
            <p:nvPr/>
          </p:nvSpPr>
          <p:spPr>
            <a:xfrm>
              <a:off x="135467" y="1432930"/>
              <a:ext cx="12464582" cy="3016211"/>
            </a:xfrm>
            <a:prstGeom prst="rect">
              <a:avLst/>
            </a:prstGeom>
          </p:spPr>
          <p:txBody>
            <a:bodyPr lIns="0" tIns="0" rIns="0" bIns="0" rtlCol="0" anchor="t">
              <a:spAutoFit/>
            </a:bodyPr>
            <a:lstStyle/>
            <a:p>
              <a:pPr algn="ctr">
                <a:lnSpc>
                  <a:spcPts val="20000"/>
                </a:lnSpc>
              </a:pPr>
              <a:r>
                <a:rPr lang="en-US" sz="7200" spc="-200" dirty="0" smtClean="0">
                  <a:solidFill>
                    <a:srgbClr val="01949A"/>
                  </a:solidFill>
                  <a:latin typeface="Nunito Sans Black Italics"/>
                </a:rPr>
                <a:t>INTRODUCCION</a:t>
              </a:r>
              <a:endParaRPr lang="en-US" sz="7200" spc="-200" dirty="0">
                <a:solidFill>
                  <a:srgbClr val="01949A"/>
                </a:solidFill>
                <a:latin typeface="Nunito Sans Black Italics"/>
              </a:endParaRPr>
            </a:p>
          </p:txBody>
        </p:sp>
      </p:grpSp>
      <p:sp>
        <p:nvSpPr>
          <p:cNvPr id="11" name="CuadroTexto 10"/>
          <p:cNvSpPr txBox="1"/>
          <p:nvPr/>
        </p:nvSpPr>
        <p:spPr>
          <a:xfrm>
            <a:off x="1676400" y="2124999"/>
            <a:ext cx="11277600" cy="769441"/>
          </a:xfrm>
          <a:prstGeom prst="rect">
            <a:avLst/>
          </a:prstGeom>
          <a:noFill/>
        </p:spPr>
        <p:txBody>
          <a:bodyPr wrap="square" rtlCol="0">
            <a:spAutoFit/>
          </a:bodyPr>
          <a:lstStyle/>
          <a:p>
            <a:r>
              <a:rPr lang="es-MX" sz="4400" b="1" dirty="0" smtClean="0"/>
              <a:t>A. Satanás </a:t>
            </a:r>
            <a:r>
              <a:rPr lang="es-MX" sz="4400" b="1" dirty="0"/>
              <a:t>fue creado en perfección </a:t>
            </a:r>
            <a:endParaRPr lang="es-MX" sz="4400" b="1" dirty="0"/>
          </a:p>
        </p:txBody>
      </p:sp>
      <p:sp>
        <p:nvSpPr>
          <p:cNvPr id="12" name="CuadroTexto 11"/>
          <p:cNvSpPr txBox="1"/>
          <p:nvPr/>
        </p:nvSpPr>
        <p:spPr>
          <a:xfrm>
            <a:off x="3385352" y="3162300"/>
            <a:ext cx="10254448" cy="830997"/>
          </a:xfrm>
          <a:prstGeom prst="rect">
            <a:avLst/>
          </a:prstGeom>
          <a:noFill/>
        </p:spPr>
        <p:txBody>
          <a:bodyPr wrap="square" rtlCol="0">
            <a:spAutoFit/>
          </a:bodyPr>
          <a:lstStyle/>
          <a:p>
            <a:pPr algn="ctr"/>
            <a:r>
              <a:rPr lang="es-MX" sz="4800" b="1" dirty="0" smtClean="0">
                <a:solidFill>
                  <a:srgbClr val="FF0066"/>
                </a:solidFill>
              </a:rPr>
              <a:t>1. El </a:t>
            </a:r>
            <a:r>
              <a:rPr lang="es-MX" sz="4800" b="1" dirty="0">
                <a:solidFill>
                  <a:srgbClr val="FF0066"/>
                </a:solidFill>
              </a:rPr>
              <a:t>fue un querubín, un ángel </a:t>
            </a:r>
            <a:endParaRPr lang="es-MX" sz="4800" b="1" dirty="0">
              <a:solidFill>
                <a:srgbClr val="FF0066"/>
              </a:solidFill>
            </a:endParaRPr>
          </a:p>
        </p:txBody>
      </p:sp>
      <p:sp>
        <p:nvSpPr>
          <p:cNvPr id="13" name="CuadroTexto 12"/>
          <p:cNvSpPr txBox="1"/>
          <p:nvPr/>
        </p:nvSpPr>
        <p:spPr>
          <a:xfrm>
            <a:off x="1676400" y="3957545"/>
            <a:ext cx="14897100" cy="2431435"/>
          </a:xfrm>
          <a:prstGeom prst="rect">
            <a:avLst/>
          </a:prstGeom>
          <a:noFill/>
        </p:spPr>
        <p:txBody>
          <a:bodyPr wrap="square" rtlCol="0">
            <a:spAutoFit/>
          </a:bodyPr>
          <a:lstStyle/>
          <a:p>
            <a:pPr algn="ctr"/>
            <a:r>
              <a:rPr lang="es-MX" sz="2000" dirty="0"/>
              <a:t/>
            </a:r>
            <a:br>
              <a:rPr lang="es-MX" sz="2000" dirty="0"/>
            </a:br>
            <a:r>
              <a:rPr lang="es-MX" sz="4400" b="1" dirty="0"/>
              <a:t>“Perfecto eras en todos tus caminos desde el día que fuiste creado, hasta que se halló en ti maldad.”</a:t>
            </a:r>
            <a:br>
              <a:rPr lang="es-MX" sz="4400" b="1" dirty="0"/>
            </a:br>
            <a:r>
              <a:rPr lang="es-MX" sz="4400" b="1" i="1" dirty="0">
                <a:solidFill>
                  <a:schemeClr val="accent5"/>
                </a:solidFill>
              </a:rPr>
              <a:t>Ezequiel 28:15 RVR1960</a:t>
            </a:r>
            <a:endParaRPr lang="es-MX" sz="4400" b="1" i="1" dirty="0">
              <a:solidFill>
                <a:schemeClr val="accent5"/>
              </a:solidFill>
            </a:endParaRPr>
          </a:p>
        </p:txBody>
      </p:sp>
      <p:sp>
        <p:nvSpPr>
          <p:cNvPr id="14" name="CuadroTexto 13"/>
          <p:cNvSpPr txBox="1"/>
          <p:nvPr/>
        </p:nvSpPr>
        <p:spPr>
          <a:xfrm>
            <a:off x="1864360" y="6636802"/>
            <a:ext cx="14744700" cy="2123658"/>
          </a:xfrm>
          <a:prstGeom prst="rect">
            <a:avLst/>
          </a:prstGeom>
          <a:noFill/>
        </p:spPr>
        <p:txBody>
          <a:bodyPr wrap="square" rtlCol="0">
            <a:spAutoFit/>
          </a:bodyPr>
          <a:lstStyle/>
          <a:p>
            <a:pPr marL="285750" indent="-285750">
              <a:buFont typeface="Arial" panose="020B0604020202020204" pitchFamily="34" charset="0"/>
              <a:buChar char="•"/>
            </a:pPr>
            <a:r>
              <a:rPr lang="es-MX" sz="4400" b="1" dirty="0" smtClean="0"/>
              <a:t>Su </a:t>
            </a:r>
            <a:r>
              <a:rPr lang="es-MX" sz="4400" b="1" dirty="0"/>
              <a:t>nombre era Lucifer o lucero portador de </a:t>
            </a:r>
            <a:r>
              <a:rPr lang="es-MX" sz="4400" b="1" dirty="0" smtClean="0"/>
              <a:t>luz, se </a:t>
            </a:r>
            <a:r>
              <a:rPr lang="es-MX" sz="4400" b="1" dirty="0"/>
              <a:t>hizo diablo por la maldad que había en </a:t>
            </a:r>
            <a:r>
              <a:rPr lang="es-MX" sz="4400" b="1" dirty="0" smtClean="0"/>
              <a:t>el.</a:t>
            </a:r>
            <a:endParaRPr lang="es-MX" sz="4400" b="1" dirty="0"/>
          </a:p>
          <a:p>
            <a:pPr marL="285750" indent="-285750">
              <a:buFont typeface="Arial" panose="020B0604020202020204" pitchFamily="34" charset="0"/>
              <a:buChar char="•"/>
            </a:pPr>
            <a:r>
              <a:rPr lang="es-MX" sz="4400" b="1" dirty="0" smtClean="0"/>
              <a:t>Él </a:t>
            </a:r>
            <a:r>
              <a:rPr lang="es-MX" sz="4400" b="1" dirty="0"/>
              <a:t>era un instrumento para alabar a </a:t>
            </a:r>
            <a:r>
              <a:rPr lang="es-MX" sz="4400" b="1" dirty="0" smtClean="0"/>
              <a:t>Dios. </a:t>
            </a:r>
            <a:endParaRPr lang="es-MX" sz="4400" b="1" dirty="0"/>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barn(inVertical)">
                                      <p:cBhvr>
                                        <p:cTn id="19" dur="500"/>
                                        <p:tgtEl>
                                          <p:spTgt spid="1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barn(inVertical)">
                                      <p:cBhvr>
                                        <p:cTn id="24" dur="500"/>
                                        <p:tgtEl>
                                          <p:spTgt spid="1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4">
                                            <p:txEl>
                                              <p:pRg st="1" end="1"/>
                                            </p:txEl>
                                          </p:spTgt>
                                        </p:tgtEl>
                                        <p:attrNameLst>
                                          <p:attrName>style.visibility</p:attrName>
                                        </p:attrNameLst>
                                      </p:cBhvr>
                                      <p:to>
                                        <p:strVal val="visible"/>
                                      </p:to>
                                    </p:set>
                                    <p:animEffect transition="in" filter="barn(inVertical)">
                                      <p:cBhvr>
                                        <p:cTn id="29"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D0046"/>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3352800" y="-615146"/>
            <a:ext cx="11517296" cy="11517296"/>
            <a:chOff x="0" y="0"/>
            <a:chExt cx="2787650" cy="2787650"/>
          </a:xfrm>
        </p:grpSpPr>
        <p:sp>
          <p:nvSpPr>
            <p:cNvPr id="3" name="Freeform 3"/>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BFBF5">
                <a:alpha val="9803"/>
              </a:srgbClr>
            </a:solidFill>
          </p:spPr>
        </p:sp>
      </p:grpSp>
      <p:sp>
        <p:nvSpPr>
          <p:cNvPr id="4" name="AutoShape 4"/>
          <p:cNvSpPr/>
          <p:nvPr/>
        </p:nvSpPr>
        <p:spPr>
          <a:xfrm>
            <a:off x="5715000" y="9182100"/>
            <a:ext cx="7239000" cy="76200"/>
          </a:xfrm>
          <a:prstGeom prst="rect">
            <a:avLst/>
          </a:prstGeom>
          <a:solidFill>
            <a:srgbClr val="FBFBF5"/>
          </a:solidFill>
        </p:spPr>
      </p:sp>
      <p:sp>
        <p:nvSpPr>
          <p:cNvPr id="7" name="TextBox 7"/>
          <p:cNvSpPr txBox="1"/>
          <p:nvPr/>
        </p:nvSpPr>
        <p:spPr>
          <a:xfrm rot="-5400000">
            <a:off x="-2328030" y="4804948"/>
            <a:ext cx="6757108" cy="677108"/>
          </a:xfrm>
          <a:prstGeom prst="rect">
            <a:avLst/>
          </a:prstGeom>
        </p:spPr>
        <p:txBody>
          <a:bodyPr lIns="0" tIns="0" rIns="0" bIns="0" rtlCol="0" anchor="t">
            <a:spAutoFit/>
          </a:bodyPr>
          <a:lstStyle/>
          <a:p>
            <a:pPr algn="ctr"/>
            <a:r>
              <a:rPr lang="es-MX" sz="44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Ezequiel </a:t>
            </a:r>
            <a:r>
              <a:rPr lang="es-MX" sz="4400" b="1"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28:13 </a:t>
            </a:r>
            <a:r>
              <a:rPr lang="es-MX" sz="44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RVR1960</a:t>
            </a:r>
            <a:endParaRPr lang="es-MX" sz="4400" b="1" dirty="0">
              <a:solidFill>
                <a:schemeClr val="bg1"/>
              </a:solidFill>
            </a:endParaRPr>
          </a:p>
        </p:txBody>
      </p:sp>
      <p:sp>
        <p:nvSpPr>
          <p:cNvPr id="6" name="Rectángulo 5"/>
          <p:cNvSpPr/>
          <p:nvPr/>
        </p:nvSpPr>
        <p:spPr>
          <a:xfrm>
            <a:off x="3124200" y="1809689"/>
            <a:ext cx="12420600" cy="6740307"/>
          </a:xfrm>
          <a:prstGeom prst="rect">
            <a:avLst/>
          </a:prstGeom>
        </p:spPr>
        <p:txBody>
          <a:bodyPr wrap="square">
            <a:spAutoFit/>
          </a:bodyPr>
          <a:lstStyle/>
          <a:p>
            <a:pPr algn="ctr"/>
            <a:r>
              <a:rPr lang="es-MX" sz="54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“En Edén, en el huerto de Dios estuviste; de toda piedra preciosa era tu vestidura; de cornerina, topacio, jaspe, crisólito, berilo y ónice; de zafiro, carbunclo, esmeralda y oro; los primores de tus tamboriles y flautas estuvieron preparados para ti en el día de tu creación.”</a:t>
            </a:r>
            <a:br>
              <a:rPr lang="es-MX" sz="54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br>
            <a:r>
              <a:rPr lang="es-MX" sz="5400" b="1" i="1" dirty="0">
                <a:solidFill>
                  <a:schemeClr val="accent5"/>
                </a:solidFill>
                <a:latin typeface="Calibri" panose="020F0502020204030204" pitchFamily="34" charset="0"/>
                <a:ea typeface="Times New Roman" panose="02020603050405020304" pitchFamily="18" charset="0"/>
                <a:cs typeface="Times New Roman" panose="02020603050405020304" pitchFamily="18" charset="0"/>
              </a:rPr>
              <a:t>Ezequiel 28:13 RVR1960</a:t>
            </a:r>
            <a:endParaRPr lang="es-MX" sz="5400" b="1" i="1" dirty="0">
              <a:solidFill>
                <a:schemeClr val="accent5"/>
              </a:solidFill>
            </a:endParaRPr>
          </a:p>
        </p:txBody>
      </p:sp>
    </p:spTree>
    <p:extLst>
      <p:ext uri="{BB962C8B-B14F-4D97-AF65-F5344CB8AC3E}">
        <p14:creationId xmlns:p14="http://schemas.microsoft.com/office/powerpoint/2010/main" val="314443467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2415373" y="899327"/>
            <a:ext cx="8488346" cy="8488346"/>
            <a:chOff x="0" y="0"/>
            <a:chExt cx="2787650" cy="2787650"/>
          </a:xfrm>
        </p:grpSpPr>
        <p:sp>
          <p:nvSpPr>
            <p:cNvPr id="3" name="Freeform 3"/>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CD0046">
                <a:alpha val="40000"/>
              </a:srgbClr>
            </a:solidFill>
          </p:spPr>
        </p:sp>
      </p:grpSp>
      <p:sp>
        <p:nvSpPr>
          <p:cNvPr id="5" name="AutoShape 5"/>
          <p:cNvSpPr/>
          <p:nvPr/>
        </p:nvSpPr>
        <p:spPr>
          <a:xfrm>
            <a:off x="8249807" y="571500"/>
            <a:ext cx="7239000" cy="76200"/>
          </a:xfrm>
          <a:prstGeom prst="rect">
            <a:avLst/>
          </a:prstGeom>
          <a:solidFill>
            <a:srgbClr val="01949A"/>
          </a:solidFill>
        </p:spPr>
      </p:sp>
      <p:sp>
        <p:nvSpPr>
          <p:cNvPr id="11" name="CuadroTexto 10"/>
          <p:cNvSpPr txBox="1"/>
          <p:nvPr/>
        </p:nvSpPr>
        <p:spPr>
          <a:xfrm>
            <a:off x="5811407" y="754559"/>
            <a:ext cx="12115800" cy="1446550"/>
          </a:xfrm>
          <a:prstGeom prst="rect">
            <a:avLst/>
          </a:prstGeom>
          <a:noFill/>
        </p:spPr>
        <p:txBody>
          <a:bodyPr wrap="square" rtlCol="0">
            <a:spAutoFit/>
          </a:bodyPr>
          <a:lstStyle/>
          <a:p>
            <a:pPr marL="571500" indent="-571500" algn="ctr">
              <a:buFont typeface="Wingdings" panose="05000000000000000000" pitchFamily="2" charset="2"/>
              <a:buChar char="Ø"/>
            </a:pPr>
            <a:r>
              <a:rPr lang="es-MX" sz="4400" b="1" dirty="0" smtClean="0">
                <a:solidFill>
                  <a:srgbClr val="FF0066"/>
                </a:solidFill>
              </a:rPr>
              <a:t>EL ESTABA EN EL EDÉN RODEADO DE PIEDRAS PRECIOSAS </a:t>
            </a:r>
            <a:endParaRPr lang="es-MX" sz="4400" b="1" dirty="0">
              <a:solidFill>
                <a:srgbClr val="FF0066"/>
              </a:solidFill>
            </a:endParaRPr>
          </a:p>
        </p:txBody>
      </p:sp>
      <p:sp>
        <p:nvSpPr>
          <p:cNvPr id="12" name="CuadroTexto 11"/>
          <p:cNvSpPr txBox="1"/>
          <p:nvPr/>
        </p:nvSpPr>
        <p:spPr>
          <a:xfrm>
            <a:off x="6248400" y="2335908"/>
            <a:ext cx="12039600" cy="2123658"/>
          </a:xfrm>
          <a:prstGeom prst="rect">
            <a:avLst/>
          </a:prstGeom>
          <a:noFill/>
        </p:spPr>
        <p:txBody>
          <a:bodyPr wrap="square" rtlCol="0">
            <a:spAutoFit/>
          </a:bodyPr>
          <a:lstStyle/>
          <a:p>
            <a:pPr marL="571500" indent="-571500">
              <a:buFont typeface="Arial" panose="020B0604020202020204" pitchFamily="34" charset="0"/>
              <a:buChar char="•"/>
            </a:pPr>
            <a:r>
              <a:rPr lang="es-MX" sz="4400" b="1" dirty="0"/>
              <a:t> </a:t>
            </a:r>
            <a:r>
              <a:rPr lang="es-MX" sz="4400" b="1" dirty="0" smtClean="0"/>
              <a:t>Sus </a:t>
            </a:r>
            <a:r>
              <a:rPr lang="es-MX" sz="4400" b="1" dirty="0"/>
              <a:t>vestiduras eran como las de los sacerdotes del antiguo testamento </a:t>
            </a:r>
            <a:endParaRPr lang="es-MX" sz="4400" b="1" dirty="0"/>
          </a:p>
          <a:p>
            <a:pPr marL="571500" indent="-571500">
              <a:buFont typeface="Arial" panose="020B0604020202020204" pitchFamily="34" charset="0"/>
              <a:buChar char="•"/>
            </a:pPr>
            <a:r>
              <a:rPr lang="es-MX" sz="4400" b="1" dirty="0" smtClean="0"/>
              <a:t>El </a:t>
            </a:r>
            <a:r>
              <a:rPr lang="es-MX" sz="4400" b="1" dirty="0"/>
              <a:t>vivía en el monte de Dios </a:t>
            </a:r>
            <a:endParaRPr lang="es-MX" sz="4400" b="1" dirty="0"/>
          </a:p>
        </p:txBody>
      </p:sp>
      <p:sp>
        <p:nvSpPr>
          <p:cNvPr id="13" name="CuadroTexto 12"/>
          <p:cNvSpPr txBox="1"/>
          <p:nvPr/>
        </p:nvSpPr>
        <p:spPr>
          <a:xfrm>
            <a:off x="6513690" y="4762500"/>
            <a:ext cx="10972800" cy="2554545"/>
          </a:xfrm>
          <a:prstGeom prst="rect">
            <a:avLst/>
          </a:prstGeom>
          <a:noFill/>
        </p:spPr>
        <p:txBody>
          <a:bodyPr wrap="square" rtlCol="0">
            <a:spAutoFit/>
          </a:bodyPr>
          <a:lstStyle/>
          <a:p>
            <a:pPr algn="ctr"/>
            <a:r>
              <a:rPr lang="es-MX" sz="4000" b="1" dirty="0">
                <a:solidFill>
                  <a:schemeClr val="accent5"/>
                </a:solidFill>
              </a:rPr>
              <a:t>“Tú, querubín grande, protector, yo te puse en el santo monte de Dios, allí estuviste; en medio de las piedras de fuego te paseabas.”</a:t>
            </a:r>
            <a:br>
              <a:rPr lang="es-MX" sz="4000" b="1" dirty="0">
                <a:solidFill>
                  <a:schemeClr val="accent5"/>
                </a:solidFill>
              </a:rPr>
            </a:br>
            <a:r>
              <a:rPr lang="es-MX" sz="4000" b="1" i="1" dirty="0">
                <a:solidFill>
                  <a:srgbClr val="FF0066"/>
                </a:solidFill>
              </a:rPr>
              <a:t>Ezequiel 28:14 RVR1960</a:t>
            </a:r>
            <a:endParaRPr lang="es-MX" sz="4000" b="1" i="1" dirty="0">
              <a:solidFill>
                <a:srgbClr val="FF0066"/>
              </a:solidFill>
            </a:endParaRPr>
          </a:p>
        </p:txBody>
      </p:sp>
      <p:sp>
        <p:nvSpPr>
          <p:cNvPr id="14" name="CuadroTexto 13"/>
          <p:cNvSpPr txBox="1"/>
          <p:nvPr/>
        </p:nvSpPr>
        <p:spPr>
          <a:xfrm>
            <a:off x="5887607" y="7583480"/>
            <a:ext cx="11963399" cy="1938992"/>
          </a:xfrm>
          <a:prstGeom prst="rect">
            <a:avLst/>
          </a:prstGeom>
          <a:noFill/>
        </p:spPr>
        <p:txBody>
          <a:bodyPr wrap="square" rtlCol="0">
            <a:spAutoFit/>
          </a:bodyPr>
          <a:lstStyle/>
          <a:p>
            <a:pPr algn="ctr"/>
            <a:r>
              <a:rPr lang="es-MX" sz="4000" b="1" u="sng" dirty="0">
                <a:effectLst>
                  <a:outerShdw blurRad="38100" dist="38100" dir="2700000" algn="tl">
                    <a:srgbClr val="000000">
                      <a:alpha val="43137"/>
                    </a:srgbClr>
                  </a:outerShdw>
                </a:effectLst>
              </a:rPr>
              <a:t>El monte de Dios habla de </a:t>
            </a:r>
            <a:r>
              <a:rPr lang="es-MX" sz="4000" b="1" u="sng" dirty="0" smtClean="0">
                <a:effectLst>
                  <a:outerShdw blurRad="38100" dist="38100" dir="2700000" algn="tl">
                    <a:srgbClr val="000000">
                      <a:alpha val="43137"/>
                    </a:srgbClr>
                  </a:outerShdw>
                </a:effectLst>
              </a:rPr>
              <a:t>autoridad, </a:t>
            </a:r>
            <a:r>
              <a:rPr lang="es-MX" sz="4000" b="1" u="sng" dirty="0">
                <a:effectLst>
                  <a:outerShdw blurRad="38100" dist="38100" dir="2700000" algn="tl">
                    <a:srgbClr val="000000">
                      <a:alpha val="43137"/>
                    </a:srgbClr>
                  </a:outerShdw>
                </a:effectLst>
              </a:rPr>
              <a:t>él era el primer ministro del </a:t>
            </a:r>
            <a:r>
              <a:rPr lang="es-MX" sz="4000" b="1" u="sng" dirty="0" smtClean="0">
                <a:effectLst>
                  <a:outerShdw blurRad="38100" dist="38100" dir="2700000" algn="tl">
                    <a:srgbClr val="000000">
                      <a:alpha val="43137"/>
                    </a:srgbClr>
                  </a:outerShdw>
                </a:effectLst>
              </a:rPr>
              <a:t>cielo, </a:t>
            </a:r>
            <a:r>
              <a:rPr lang="es-MX" sz="4000" b="1" u="sng" dirty="0">
                <a:effectLst>
                  <a:outerShdw blurRad="38100" dist="38100" dir="2700000" algn="tl">
                    <a:srgbClr val="000000">
                      <a:alpha val="43137"/>
                    </a:srgbClr>
                  </a:outerShdw>
                </a:effectLst>
              </a:rPr>
              <a:t>el ungido al servicio de </a:t>
            </a:r>
            <a:r>
              <a:rPr lang="es-MX" sz="4000" b="1" u="sng" dirty="0" smtClean="0">
                <a:effectLst>
                  <a:outerShdw blurRad="38100" dist="38100" dir="2700000" algn="tl">
                    <a:srgbClr val="000000">
                      <a:alpha val="43137"/>
                    </a:srgbClr>
                  </a:outerShdw>
                </a:effectLst>
              </a:rPr>
              <a:t>Dios, </a:t>
            </a:r>
            <a:r>
              <a:rPr lang="es-MX" sz="4000" b="1" u="sng" dirty="0">
                <a:effectLst>
                  <a:outerShdw blurRad="38100" dist="38100" dir="2700000" algn="tl">
                    <a:srgbClr val="000000">
                      <a:alpha val="43137"/>
                    </a:srgbClr>
                  </a:outerShdw>
                </a:effectLst>
              </a:rPr>
              <a:t>lleno de </a:t>
            </a:r>
            <a:r>
              <a:rPr lang="es-MX" sz="4000" b="1" u="sng" dirty="0" smtClean="0">
                <a:effectLst>
                  <a:outerShdw blurRad="38100" dist="38100" dir="2700000" algn="tl">
                    <a:srgbClr val="000000">
                      <a:alpha val="43137"/>
                    </a:srgbClr>
                  </a:outerShdw>
                </a:effectLst>
              </a:rPr>
              <a:t>sabiduría, </a:t>
            </a:r>
            <a:r>
              <a:rPr lang="es-MX" sz="4000" b="1" u="sng" dirty="0">
                <a:effectLst>
                  <a:outerShdw blurRad="38100" dist="38100" dir="2700000" algn="tl">
                    <a:srgbClr val="000000">
                      <a:alpha val="43137"/>
                    </a:srgbClr>
                  </a:outerShdw>
                </a:effectLst>
              </a:rPr>
              <a:t>lleno de </a:t>
            </a:r>
            <a:r>
              <a:rPr lang="es-MX" sz="4000" b="1" u="sng" dirty="0" smtClean="0">
                <a:effectLst>
                  <a:outerShdw blurRad="38100" dist="38100" dir="2700000" algn="tl">
                    <a:srgbClr val="000000">
                      <a:alpha val="43137"/>
                    </a:srgbClr>
                  </a:outerShdw>
                </a:effectLst>
              </a:rPr>
              <a:t>música, </a:t>
            </a:r>
            <a:r>
              <a:rPr lang="es-MX" sz="4000" b="1" u="sng" dirty="0">
                <a:effectLst>
                  <a:outerShdw blurRad="38100" dist="38100" dir="2700000" algn="tl">
                    <a:srgbClr val="000000">
                      <a:alpha val="43137"/>
                    </a:srgbClr>
                  </a:outerShdw>
                </a:effectLst>
              </a:rPr>
              <a:t>lleno de luz y </a:t>
            </a:r>
            <a:r>
              <a:rPr lang="es-MX" sz="4000" b="1" u="sng" dirty="0" smtClean="0">
                <a:effectLst>
                  <a:outerShdw blurRad="38100" dist="38100" dir="2700000" algn="tl">
                    <a:srgbClr val="000000">
                      <a:alpha val="43137"/>
                    </a:srgbClr>
                  </a:outerShdw>
                </a:effectLst>
              </a:rPr>
              <a:t>gloria. </a:t>
            </a:r>
            <a:endParaRPr lang="es-MX" sz="4000" b="1" u="sng" dirty="0">
              <a:effectLst>
                <a:outerShdw blurRad="38100" dist="38100" dir="2700000" algn="tl">
                  <a:srgbClr val="000000">
                    <a:alpha val="43137"/>
                  </a:srgbClr>
                </a:outerShdw>
              </a:effectLst>
            </a:endParaRPr>
          </a:p>
        </p:txBody>
      </p:sp>
      <p:pic>
        <p:nvPicPr>
          <p:cNvPr id="2050" name="Picture 2" descr="02: Los árboles y el río del Edé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933700"/>
            <a:ext cx="4572000" cy="3943350"/>
          </a:xfrm>
          <a:prstGeom prst="ellipse">
            <a:avLst/>
          </a:prstGeom>
          <a:ln w="63500" cap="rnd">
            <a:solidFill>
              <a:schemeClr val="accent5"/>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80">
                                          <p:stCondLst>
                                            <p:cond delay="0"/>
                                          </p:stCondLst>
                                        </p:cTn>
                                        <p:tgtEl>
                                          <p:spTgt spid="12">
                                            <p:txEl>
                                              <p:pRg st="0" end="0"/>
                                            </p:txEl>
                                          </p:spTgt>
                                        </p:tgtEl>
                                      </p:cBhvr>
                                    </p:animEffect>
                                    <p:anim calcmode="lin" valueType="num">
                                      <p:cBhvr>
                                        <p:cTn id="13" dur="1822" tmFilter="0,0; 0.14,0.36; 0.43,0.73; 0.71,0.91; 1.0,1.0">
                                          <p:stCondLst>
                                            <p:cond delay="0"/>
                                          </p:stCondLst>
                                        </p:cTn>
                                        <p:tgtEl>
                                          <p:spTgt spid="12">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2">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2">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2">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2">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12">
                                            <p:txEl>
                                              <p:pRg st="0" end="0"/>
                                            </p:txEl>
                                          </p:spTgt>
                                        </p:tgtEl>
                                      </p:cBhvr>
                                      <p:to x="100000" y="60000"/>
                                    </p:animScale>
                                    <p:animScale>
                                      <p:cBhvr>
                                        <p:cTn id="19" dur="166" decel="50000">
                                          <p:stCondLst>
                                            <p:cond delay="676"/>
                                          </p:stCondLst>
                                        </p:cTn>
                                        <p:tgtEl>
                                          <p:spTgt spid="12">
                                            <p:txEl>
                                              <p:pRg st="0" end="0"/>
                                            </p:txEl>
                                          </p:spTgt>
                                        </p:tgtEl>
                                      </p:cBhvr>
                                      <p:to x="100000" y="100000"/>
                                    </p:animScale>
                                    <p:animScale>
                                      <p:cBhvr>
                                        <p:cTn id="20" dur="26">
                                          <p:stCondLst>
                                            <p:cond delay="1312"/>
                                          </p:stCondLst>
                                        </p:cTn>
                                        <p:tgtEl>
                                          <p:spTgt spid="12">
                                            <p:txEl>
                                              <p:pRg st="0" end="0"/>
                                            </p:txEl>
                                          </p:spTgt>
                                        </p:tgtEl>
                                      </p:cBhvr>
                                      <p:to x="100000" y="80000"/>
                                    </p:animScale>
                                    <p:animScale>
                                      <p:cBhvr>
                                        <p:cTn id="21" dur="166" decel="50000">
                                          <p:stCondLst>
                                            <p:cond delay="1338"/>
                                          </p:stCondLst>
                                        </p:cTn>
                                        <p:tgtEl>
                                          <p:spTgt spid="12">
                                            <p:txEl>
                                              <p:pRg st="0" end="0"/>
                                            </p:txEl>
                                          </p:spTgt>
                                        </p:tgtEl>
                                      </p:cBhvr>
                                      <p:to x="100000" y="100000"/>
                                    </p:animScale>
                                    <p:animScale>
                                      <p:cBhvr>
                                        <p:cTn id="22" dur="26">
                                          <p:stCondLst>
                                            <p:cond delay="1642"/>
                                          </p:stCondLst>
                                        </p:cTn>
                                        <p:tgtEl>
                                          <p:spTgt spid="12">
                                            <p:txEl>
                                              <p:pRg st="0" end="0"/>
                                            </p:txEl>
                                          </p:spTgt>
                                        </p:tgtEl>
                                      </p:cBhvr>
                                      <p:to x="100000" y="90000"/>
                                    </p:animScale>
                                    <p:animScale>
                                      <p:cBhvr>
                                        <p:cTn id="23" dur="166" decel="50000">
                                          <p:stCondLst>
                                            <p:cond delay="1668"/>
                                          </p:stCondLst>
                                        </p:cTn>
                                        <p:tgtEl>
                                          <p:spTgt spid="12">
                                            <p:txEl>
                                              <p:pRg st="0" end="0"/>
                                            </p:txEl>
                                          </p:spTgt>
                                        </p:tgtEl>
                                      </p:cBhvr>
                                      <p:to x="100000" y="100000"/>
                                    </p:animScale>
                                    <p:animScale>
                                      <p:cBhvr>
                                        <p:cTn id="24" dur="26">
                                          <p:stCondLst>
                                            <p:cond delay="1808"/>
                                          </p:stCondLst>
                                        </p:cTn>
                                        <p:tgtEl>
                                          <p:spTgt spid="12">
                                            <p:txEl>
                                              <p:pRg st="0" end="0"/>
                                            </p:txEl>
                                          </p:spTgt>
                                        </p:tgtEl>
                                      </p:cBhvr>
                                      <p:to x="100000" y="95000"/>
                                    </p:animScale>
                                    <p:animScale>
                                      <p:cBhvr>
                                        <p:cTn id="25" dur="166" decel="50000">
                                          <p:stCondLst>
                                            <p:cond delay="1834"/>
                                          </p:stCondLst>
                                        </p:cTn>
                                        <p:tgtEl>
                                          <p:spTgt spid="12">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12">
                                            <p:txEl>
                                              <p:pRg st="1" end="1"/>
                                            </p:txEl>
                                          </p:spTgt>
                                        </p:tgtEl>
                                        <p:attrNameLst>
                                          <p:attrName>style.visibility</p:attrName>
                                        </p:attrNameLst>
                                      </p:cBhvr>
                                      <p:to>
                                        <p:strVal val="visible"/>
                                      </p:to>
                                    </p:set>
                                    <p:animEffect transition="in" filter="wipe(down)">
                                      <p:cBhvr>
                                        <p:cTn id="30" dur="580">
                                          <p:stCondLst>
                                            <p:cond delay="0"/>
                                          </p:stCondLst>
                                        </p:cTn>
                                        <p:tgtEl>
                                          <p:spTgt spid="12">
                                            <p:txEl>
                                              <p:pRg st="1" end="1"/>
                                            </p:txEl>
                                          </p:spTgt>
                                        </p:tgtEl>
                                      </p:cBhvr>
                                    </p:animEffect>
                                    <p:anim calcmode="lin" valueType="num">
                                      <p:cBhvr>
                                        <p:cTn id="31" dur="1822" tmFilter="0,0; 0.14,0.36; 0.43,0.73; 0.71,0.91; 1.0,1.0">
                                          <p:stCondLst>
                                            <p:cond delay="0"/>
                                          </p:stCondLst>
                                        </p:cTn>
                                        <p:tgtEl>
                                          <p:spTgt spid="12">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2">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2">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2">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2">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12">
                                            <p:txEl>
                                              <p:pRg st="1" end="1"/>
                                            </p:txEl>
                                          </p:spTgt>
                                        </p:tgtEl>
                                      </p:cBhvr>
                                      <p:to x="100000" y="60000"/>
                                    </p:animScale>
                                    <p:animScale>
                                      <p:cBhvr>
                                        <p:cTn id="37" dur="166" decel="50000">
                                          <p:stCondLst>
                                            <p:cond delay="676"/>
                                          </p:stCondLst>
                                        </p:cTn>
                                        <p:tgtEl>
                                          <p:spTgt spid="12">
                                            <p:txEl>
                                              <p:pRg st="1" end="1"/>
                                            </p:txEl>
                                          </p:spTgt>
                                        </p:tgtEl>
                                      </p:cBhvr>
                                      <p:to x="100000" y="100000"/>
                                    </p:animScale>
                                    <p:animScale>
                                      <p:cBhvr>
                                        <p:cTn id="38" dur="26">
                                          <p:stCondLst>
                                            <p:cond delay="1312"/>
                                          </p:stCondLst>
                                        </p:cTn>
                                        <p:tgtEl>
                                          <p:spTgt spid="12">
                                            <p:txEl>
                                              <p:pRg st="1" end="1"/>
                                            </p:txEl>
                                          </p:spTgt>
                                        </p:tgtEl>
                                      </p:cBhvr>
                                      <p:to x="100000" y="80000"/>
                                    </p:animScale>
                                    <p:animScale>
                                      <p:cBhvr>
                                        <p:cTn id="39" dur="166" decel="50000">
                                          <p:stCondLst>
                                            <p:cond delay="1338"/>
                                          </p:stCondLst>
                                        </p:cTn>
                                        <p:tgtEl>
                                          <p:spTgt spid="12">
                                            <p:txEl>
                                              <p:pRg st="1" end="1"/>
                                            </p:txEl>
                                          </p:spTgt>
                                        </p:tgtEl>
                                      </p:cBhvr>
                                      <p:to x="100000" y="100000"/>
                                    </p:animScale>
                                    <p:animScale>
                                      <p:cBhvr>
                                        <p:cTn id="40" dur="26">
                                          <p:stCondLst>
                                            <p:cond delay="1642"/>
                                          </p:stCondLst>
                                        </p:cTn>
                                        <p:tgtEl>
                                          <p:spTgt spid="12">
                                            <p:txEl>
                                              <p:pRg st="1" end="1"/>
                                            </p:txEl>
                                          </p:spTgt>
                                        </p:tgtEl>
                                      </p:cBhvr>
                                      <p:to x="100000" y="90000"/>
                                    </p:animScale>
                                    <p:animScale>
                                      <p:cBhvr>
                                        <p:cTn id="41" dur="166" decel="50000">
                                          <p:stCondLst>
                                            <p:cond delay="1668"/>
                                          </p:stCondLst>
                                        </p:cTn>
                                        <p:tgtEl>
                                          <p:spTgt spid="12">
                                            <p:txEl>
                                              <p:pRg st="1" end="1"/>
                                            </p:txEl>
                                          </p:spTgt>
                                        </p:tgtEl>
                                      </p:cBhvr>
                                      <p:to x="100000" y="100000"/>
                                    </p:animScale>
                                    <p:animScale>
                                      <p:cBhvr>
                                        <p:cTn id="42" dur="26">
                                          <p:stCondLst>
                                            <p:cond delay="1808"/>
                                          </p:stCondLst>
                                        </p:cTn>
                                        <p:tgtEl>
                                          <p:spTgt spid="12">
                                            <p:txEl>
                                              <p:pRg st="1" end="1"/>
                                            </p:txEl>
                                          </p:spTgt>
                                        </p:tgtEl>
                                      </p:cBhvr>
                                      <p:to x="100000" y="95000"/>
                                    </p:animScale>
                                    <p:animScale>
                                      <p:cBhvr>
                                        <p:cTn id="43" dur="166" decel="50000">
                                          <p:stCondLst>
                                            <p:cond delay="1834"/>
                                          </p:stCondLst>
                                        </p:cTn>
                                        <p:tgtEl>
                                          <p:spTgt spid="12">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3">
                                            <p:txEl>
                                              <p:pRg st="0" end="0"/>
                                            </p:txEl>
                                          </p:spTgt>
                                        </p:tgtEl>
                                        <p:attrNameLst>
                                          <p:attrName>style.visibility</p:attrName>
                                        </p:attrNameLst>
                                      </p:cBhvr>
                                      <p:to>
                                        <p:strVal val="visible"/>
                                      </p:to>
                                    </p:set>
                                    <p:animEffect transition="in" filter="barn(inVertical)">
                                      <p:cBhvr>
                                        <p:cTn id="48" dur="500"/>
                                        <p:tgtEl>
                                          <p:spTgt spid="13">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4">
                                            <p:txEl>
                                              <p:pRg st="0" end="0"/>
                                            </p:txEl>
                                          </p:spTgt>
                                        </p:tgtEl>
                                        <p:attrNameLst>
                                          <p:attrName>style.visibility</p:attrName>
                                        </p:attrNameLst>
                                      </p:cBhvr>
                                      <p:to>
                                        <p:strVal val="visible"/>
                                      </p:to>
                                    </p:set>
                                    <p:anim calcmode="lin" valueType="num">
                                      <p:cBhvr additive="base">
                                        <p:cTn id="5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D0046"/>
        </a:solidFill>
        <a:effectLst/>
      </p:bgPr>
    </p:bg>
    <p:spTree>
      <p:nvGrpSpPr>
        <p:cNvPr id="1" name=""/>
        <p:cNvGrpSpPr/>
        <p:nvPr/>
      </p:nvGrpSpPr>
      <p:grpSpPr>
        <a:xfrm>
          <a:off x="0" y="0"/>
          <a:ext cx="0" cy="0"/>
          <a:chOff x="0" y="0"/>
          <a:chExt cx="0" cy="0"/>
        </a:xfrm>
      </p:grpSpPr>
      <p:sp>
        <p:nvSpPr>
          <p:cNvPr id="4" name="TextBox 4"/>
          <p:cNvSpPr txBox="1"/>
          <p:nvPr/>
        </p:nvSpPr>
        <p:spPr>
          <a:xfrm>
            <a:off x="1447800" y="641976"/>
            <a:ext cx="15784417" cy="2102050"/>
          </a:xfrm>
          <a:prstGeom prst="rect">
            <a:avLst/>
          </a:prstGeom>
        </p:spPr>
        <p:txBody>
          <a:bodyPr wrap="square" lIns="0" tIns="0" rIns="0" bIns="0" rtlCol="0" anchor="t">
            <a:spAutoFit/>
          </a:bodyPr>
          <a:lstStyle/>
          <a:p>
            <a:pPr marL="1143000" indent="-1143000" algn="ctr">
              <a:lnSpc>
                <a:spcPts val="8000"/>
              </a:lnSpc>
              <a:buFont typeface="Wingdings" panose="05000000000000000000" pitchFamily="2" charset="2"/>
              <a:buChar char="Ø"/>
            </a:pPr>
            <a:r>
              <a:rPr lang="es-MX" sz="8000" b="1" dirty="0" smtClean="0">
                <a:solidFill>
                  <a:schemeClr val="bg1"/>
                </a:solidFill>
              </a:rPr>
              <a:t>CON SUS ALAS CUBRÍA EL TRONO DE DIOS UNA CREACIÓN PERFECTA </a:t>
            </a:r>
            <a:endParaRPr lang="en-US" sz="8000" b="1" spc="312" dirty="0">
              <a:solidFill>
                <a:schemeClr val="bg1"/>
              </a:solidFill>
              <a:latin typeface="Nunito Sans Black Italics"/>
            </a:endParaRPr>
          </a:p>
        </p:txBody>
      </p:sp>
      <p:grpSp>
        <p:nvGrpSpPr>
          <p:cNvPr id="8" name="Group 8"/>
          <p:cNvGrpSpPr>
            <a:grpSpLocks noChangeAspect="1"/>
          </p:cNvGrpSpPr>
          <p:nvPr/>
        </p:nvGrpSpPr>
        <p:grpSpPr>
          <a:xfrm>
            <a:off x="-2586823" y="-2551497"/>
            <a:ext cx="7516796" cy="7516796"/>
            <a:chOff x="0" y="0"/>
            <a:chExt cx="2787650" cy="2787650"/>
          </a:xfrm>
        </p:grpSpPr>
        <p:sp>
          <p:nvSpPr>
            <p:cNvPr id="9" name="Freeform 9"/>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BFBF5">
                <a:alpha val="9803"/>
              </a:srgbClr>
            </a:solidFill>
          </p:spPr>
        </p:sp>
      </p:grpSp>
      <p:grpSp>
        <p:nvGrpSpPr>
          <p:cNvPr id="10" name="Group 10"/>
          <p:cNvGrpSpPr>
            <a:grpSpLocks noChangeAspect="1"/>
          </p:cNvGrpSpPr>
          <p:nvPr/>
        </p:nvGrpSpPr>
        <p:grpSpPr>
          <a:xfrm>
            <a:off x="13358027" y="5321701"/>
            <a:ext cx="7516796" cy="7516796"/>
            <a:chOff x="0" y="0"/>
            <a:chExt cx="2787650" cy="2787650"/>
          </a:xfrm>
        </p:grpSpPr>
        <p:sp>
          <p:nvSpPr>
            <p:cNvPr id="11" name="Freeform 11"/>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BFBF5">
                <a:alpha val="9803"/>
              </a:srgbClr>
            </a:solidFill>
          </p:spPr>
        </p:sp>
      </p:grpSp>
      <p:sp>
        <p:nvSpPr>
          <p:cNvPr id="12" name="CuadroTexto 11"/>
          <p:cNvSpPr txBox="1"/>
          <p:nvPr/>
        </p:nvSpPr>
        <p:spPr>
          <a:xfrm>
            <a:off x="1224707" y="3454131"/>
            <a:ext cx="16230600" cy="1446550"/>
          </a:xfrm>
          <a:prstGeom prst="rect">
            <a:avLst/>
          </a:prstGeom>
          <a:noFill/>
        </p:spPr>
        <p:txBody>
          <a:bodyPr wrap="square" rtlCol="0">
            <a:spAutoFit/>
          </a:bodyPr>
          <a:lstStyle/>
          <a:p>
            <a:r>
              <a:rPr lang="es-MX" sz="4400" b="1" dirty="0" smtClean="0">
                <a:solidFill>
                  <a:schemeClr val="accent5"/>
                </a:solidFill>
              </a:rPr>
              <a:t>•</a:t>
            </a:r>
            <a:r>
              <a:rPr lang="es-MX" sz="4400" b="1" dirty="0">
                <a:solidFill>
                  <a:schemeClr val="accent5"/>
                </a:solidFill>
              </a:rPr>
              <a:t>       Estaba por encima de Los Ángeles ya que él era un querubín y además en el santuario que era el lugar de adoración </a:t>
            </a:r>
            <a:endParaRPr lang="es-MX" sz="4400" b="1" dirty="0">
              <a:solidFill>
                <a:schemeClr val="accent5"/>
              </a:solidFill>
            </a:endParaRPr>
          </a:p>
        </p:txBody>
      </p:sp>
      <p:sp>
        <p:nvSpPr>
          <p:cNvPr id="13" name="CuadroTexto 12"/>
          <p:cNvSpPr txBox="1"/>
          <p:nvPr/>
        </p:nvSpPr>
        <p:spPr>
          <a:xfrm>
            <a:off x="638920" y="5734166"/>
            <a:ext cx="17402175" cy="3785652"/>
          </a:xfrm>
          <a:prstGeom prst="rect">
            <a:avLst/>
          </a:prstGeom>
          <a:noFill/>
        </p:spPr>
        <p:txBody>
          <a:bodyPr wrap="square" rtlCol="0">
            <a:spAutoFit/>
          </a:bodyPr>
          <a:lstStyle/>
          <a:p>
            <a:pPr algn="ctr"/>
            <a:r>
              <a:rPr lang="es-MX" sz="4800" b="1" dirty="0">
                <a:solidFill>
                  <a:schemeClr val="bg1"/>
                </a:solidFill>
              </a:rPr>
              <a:t>“Con la multitud de tus maldades y con la iniquidad de tus contrataciones profanaste tu santuario; yo, pues, saqué fuego de en medio de ti, el cual te consumió, y te puse en ceniza sobre la tierra a los ojos de todos los que te miran.”</a:t>
            </a:r>
            <a:br>
              <a:rPr lang="es-MX" sz="4800" b="1" dirty="0">
                <a:solidFill>
                  <a:schemeClr val="bg1"/>
                </a:solidFill>
              </a:rPr>
            </a:br>
            <a:r>
              <a:rPr lang="es-MX" sz="4800" b="1" i="1" dirty="0">
                <a:solidFill>
                  <a:schemeClr val="accent5"/>
                </a:solidFill>
              </a:rPr>
              <a:t>Ezequiel 28:18 RVR1960</a:t>
            </a:r>
            <a:endParaRPr lang="es-MX" sz="4800" b="1" i="1" dirty="0">
              <a:solidFill>
                <a:schemeClr val="accent5"/>
              </a:solidFill>
            </a:endParaRPr>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 calcmode="lin" valueType="num">
                                      <p:cBhvr additive="base">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Effect transition="in" filter="barn(inVertical)">
                                      <p:cBhvr>
                                        <p:cTn id="18"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1948</Words>
  <Application>Microsoft Office PowerPoint</Application>
  <PresentationFormat>Personalizado</PresentationFormat>
  <Paragraphs>84</Paragraphs>
  <Slides>27</Slides>
  <Notes>3</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27</vt:i4>
      </vt:variant>
    </vt:vector>
  </HeadingPairs>
  <TitlesOfParts>
    <vt:vector size="36" baseType="lpstr">
      <vt:lpstr>Nunito Sans Black Italics</vt:lpstr>
      <vt:lpstr>Arial</vt:lpstr>
      <vt:lpstr>Wingdings</vt:lpstr>
      <vt:lpstr>Nunito Sans Regular</vt:lpstr>
      <vt:lpstr>Nunito Sans Bold</vt:lpstr>
      <vt:lpstr>Calibri</vt:lpstr>
      <vt:lpstr>Nunito Sans Bold Bold</vt:lpstr>
      <vt:lpstr>Times New Roman</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Presentacion Tema : la guerra del poder detrás del trono </dc:title>
  <cp:lastModifiedBy>kimberly bustos</cp:lastModifiedBy>
  <cp:revision>16</cp:revision>
  <dcterms:created xsi:type="dcterms:W3CDTF">2006-08-16T00:00:00Z</dcterms:created>
  <dcterms:modified xsi:type="dcterms:W3CDTF">2020-06-25T22:33:53Z</dcterms:modified>
  <dc:identifier>DAEANNHWsYk</dc:identifier>
</cp:coreProperties>
</file>