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71" r:id="rId6"/>
    <p:sldId id="272" r:id="rId7"/>
    <p:sldId id="260" r:id="rId8"/>
    <p:sldId id="261" r:id="rId9"/>
    <p:sldId id="262" r:id="rId10"/>
    <p:sldId id="273" r:id="rId11"/>
    <p:sldId id="266" r:id="rId12"/>
    <p:sldId id="270" r:id="rId13"/>
  </p:sldIdLst>
  <p:sldSz cx="18288000" cy="10287000"/>
  <p:notesSz cx="6858000" cy="9144000"/>
  <p:embeddedFontLst>
    <p:embeddedFont>
      <p:font typeface="Anonymous Pro" panose="020B0604020202020204" charset="0"/>
      <p:regular r:id="rId14"/>
    </p:embeddedFont>
    <p:embeddedFont>
      <p:font typeface="Anonymous Pro Bold" panose="020B0604020202020204" charset="0"/>
      <p:regular r:id="rId15"/>
    </p:embeddedFont>
    <p:embeddedFont>
      <p:font typeface="Calibri" panose="020F0502020204030204" pitchFamily="34" charset="0"/>
      <p:regular r:id="rId16"/>
      <p:bold r:id="rId17"/>
      <p:italic r:id="rId18"/>
      <p:boldItalic r:id="rId19"/>
    </p:embeddedFont>
    <p:embeddedFont>
      <p:font typeface="Helveticish" panose="020B0604020202020204" charset="0"/>
      <p:regular r:id="rId20"/>
    </p:embeddedFont>
    <p:embeddedFont>
      <p:font typeface="Helveticish 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438"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t="12500" b="12500"/>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388784" y="-857278"/>
            <a:ext cx="5669177" cy="11144278"/>
          </a:xfrm>
          <a:prstGeom prst="rect">
            <a:avLst/>
          </a:prstGeom>
          <a:solidFill>
            <a:srgbClr val="FFDB15">
              <a:alpha val="19607"/>
            </a:srgbClr>
          </a:solidFill>
        </p:spPr>
        <p:txBody>
          <a:bodyPr/>
          <a:lstStyle/>
          <a:p>
            <a:endParaRPr lang="es-MX" dirty="0"/>
          </a:p>
        </p:txBody>
      </p:sp>
      <p:sp>
        <p:nvSpPr>
          <p:cNvPr id="3" name="AutoShape 3"/>
          <p:cNvSpPr/>
          <p:nvPr/>
        </p:nvSpPr>
        <p:spPr>
          <a:xfrm>
            <a:off x="-594217" y="4131985"/>
            <a:ext cx="1017127" cy="2263082"/>
          </a:xfrm>
          <a:prstGeom prst="rect">
            <a:avLst/>
          </a:prstGeom>
          <a:solidFill>
            <a:srgbClr val="FFDB15"/>
          </a:solidFill>
        </p:spPr>
      </p:sp>
      <p:grpSp>
        <p:nvGrpSpPr>
          <p:cNvPr id="4" name="Group 4"/>
          <p:cNvGrpSpPr/>
          <p:nvPr/>
        </p:nvGrpSpPr>
        <p:grpSpPr>
          <a:xfrm>
            <a:off x="1028700" y="1028700"/>
            <a:ext cx="16230600" cy="701040"/>
            <a:chOff x="0" y="0"/>
            <a:chExt cx="21640800" cy="934720"/>
          </a:xfrm>
        </p:grpSpPr>
        <p:sp>
          <p:nvSpPr>
            <p:cNvPr id="5" name="TextBox 5"/>
            <p:cNvSpPr txBox="1"/>
            <p:nvPr/>
          </p:nvSpPr>
          <p:spPr>
            <a:xfrm>
              <a:off x="0" y="-66675"/>
              <a:ext cx="21460607" cy="632248"/>
            </a:xfrm>
            <a:prstGeom prst="rect">
              <a:avLst/>
            </a:prstGeom>
          </p:spPr>
          <p:txBody>
            <a:bodyPr lIns="0" tIns="0" rIns="0" bIns="0" rtlCol="0" anchor="t">
              <a:spAutoFit/>
            </a:bodyPr>
            <a:lstStyle/>
            <a:p>
              <a:pPr>
                <a:lnSpc>
                  <a:spcPts val="3919"/>
                </a:lnSpc>
              </a:pPr>
              <a:r>
                <a:rPr lang="en-US" sz="2800" spc="364">
                  <a:solidFill>
                    <a:srgbClr val="FFFFFF"/>
                  </a:solidFill>
                  <a:latin typeface="Anonymous Pro Bold"/>
                </a:rPr>
                <a:t>MINISTERIO INTERNACIONAL SHEKINAH</a:t>
              </a:r>
            </a:p>
          </p:txBody>
        </p:sp>
        <p:sp>
          <p:nvSpPr>
            <p:cNvPr id="6" name="AutoShape 6"/>
            <p:cNvSpPr/>
            <p:nvPr/>
          </p:nvSpPr>
          <p:spPr>
            <a:xfrm>
              <a:off x="0" y="914400"/>
              <a:ext cx="21640800" cy="20320"/>
            </a:xfrm>
            <a:prstGeom prst="rect">
              <a:avLst/>
            </a:prstGeom>
            <a:solidFill>
              <a:srgbClr val="FFFFFF"/>
            </a:solidFill>
          </p:spPr>
        </p:sp>
      </p:grpSp>
      <p:grpSp>
        <p:nvGrpSpPr>
          <p:cNvPr id="7" name="Group 7"/>
          <p:cNvGrpSpPr/>
          <p:nvPr/>
        </p:nvGrpSpPr>
        <p:grpSpPr>
          <a:xfrm>
            <a:off x="1028700" y="9092380"/>
            <a:ext cx="1009691" cy="165920"/>
            <a:chOff x="0" y="0"/>
            <a:chExt cx="1346255" cy="221227"/>
          </a:xfrm>
        </p:grpSpPr>
        <p:sp>
          <p:nvSpPr>
            <p:cNvPr id="8" name="AutoShape 8"/>
            <p:cNvSpPr/>
            <p:nvPr/>
          </p:nvSpPr>
          <p:spPr>
            <a:xfrm>
              <a:off x="0" y="0"/>
              <a:ext cx="263307" cy="221227"/>
            </a:xfrm>
            <a:prstGeom prst="rect">
              <a:avLst/>
            </a:prstGeom>
            <a:solidFill>
              <a:srgbClr val="FFFFFF"/>
            </a:solidFill>
          </p:spPr>
        </p:sp>
        <p:sp>
          <p:nvSpPr>
            <p:cNvPr id="9" name="AutoShape 9"/>
            <p:cNvSpPr/>
            <p:nvPr/>
          </p:nvSpPr>
          <p:spPr>
            <a:xfrm>
              <a:off x="542771" y="0"/>
              <a:ext cx="263307" cy="221227"/>
            </a:xfrm>
            <a:prstGeom prst="rect">
              <a:avLst/>
            </a:prstGeom>
            <a:solidFill>
              <a:srgbClr val="FFFFFF">
                <a:alpha val="49803"/>
              </a:srgbClr>
            </a:solidFill>
          </p:spPr>
        </p:sp>
        <p:sp>
          <p:nvSpPr>
            <p:cNvPr id="10" name="AutoShape 10"/>
            <p:cNvSpPr/>
            <p:nvPr/>
          </p:nvSpPr>
          <p:spPr>
            <a:xfrm>
              <a:off x="1082948" y="0"/>
              <a:ext cx="263307" cy="221227"/>
            </a:xfrm>
            <a:prstGeom prst="rect">
              <a:avLst/>
            </a:prstGeom>
            <a:solidFill>
              <a:srgbClr val="FFFFFF">
                <a:alpha val="19607"/>
              </a:srgbClr>
            </a:solidFill>
          </p:spPr>
        </p:sp>
      </p:grpSp>
      <p:pic>
        <p:nvPicPr>
          <p:cNvPr id="11" name="Picture 11"/>
          <p:cNvPicPr>
            <a:picLocks noChangeAspect="1"/>
          </p:cNvPicPr>
          <p:nvPr/>
        </p:nvPicPr>
        <p:blipFill>
          <a:blip r:embed="rId3"/>
          <a:srcRect t="8809" b="8809"/>
          <a:stretch>
            <a:fillRect/>
          </a:stretch>
        </p:blipFill>
        <p:spPr>
          <a:xfrm>
            <a:off x="12517383" y="230513"/>
            <a:ext cx="7279459" cy="2998455"/>
          </a:xfrm>
          <a:prstGeom prst="rect">
            <a:avLst/>
          </a:prstGeom>
        </p:spPr>
      </p:pic>
      <p:sp>
        <p:nvSpPr>
          <p:cNvPr id="12" name="TextBox 12"/>
          <p:cNvSpPr txBox="1"/>
          <p:nvPr/>
        </p:nvSpPr>
        <p:spPr>
          <a:xfrm>
            <a:off x="-267345" y="3785235"/>
            <a:ext cx="16952308" cy="2887980"/>
          </a:xfrm>
          <a:prstGeom prst="rect">
            <a:avLst/>
          </a:prstGeom>
        </p:spPr>
        <p:txBody>
          <a:bodyPr lIns="0" tIns="0" rIns="0" bIns="0" rtlCol="0" anchor="t">
            <a:spAutoFit/>
          </a:bodyPr>
          <a:lstStyle/>
          <a:p>
            <a:pPr algn="ctr">
              <a:lnSpc>
                <a:spcPts val="10950"/>
              </a:lnSpc>
            </a:pPr>
            <a:r>
              <a:rPr lang="en-US" sz="10950" spc="109" dirty="0">
                <a:solidFill>
                  <a:srgbClr val="FFDB15"/>
                </a:solidFill>
                <a:latin typeface="Helveticish Bold"/>
              </a:rPr>
              <a:t>HAY PODER  EN LA SANGRE DE JESÚS</a:t>
            </a:r>
          </a:p>
        </p:txBody>
      </p:sp>
      <p:sp>
        <p:nvSpPr>
          <p:cNvPr id="13" name="TextBox 13"/>
          <p:cNvSpPr txBox="1"/>
          <p:nvPr/>
        </p:nvSpPr>
        <p:spPr>
          <a:xfrm>
            <a:off x="1633259" y="6606540"/>
            <a:ext cx="15261302" cy="3353290"/>
          </a:xfrm>
          <a:prstGeom prst="rect">
            <a:avLst/>
          </a:prstGeom>
        </p:spPr>
        <p:txBody>
          <a:bodyPr wrap="square" lIns="0" tIns="0" rIns="0" bIns="0" rtlCol="0" anchor="t">
            <a:spAutoFit/>
          </a:bodyPr>
          <a:lstStyle/>
          <a:p>
            <a:pPr algn="r">
              <a:lnSpc>
                <a:spcPts val="8960"/>
              </a:lnSpc>
            </a:pPr>
            <a:r>
              <a:rPr lang="en-US" sz="6400" spc="448" dirty="0">
                <a:solidFill>
                  <a:srgbClr val="FFFFFF"/>
                </a:solidFill>
                <a:latin typeface="Anonymous Pro Bold"/>
              </a:rPr>
              <a:t>PASTOR ALBERTO BUSTOS</a:t>
            </a:r>
          </a:p>
          <a:p>
            <a:pPr algn="r">
              <a:lnSpc>
                <a:spcPts val="8960"/>
              </a:lnSpc>
            </a:pPr>
            <a:endParaRPr lang="en-US" sz="6400" spc="448" dirty="0">
              <a:solidFill>
                <a:srgbClr val="FFFFFF"/>
              </a:solidFill>
              <a:latin typeface="Anonymous Pro Bold"/>
            </a:endParaRPr>
          </a:p>
          <a:p>
            <a:pPr algn="r">
              <a:lnSpc>
                <a:spcPts val="8960"/>
              </a:lnSpc>
            </a:pPr>
            <a:r>
              <a:rPr lang="en-US" sz="6400" spc="448" dirty="0">
                <a:solidFill>
                  <a:srgbClr val="FFFFFF"/>
                </a:solidFill>
                <a:latin typeface="Anonymous Pro Bold"/>
              </a:rPr>
              <a:t>www.ministeriosshekinah.org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barn(inVertical)">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barn(inVertical)">
                                      <p:cBhvr>
                                        <p:cTn id="1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20301"/>
        </a:solidFill>
        <a:effectLst/>
      </p:bgPr>
    </p:bg>
    <p:spTree>
      <p:nvGrpSpPr>
        <p:cNvPr id="1" name=""/>
        <p:cNvGrpSpPr/>
        <p:nvPr/>
      </p:nvGrpSpPr>
      <p:grpSpPr>
        <a:xfrm>
          <a:off x="0" y="0"/>
          <a:ext cx="0" cy="0"/>
          <a:chOff x="0" y="0"/>
          <a:chExt cx="0" cy="0"/>
        </a:xfrm>
      </p:grpSpPr>
      <p:sp>
        <p:nvSpPr>
          <p:cNvPr id="4" name="TextBox 4"/>
          <p:cNvSpPr txBox="1"/>
          <p:nvPr/>
        </p:nvSpPr>
        <p:spPr>
          <a:xfrm>
            <a:off x="457200" y="2325221"/>
            <a:ext cx="15697200" cy="2721707"/>
          </a:xfrm>
          <a:prstGeom prst="rect">
            <a:avLst/>
          </a:prstGeom>
        </p:spPr>
        <p:txBody>
          <a:bodyPr wrap="square" lIns="0" tIns="0" rIns="0" bIns="0" rtlCol="0" anchor="t">
            <a:spAutoFit/>
          </a:bodyPr>
          <a:lstStyle/>
          <a:p>
            <a:pPr algn="ctr">
              <a:lnSpc>
                <a:spcPts val="4079"/>
              </a:lnSpc>
            </a:pPr>
            <a:r>
              <a:rPr lang="es-MX" sz="5400" b="1" dirty="0">
                <a:solidFill>
                  <a:schemeClr val="bg1"/>
                </a:solidFill>
              </a:rPr>
              <a:t>“Estas cosas os he hablado para que en mí tengáis paz. En el mundo tendréis aflicción; pero confiad, yo he vencido al mundo.”</a:t>
            </a:r>
            <a:br>
              <a:rPr lang="es-MX" sz="5400" b="1" dirty="0">
                <a:solidFill>
                  <a:schemeClr val="bg1"/>
                </a:solidFill>
              </a:rPr>
            </a:br>
            <a:br>
              <a:rPr lang="es-MX" sz="5400" b="1" dirty="0">
                <a:solidFill>
                  <a:schemeClr val="bg1"/>
                </a:solidFill>
              </a:rPr>
            </a:br>
            <a:endParaRPr lang="en-US" sz="6600" b="1" spc="204" dirty="0">
              <a:solidFill>
                <a:schemeClr val="bg1"/>
              </a:solidFill>
              <a:latin typeface="Anonymous Pro Bold"/>
            </a:endParaRPr>
          </a:p>
        </p:txBody>
      </p:sp>
      <p:sp>
        <p:nvSpPr>
          <p:cNvPr id="6" name="AutoShape 6"/>
          <p:cNvSpPr/>
          <p:nvPr/>
        </p:nvSpPr>
        <p:spPr>
          <a:xfrm>
            <a:off x="13379676" y="-687122"/>
            <a:ext cx="6248400" cy="11468100"/>
          </a:xfrm>
          <a:prstGeom prst="rect">
            <a:avLst/>
          </a:prstGeom>
          <a:solidFill>
            <a:srgbClr val="FFDB15">
              <a:alpha val="19607"/>
            </a:srgbClr>
          </a:solidFill>
        </p:spPr>
      </p:sp>
      <p:sp>
        <p:nvSpPr>
          <p:cNvPr id="7" name="AutoShape 7"/>
          <p:cNvSpPr/>
          <p:nvPr/>
        </p:nvSpPr>
        <p:spPr>
          <a:xfrm>
            <a:off x="15763891" y="-12700"/>
            <a:ext cx="2990818" cy="11468100"/>
          </a:xfrm>
          <a:prstGeom prst="rect">
            <a:avLst/>
          </a:prstGeom>
          <a:solidFill>
            <a:srgbClr val="FFDB15"/>
          </a:solidFill>
        </p:spPr>
      </p:sp>
      <p:grpSp>
        <p:nvGrpSpPr>
          <p:cNvPr id="8" name="Group 8"/>
          <p:cNvGrpSpPr/>
          <p:nvPr/>
        </p:nvGrpSpPr>
        <p:grpSpPr>
          <a:xfrm>
            <a:off x="1028700" y="9092380"/>
            <a:ext cx="1009691" cy="165920"/>
            <a:chOff x="0" y="0"/>
            <a:chExt cx="1346255" cy="221227"/>
          </a:xfrm>
        </p:grpSpPr>
        <p:sp>
          <p:nvSpPr>
            <p:cNvPr id="9" name="AutoShape 9"/>
            <p:cNvSpPr/>
            <p:nvPr/>
          </p:nvSpPr>
          <p:spPr>
            <a:xfrm>
              <a:off x="0" y="0"/>
              <a:ext cx="263307" cy="221227"/>
            </a:xfrm>
            <a:prstGeom prst="rect">
              <a:avLst/>
            </a:prstGeom>
            <a:solidFill>
              <a:srgbClr val="FFFFFF"/>
            </a:solidFill>
          </p:spPr>
        </p:sp>
        <p:sp>
          <p:nvSpPr>
            <p:cNvPr id="10" name="AutoShape 10"/>
            <p:cNvSpPr/>
            <p:nvPr/>
          </p:nvSpPr>
          <p:spPr>
            <a:xfrm>
              <a:off x="542771" y="0"/>
              <a:ext cx="263307" cy="221227"/>
            </a:xfrm>
            <a:prstGeom prst="rect">
              <a:avLst/>
            </a:prstGeom>
            <a:solidFill>
              <a:srgbClr val="FFFFFF">
                <a:alpha val="49803"/>
              </a:srgbClr>
            </a:solidFill>
          </p:spPr>
        </p:sp>
        <p:sp>
          <p:nvSpPr>
            <p:cNvPr id="11" name="AutoShape 11"/>
            <p:cNvSpPr/>
            <p:nvPr/>
          </p:nvSpPr>
          <p:spPr>
            <a:xfrm>
              <a:off x="1082948" y="0"/>
              <a:ext cx="263307" cy="221227"/>
            </a:xfrm>
            <a:prstGeom prst="rect">
              <a:avLst/>
            </a:prstGeom>
            <a:solidFill>
              <a:srgbClr val="FFFFFF">
                <a:alpha val="19607"/>
              </a:srgbClr>
            </a:solidFill>
          </p:spPr>
        </p:sp>
      </p:grpSp>
      <p:sp>
        <p:nvSpPr>
          <p:cNvPr id="2" name="Rectángulo 1"/>
          <p:cNvSpPr/>
          <p:nvPr/>
        </p:nvSpPr>
        <p:spPr>
          <a:xfrm>
            <a:off x="3703173" y="612843"/>
            <a:ext cx="8818376" cy="1200329"/>
          </a:xfrm>
          <a:prstGeom prst="rect">
            <a:avLst/>
          </a:prstGeom>
        </p:spPr>
        <p:txBody>
          <a:bodyPr wrap="none">
            <a:spAutoFit/>
          </a:bodyPr>
          <a:lstStyle/>
          <a:p>
            <a:r>
              <a:rPr lang="es-MX" sz="7200" b="1" dirty="0">
                <a:solidFill>
                  <a:srgbClr val="FFFF00"/>
                </a:solidFill>
              </a:rPr>
              <a:t>S. Juan 16:33 RVR1960</a:t>
            </a:r>
            <a:endParaRPr lang="es-MX" sz="7200" dirty="0">
              <a:solidFill>
                <a:srgbClr val="FFFF00"/>
              </a:solidFill>
            </a:endParaRPr>
          </a:p>
        </p:txBody>
      </p:sp>
      <p:sp>
        <p:nvSpPr>
          <p:cNvPr id="13" name="TextBox 4"/>
          <p:cNvSpPr txBox="1"/>
          <p:nvPr/>
        </p:nvSpPr>
        <p:spPr>
          <a:xfrm>
            <a:off x="214644" y="6510211"/>
            <a:ext cx="16344222" cy="2103140"/>
          </a:xfrm>
          <a:prstGeom prst="rect">
            <a:avLst/>
          </a:prstGeom>
        </p:spPr>
        <p:txBody>
          <a:bodyPr wrap="square" lIns="0" tIns="0" rIns="0" bIns="0" rtlCol="0" anchor="t">
            <a:spAutoFit/>
          </a:bodyPr>
          <a:lstStyle/>
          <a:p>
            <a:pPr algn="ctr">
              <a:lnSpc>
                <a:spcPts val="4079"/>
              </a:lnSpc>
            </a:pPr>
            <a:r>
              <a:rPr lang="es-MX" sz="5400" b="1" dirty="0">
                <a:solidFill>
                  <a:schemeClr val="bg1"/>
                </a:solidFill>
              </a:rPr>
              <a:t>“Y ellos le han vencido por medio de la sangre del Cordero y de la palabra del testimonio de ellos, y menospreciaron sus vidas hasta la muerte.”</a:t>
            </a:r>
            <a:br>
              <a:rPr lang="es-MX" sz="5400" b="1" dirty="0">
                <a:solidFill>
                  <a:schemeClr val="bg1"/>
                </a:solidFill>
              </a:rPr>
            </a:br>
            <a:endParaRPr lang="en-US" sz="6600" b="1" spc="204" dirty="0">
              <a:solidFill>
                <a:schemeClr val="bg1"/>
              </a:solidFill>
              <a:latin typeface="Anonymous Pro Bold"/>
            </a:endParaRPr>
          </a:p>
        </p:txBody>
      </p:sp>
      <p:sp>
        <p:nvSpPr>
          <p:cNvPr id="14" name="Rectángulo 13"/>
          <p:cNvSpPr/>
          <p:nvPr/>
        </p:nvSpPr>
        <p:spPr>
          <a:xfrm>
            <a:off x="3152148" y="5046928"/>
            <a:ext cx="10469213" cy="721544"/>
          </a:xfrm>
          <a:prstGeom prst="rect">
            <a:avLst/>
          </a:prstGeom>
        </p:spPr>
        <p:txBody>
          <a:bodyPr wrap="none">
            <a:spAutoFit/>
          </a:bodyPr>
          <a:lstStyle/>
          <a:p>
            <a:pPr algn="ctr">
              <a:lnSpc>
                <a:spcPts val="4079"/>
              </a:lnSpc>
            </a:pPr>
            <a:r>
              <a:rPr lang="es-MX" sz="7200" b="1" dirty="0">
                <a:solidFill>
                  <a:srgbClr val="FFFF00"/>
                </a:solidFill>
              </a:rPr>
              <a:t>Apocalipsis 12:11 RVR1960</a:t>
            </a:r>
            <a:endParaRPr lang="en-US" sz="8800" b="1" spc="204" dirty="0">
              <a:solidFill>
                <a:srgbClr val="FFFF00"/>
              </a:solidFill>
              <a:latin typeface="Anonymous Pro Bold"/>
            </a:endParaRPr>
          </a:p>
        </p:txBody>
      </p:sp>
    </p:spTree>
    <p:extLst>
      <p:ext uri="{BB962C8B-B14F-4D97-AF65-F5344CB8AC3E}">
        <p14:creationId xmlns:p14="http://schemas.microsoft.com/office/powerpoint/2010/main" val="41996915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barn(inVertical)">
                                      <p:cBhvr>
                                        <p:cTn id="18" dur="50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circle(in)">
                                      <p:cBhvr>
                                        <p:cTn id="23"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20301"/>
        </a:solidFill>
        <a:effectLst/>
      </p:bgPr>
    </p:bg>
    <p:spTree>
      <p:nvGrpSpPr>
        <p:cNvPr id="1" name=""/>
        <p:cNvGrpSpPr/>
        <p:nvPr/>
      </p:nvGrpSpPr>
      <p:grpSpPr>
        <a:xfrm>
          <a:off x="0" y="0"/>
          <a:ext cx="0" cy="0"/>
          <a:chOff x="0" y="0"/>
          <a:chExt cx="0" cy="0"/>
        </a:xfrm>
      </p:grpSpPr>
      <p:sp>
        <p:nvSpPr>
          <p:cNvPr id="2" name="AutoShape 2"/>
          <p:cNvSpPr/>
          <p:nvPr/>
        </p:nvSpPr>
        <p:spPr>
          <a:xfrm>
            <a:off x="-952500" y="7543800"/>
            <a:ext cx="19240500" cy="2743200"/>
          </a:xfrm>
          <a:prstGeom prst="rect">
            <a:avLst/>
          </a:prstGeom>
          <a:solidFill>
            <a:srgbClr val="FFDB15"/>
          </a:solidFill>
        </p:spPr>
      </p:sp>
      <p:sp>
        <p:nvSpPr>
          <p:cNvPr id="3" name="AutoShape 3"/>
          <p:cNvSpPr/>
          <p:nvPr/>
        </p:nvSpPr>
        <p:spPr>
          <a:xfrm>
            <a:off x="-1981201" y="-171450"/>
            <a:ext cx="5037315" cy="10629900"/>
          </a:xfrm>
          <a:prstGeom prst="rect">
            <a:avLst/>
          </a:prstGeom>
          <a:solidFill>
            <a:srgbClr val="FFDB15">
              <a:alpha val="19607"/>
            </a:srgbClr>
          </a:solidFill>
        </p:spPr>
      </p:sp>
      <p:sp>
        <p:nvSpPr>
          <p:cNvPr id="7" name="TextBox 7"/>
          <p:cNvSpPr txBox="1"/>
          <p:nvPr/>
        </p:nvSpPr>
        <p:spPr>
          <a:xfrm>
            <a:off x="838200" y="8184430"/>
            <a:ext cx="16224958" cy="1461939"/>
          </a:xfrm>
          <a:prstGeom prst="rect">
            <a:avLst/>
          </a:prstGeom>
        </p:spPr>
        <p:txBody>
          <a:bodyPr wrap="square" lIns="0" tIns="0" rIns="0" bIns="0" rtlCol="0" anchor="t">
            <a:spAutoFit/>
          </a:bodyPr>
          <a:lstStyle/>
          <a:p>
            <a:pPr algn="ctr">
              <a:lnSpc>
                <a:spcPts val="3750"/>
              </a:lnSpc>
            </a:pPr>
            <a:r>
              <a:rPr lang="es-MX" sz="4000" b="1" u="sng" dirty="0">
                <a:latin typeface="Calibri" panose="020F0502020204030204" pitchFamily="34" charset="0"/>
                <a:ea typeface="Times New Roman" panose="02020603050405020304" pitchFamily="18" charset="0"/>
                <a:cs typeface="Times New Roman" panose="02020603050405020304" pitchFamily="18" charset="0"/>
              </a:rPr>
              <a:t>Jesús dijo si no coméis mi cuerpo y no bebéis mi sangre no viviréis </a:t>
            </a:r>
            <a:br>
              <a:rPr lang="es-MX" sz="4000" b="1" u="sng" dirty="0">
                <a:latin typeface="Calibri" panose="020F0502020204030204" pitchFamily="34" charset="0"/>
                <a:ea typeface="Times New Roman" panose="02020603050405020304" pitchFamily="18" charset="0"/>
                <a:cs typeface="Times New Roman" panose="02020603050405020304" pitchFamily="18" charset="0"/>
              </a:rPr>
            </a:br>
            <a:r>
              <a:rPr lang="es-MX" sz="4000" b="1" u="sng" dirty="0">
                <a:latin typeface="Calibri" panose="020F0502020204030204" pitchFamily="34" charset="0"/>
                <a:ea typeface="Times New Roman" panose="02020603050405020304" pitchFamily="18" charset="0"/>
                <a:cs typeface="Times New Roman" panose="02020603050405020304" pitchFamily="18" charset="0"/>
              </a:rPr>
              <a:t>Gracias al señor por su sangre ella nos salva, ella nos limpia y en ella tenemos poder y autoridad.</a:t>
            </a:r>
            <a:endParaRPr lang="en-US" sz="3600" u="sng" spc="100" dirty="0">
              <a:latin typeface="Helveticish"/>
            </a:endParaRPr>
          </a:p>
        </p:txBody>
      </p:sp>
      <p:sp>
        <p:nvSpPr>
          <p:cNvPr id="8" name="Rectángulo 7"/>
          <p:cNvSpPr/>
          <p:nvPr/>
        </p:nvSpPr>
        <p:spPr>
          <a:xfrm>
            <a:off x="3426179" y="1181100"/>
            <a:ext cx="14249400" cy="7171194"/>
          </a:xfrm>
          <a:prstGeom prst="rect">
            <a:avLst/>
          </a:prstGeom>
        </p:spPr>
        <p:txBody>
          <a:bodyPr wrap="square">
            <a:spAutoFit/>
          </a:bodyPr>
          <a:lstStyle/>
          <a:p>
            <a:pPr algn="ctr"/>
            <a:r>
              <a:rPr lang="es-MX" sz="4400" b="1" dirty="0">
                <a:solidFill>
                  <a:srgbClr val="FFFF00"/>
                </a:solidFill>
                <a:latin typeface="Calibri" panose="020F0502020204030204" pitchFamily="34" charset="0"/>
                <a:ea typeface="Times New Roman" panose="02020603050405020304" pitchFamily="18" charset="0"/>
                <a:cs typeface="Times New Roman" panose="02020603050405020304" pitchFamily="18" charset="0"/>
              </a:rPr>
              <a:t>Satanás no tiene ningún poder, ante la sangre que fluye a través de la iglesia de Jesucristo. No estamos aquí para ahogarnos en el dolor, Jesús dijo: </a:t>
            </a:r>
            <a:br>
              <a:rPr lang="es-MX" sz="2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br>
            <a:br>
              <a:rPr lang="es-MX" sz="4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br>
            <a:r>
              <a:rPr lang="es-MX" sz="4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a:t>
            </a:r>
            <a:r>
              <a:rPr lang="es-MX" sz="48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Todavía un poco, y el mundo no me verá más; pero vosotros me veréis; porque yo vivo, vosotros también viviréis.”</a:t>
            </a:r>
            <a:br>
              <a:rPr lang="es-MX" sz="48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br>
            <a:r>
              <a:rPr lang="es-MX" sz="4800" b="1" dirty="0">
                <a:solidFill>
                  <a:srgbClr val="FFFF00"/>
                </a:solidFill>
                <a:latin typeface="Calibri" panose="020F0502020204030204" pitchFamily="34" charset="0"/>
                <a:ea typeface="Times New Roman" panose="02020603050405020304" pitchFamily="18" charset="0"/>
                <a:cs typeface="Times New Roman" panose="02020603050405020304" pitchFamily="18" charset="0"/>
              </a:rPr>
              <a:t>S. Juan 14:19 RVR1960</a:t>
            </a:r>
            <a:br>
              <a:rPr lang="es-MX" sz="48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br>
            <a:br>
              <a:rPr lang="es-MX" sz="2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br>
            <a:br>
              <a:rPr lang="es-MX" sz="2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br>
            <a:br>
              <a:rPr lang="es-MX" sz="2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br>
            <a:endParaRPr lang="es-MX" sz="24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20301"/>
        </a:solidFill>
        <a:effectLst/>
      </p:bgPr>
    </p:bg>
    <p:spTree>
      <p:nvGrpSpPr>
        <p:cNvPr id="1" name=""/>
        <p:cNvGrpSpPr/>
        <p:nvPr/>
      </p:nvGrpSpPr>
      <p:grpSpPr>
        <a:xfrm>
          <a:off x="0" y="0"/>
          <a:ext cx="0" cy="0"/>
          <a:chOff x="0" y="0"/>
          <a:chExt cx="0" cy="0"/>
        </a:xfrm>
      </p:grpSpPr>
      <p:sp>
        <p:nvSpPr>
          <p:cNvPr id="4" name="TextBox 4"/>
          <p:cNvSpPr txBox="1"/>
          <p:nvPr/>
        </p:nvSpPr>
        <p:spPr>
          <a:xfrm>
            <a:off x="4724399" y="3390900"/>
            <a:ext cx="12874980" cy="5658921"/>
          </a:xfrm>
          <a:prstGeom prst="rect">
            <a:avLst/>
          </a:prstGeom>
        </p:spPr>
        <p:txBody>
          <a:bodyPr wrap="square" lIns="0" tIns="0" rIns="0" bIns="0" rtlCol="0" anchor="t">
            <a:spAutoFit/>
          </a:bodyPr>
          <a:lstStyle/>
          <a:p>
            <a:pPr algn="ctr">
              <a:lnSpc>
                <a:spcPts val="3975"/>
              </a:lnSpc>
            </a:pPr>
            <a:r>
              <a:rPr lang="es-MX" sz="4400" b="1" dirty="0">
                <a:solidFill>
                  <a:schemeClr val="bg1"/>
                </a:solidFill>
              </a:rPr>
              <a:t>El diablo quizás diga, de si no hubiera sido la sangre de Cristo hubiera conquistado el mundo  y hoy nosotros podemos decir hay poder en la sangre de Cristo. </a:t>
            </a:r>
          </a:p>
          <a:p>
            <a:pPr algn="ctr">
              <a:lnSpc>
                <a:spcPts val="3975"/>
              </a:lnSpc>
            </a:pPr>
            <a:endParaRPr lang="es-MX" sz="4400" b="1" dirty="0">
              <a:solidFill>
                <a:schemeClr val="bg1"/>
              </a:solidFill>
            </a:endParaRPr>
          </a:p>
          <a:p>
            <a:pPr algn="ctr">
              <a:lnSpc>
                <a:spcPts val="3975"/>
              </a:lnSpc>
            </a:pPr>
            <a:r>
              <a:rPr lang="es-MX" sz="4400" b="1" dirty="0">
                <a:solidFill>
                  <a:schemeClr val="bg1"/>
                </a:solidFill>
              </a:rPr>
              <a:t>Juan 6</a:t>
            </a:r>
          </a:p>
          <a:p>
            <a:pPr algn="ctr">
              <a:lnSpc>
                <a:spcPts val="3975"/>
              </a:lnSpc>
            </a:pPr>
            <a:r>
              <a:rPr lang="es-MX" sz="4400" b="1" dirty="0">
                <a:solidFill>
                  <a:schemeClr val="bg1"/>
                </a:solidFill>
              </a:rPr>
              <a:t> Jesús dijo las palabras que les hablé son espíritu y sin vida, la sangre es para su cuerpo lo que cristo es para su espíritu. </a:t>
            </a:r>
            <a:br>
              <a:rPr lang="es-MX" sz="4400" b="1" dirty="0">
                <a:solidFill>
                  <a:schemeClr val="bg1"/>
                </a:solidFill>
              </a:rPr>
            </a:br>
            <a:r>
              <a:rPr lang="es-MX" sz="4400" b="1" dirty="0">
                <a:solidFill>
                  <a:schemeClr val="bg1"/>
                </a:solidFill>
              </a:rPr>
              <a:t>La carne para nada aprovecha deje que mis palabras llenen tu espíritu salga de la zona del dolor y del quebranto y viva una vida victoriosa en Cristo.</a:t>
            </a:r>
            <a:endParaRPr lang="en-US" sz="4000" b="1" spc="106" dirty="0">
              <a:solidFill>
                <a:schemeClr val="bg1"/>
              </a:solidFill>
              <a:latin typeface="Helveticish"/>
            </a:endParaRPr>
          </a:p>
        </p:txBody>
      </p:sp>
      <p:grpSp>
        <p:nvGrpSpPr>
          <p:cNvPr id="5" name="Group 5"/>
          <p:cNvGrpSpPr/>
          <p:nvPr/>
        </p:nvGrpSpPr>
        <p:grpSpPr>
          <a:xfrm>
            <a:off x="16249609" y="1028700"/>
            <a:ext cx="1009691" cy="165920"/>
            <a:chOff x="0" y="0"/>
            <a:chExt cx="1346255" cy="221227"/>
          </a:xfrm>
        </p:grpSpPr>
        <p:sp>
          <p:nvSpPr>
            <p:cNvPr id="6" name="AutoShape 6"/>
            <p:cNvSpPr/>
            <p:nvPr/>
          </p:nvSpPr>
          <p:spPr>
            <a:xfrm>
              <a:off x="0" y="0"/>
              <a:ext cx="263307" cy="221227"/>
            </a:xfrm>
            <a:prstGeom prst="rect">
              <a:avLst/>
            </a:prstGeom>
            <a:solidFill>
              <a:srgbClr val="FFFFFF"/>
            </a:solidFill>
          </p:spPr>
        </p:sp>
        <p:sp>
          <p:nvSpPr>
            <p:cNvPr id="7" name="AutoShape 7"/>
            <p:cNvSpPr/>
            <p:nvPr/>
          </p:nvSpPr>
          <p:spPr>
            <a:xfrm>
              <a:off x="542771" y="0"/>
              <a:ext cx="263307" cy="221227"/>
            </a:xfrm>
            <a:prstGeom prst="rect">
              <a:avLst/>
            </a:prstGeom>
            <a:solidFill>
              <a:srgbClr val="FFFFFF">
                <a:alpha val="49803"/>
              </a:srgbClr>
            </a:solidFill>
          </p:spPr>
        </p:sp>
        <p:sp>
          <p:nvSpPr>
            <p:cNvPr id="8" name="AutoShape 8"/>
            <p:cNvSpPr/>
            <p:nvPr/>
          </p:nvSpPr>
          <p:spPr>
            <a:xfrm>
              <a:off x="1082948" y="0"/>
              <a:ext cx="263307" cy="221227"/>
            </a:xfrm>
            <a:prstGeom prst="rect">
              <a:avLst/>
            </a:prstGeom>
            <a:solidFill>
              <a:srgbClr val="FFFFFF">
                <a:alpha val="19607"/>
              </a:srgbClr>
            </a:solidFill>
          </p:spPr>
        </p:sp>
      </p:grpSp>
      <p:sp>
        <p:nvSpPr>
          <p:cNvPr id="9" name="AutoShape 9"/>
          <p:cNvSpPr/>
          <p:nvPr/>
        </p:nvSpPr>
        <p:spPr>
          <a:xfrm>
            <a:off x="514350" y="-704850"/>
            <a:ext cx="3619500" cy="11696700"/>
          </a:xfrm>
          <a:prstGeom prst="rect">
            <a:avLst/>
          </a:prstGeom>
          <a:solidFill>
            <a:srgbClr val="FFDB15">
              <a:alpha val="19607"/>
            </a:srgbClr>
          </a:solidFill>
        </p:spPr>
      </p:sp>
      <p:sp>
        <p:nvSpPr>
          <p:cNvPr id="10" name="Rectángulo 9"/>
          <p:cNvSpPr/>
          <p:nvPr/>
        </p:nvSpPr>
        <p:spPr>
          <a:xfrm>
            <a:off x="8145678" y="1175570"/>
            <a:ext cx="6032421" cy="1569660"/>
          </a:xfrm>
          <a:prstGeom prst="rect">
            <a:avLst/>
          </a:prstGeom>
        </p:spPr>
        <p:txBody>
          <a:bodyPr wrap="none">
            <a:spAutoFit/>
          </a:bodyPr>
          <a:lstStyle/>
          <a:p>
            <a:r>
              <a:rPr lang="es-MX" sz="9600" b="1" dirty="0">
                <a:solidFill>
                  <a:srgbClr val="FFFF00"/>
                </a:solidFill>
                <a:latin typeface="Calibri" panose="020F0502020204030204" pitchFamily="34" charset="0"/>
                <a:ea typeface="Times New Roman" panose="02020603050405020304" pitchFamily="18" charset="0"/>
                <a:cs typeface="Times New Roman" panose="02020603050405020304" pitchFamily="18" charset="0"/>
              </a:rPr>
              <a:t>Conclusión </a:t>
            </a:r>
            <a:endParaRPr lang="es-MX" sz="9600" b="1" dirty="0">
              <a:solidFill>
                <a:srgbClr val="FFFF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3" name="Group 3"/>
          <p:cNvGrpSpPr/>
          <p:nvPr/>
        </p:nvGrpSpPr>
        <p:grpSpPr>
          <a:xfrm>
            <a:off x="1028700" y="1021556"/>
            <a:ext cx="16230600" cy="727154"/>
            <a:chOff x="0" y="-9525"/>
            <a:chExt cx="21640800" cy="969538"/>
          </a:xfrm>
        </p:grpSpPr>
        <p:sp>
          <p:nvSpPr>
            <p:cNvPr id="4" name="AutoShape 4"/>
            <p:cNvSpPr/>
            <p:nvPr/>
          </p:nvSpPr>
          <p:spPr>
            <a:xfrm>
              <a:off x="0" y="914400"/>
              <a:ext cx="21640800" cy="45613"/>
            </a:xfrm>
            <a:prstGeom prst="rect">
              <a:avLst/>
            </a:prstGeom>
            <a:solidFill>
              <a:srgbClr val="020301"/>
            </a:solidFill>
          </p:spPr>
        </p:sp>
        <p:sp>
          <p:nvSpPr>
            <p:cNvPr id="5" name="TextBox 5"/>
            <p:cNvSpPr txBox="1"/>
            <p:nvPr/>
          </p:nvSpPr>
          <p:spPr>
            <a:xfrm>
              <a:off x="0" y="-9525"/>
              <a:ext cx="21633277" cy="738663"/>
            </a:xfrm>
            <a:prstGeom prst="rect">
              <a:avLst/>
            </a:prstGeom>
          </p:spPr>
          <p:txBody>
            <a:bodyPr lIns="0" tIns="0" rIns="0" bIns="0" rtlCol="0" anchor="t">
              <a:spAutoFit/>
            </a:bodyPr>
            <a:lstStyle/>
            <a:p>
              <a:r>
                <a:rPr lang="es-MX" sz="3600" b="1" dirty="0">
                  <a:latin typeface="Calibri" panose="020F0502020204030204" pitchFamily="34" charset="0"/>
                  <a:ea typeface="Times New Roman" panose="02020603050405020304" pitchFamily="18" charset="0"/>
                  <a:cs typeface="Times New Roman" panose="02020603050405020304" pitchFamily="18" charset="0"/>
                </a:rPr>
                <a:t>S. Juan 6:53-57 RVR1960</a:t>
              </a:r>
              <a:endParaRPr lang="es-MX" sz="3600" b="1" dirty="0"/>
            </a:p>
          </p:txBody>
        </p:sp>
      </p:grpSp>
      <p:sp>
        <p:nvSpPr>
          <p:cNvPr id="6" name="AutoShape 6"/>
          <p:cNvSpPr/>
          <p:nvPr/>
        </p:nvSpPr>
        <p:spPr>
          <a:xfrm>
            <a:off x="-285750" y="8380871"/>
            <a:ext cx="19278600" cy="1978558"/>
          </a:xfrm>
          <a:prstGeom prst="rect">
            <a:avLst/>
          </a:prstGeom>
          <a:solidFill>
            <a:srgbClr val="020301"/>
          </a:solidFill>
        </p:spPr>
      </p:sp>
      <p:sp>
        <p:nvSpPr>
          <p:cNvPr id="9" name="Rectángulo 8"/>
          <p:cNvSpPr/>
          <p:nvPr/>
        </p:nvSpPr>
        <p:spPr>
          <a:xfrm>
            <a:off x="1193097" y="2194561"/>
            <a:ext cx="16060561" cy="6186309"/>
          </a:xfrm>
          <a:prstGeom prst="rect">
            <a:avLst/>
          </a:prstGeom>
        </p:spPr>
        <p:txBody>
          <a:bodyPr wrap="square">
            <a:spAutoFit/>
          </a:bodyPr>
          <a:lstStyle/>
          <a:p>
            <a:pPr algn="ctr"/>
            <a:r>
              <a:rPr lang="es-MX" sz="4400" b="1" dirty="0">
                <a:latin typeface="Calibri" panose="020F0502020204030204" pitchFamily="34" charset="0"/>
                <a:ea typeface="Times New Roman" panose="02020603050405020304" pitchFamily="18" charset="0"/>
                <a:cs typeface="Times New Roman" panose="02020603050405020304" pitchFamily="18" charset="0"/>
              </a:rPr>
              <a:t>“Jesús les dijo: De cierto, de cierto os digo: Si no coméis la carne del Hijo del Hombre, y bebéis su sangre, no tenéis vida en vosotros. El que come mi carne y bebe mi sangre, tiene vida eterna; y yo le resucitaré en el día postrero. Porque mi carne es verdadera comida, y mi sangre es verdadera bebida. El que come mi carne y bebe mi sangre, en mí permanece, y yo en él. Como me envió el Padre viviente, y yo vivo por el Padre, asimismo el que me come, él también vivirá por mí.”</a:t>
            </a:r>
            <a:br>
              <a:rPr lang="es-MX" sz="4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br>
            <a:endParaRPr lang="es-MX" sz="4400" b="1" i="1"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20301"/>
        </a:solidFill>
        <a:effectLst/>
      </p:bgPr>
    </p:bg>
    <p:spTree>
      <p:nvGrpSpPr>
        <p:cNvPr id="1" name=""/>
        <p:cNvGrpSpPr/>
        <p:nvPr/>
      </p:nvGrpSpPr>
      <p:grpSpPr>
        <a:xfrm>
          <a:off x="0" y="0"/>
          <a:ext cx="0" cy="0"/>
          <a:chOff x="0" y="0"/>
          <a:chExt cx="0" cy="0"/>
        </a:xfrm>
      </p:grpSpPr>
      <p:sp>
        <p:nvSpPr>
          <p:cNvPr id="4" name="TextBox 4"/>
          <p:cNvSpPr txBox="1"/>
          <p:nvPr/>
        </p:nvSpPr>
        <p:spPr>
          <a:xfrm>
            <a:off x="1240010" y="3566145"/>
            <a:ext cx="14037278" cy="3154710"/>
          </a:xfrm>
          <a:prstGeom prst="rect">
            <a:avLst/>
          </a:prstGeom>
        </p:spPr>
        <p:txBody>
          <a:bodyPr wrap="square" lIns="0" tIns="0" rIns="0" bIns="0" rtlCol="0" anchor="t">
            <a:spAutoFit/>
          </a:bodyPr>
          <a:lstStyle/>
          <a:p>
            <a:pPr algn="ctr">
              <a:lnSpc>
                <a:spcPts val="4079"/>
              </a:lnSpc>
            </a:pPr>
            <a:r>
              <a:rPr lang="es-MX" sz="4400" b="1" i="1" dirty="0">
                <a:solidFill>
                  <a:schemeClr val="bg1"/>
                </a:solidFill>
              </a:rPr>
              <a:t>Muchos creyentes están fracasando en su vida cristiana, y pareciera que son creyente de la secreta, no hay una manifestación de su vida en Cristo ,ellos actual como si no hubiera poder de Cristo en sus vidas y la razón podría ser que no conocen el poder de la sangre de Cristo.</a:t>
            </a:r>
            <a:br>
              <a:rPr lang="es-MX" sz="6000" b="1" dirty="0">
                <a:solidFill>
                  <a:schemeClr val="bg1"/>
                </a:solidFill>
              </a:rPr>
            </a:br>
            <a:endParaRPr lang="en-US" sz="5400" b="1" spc="204" dirty="0">
              <a:solidFill>
                <a:schemeClr val="bg1"/>
              </a:solidFill>
              <a:latin typeface="Anonymous Pro Bold"/>
            </a:endParaRPr>
          </a:p>
        </p:txBody>
      </p:sp>
      <p:sp>
        <p:nvSpPr>
          <p:cNvPr id="6" name="AutoShape 6"/>
          <p:cNvSpPr/>
          <p:nvPr/>
        </p:nvSpPr>
        <p:spPr>
          <a:xfrm>
            <a:off x="12019706" y="-266700"/>
            <a:ext cx="6248400" cy="11468100"/>
          </a:xfrm>
          <a:prstGeom prst="rect">
            <a:avLst/>
          </a:prstGeom>
          <a:solidFill>
            <a:srgbClr val="FFDB15">
              <a:alpha val="19607"/>
            </a:srgbClr>
          </a:solidFill>
        </p:spPr>
      </p:sp>
      <p:sp>
        <p:nvSpPr>
          <p:cNvPr id="7" name="AutoShape 7"/>
          <p:cNvSpPr/>
          <p:nvPr/>
        </p:nvSpPr>
        <p:spPr>
          <a:xfrm>
            <a:off x="15763891" y="-590550"/>
            <a:ext cx="2990818" cy="11468100"/>
          </a:xfrm>
          <a:prstGeom prst="rect">
            <a:avLst/>
          </a:prstGeom>
          <a:solidFill>
            <a:srgbClr val="FFDB15"/>
          </a:solidFill>
        </p:spPr>
      </p:sp>
      <p:grpSp>
        <p:nvGrpSpPr>
          <p:cNvPr id="8" name="Group 8"/>
          <p:cNvGrpSpPr/>
          <p:nvPr/>
        </p:nvGrpSpPr>
        <p:grpSpPr>
          <a:xfrm>
            <a:off x="1028700" y="9092380"/>
            <a:ext cx="1009691" cy="165920"/>
            <a:chOff x="0" y="0"/>
            <a:chExt cx="1346255" cy="221227"/>
          </a:xfrm>
        </p:grpSpPr>
        <p:sp>
          <p:nvSpPr>
            <p:cNvPr id="9" name="AutoShape 9"/>
            <p:cNvSpPr/>
            <p:nvPr/>
          </p:nvSpPr>
          <p:spPr>
            <a:xfrm>
              <a:off x="0" y="0"/>
              <a:ext cx="263307" cy="221227"/>
            </a:xfrm>
            <a:prstGeom prst="rect">
              <a:avLst/>
            </a:prstGeom>
            <a:solidFill>
              <a:srgbClr val="FFFFFF"/>
            </a:solidFill>
          </p:spPr>
        </p:sp>
        <p:sp>
          <p:nvSpPr>
            <p:cNvPr id="10" name="AutoShape 10"/>
            <p:cNvSpPr/>
            <p:nvPr/>
          </p:nvSpPr>
          <p:spPr>
            <a:xfrm>
              <a:off x="542771" y="0"/>
              <a:ext cx="263307" cy="221227"/>
            </a:xfrm>
            <a:prstGeom prst="rect">
              <a:avLst/>
            </a:prstGeom>
            <a:solidFill>
              <a:srgbClr val="FFFFFF">
                <a:alpha val="49803"/>
              </a:srgbClr>
            </a:solidFill>
          </p:spPr>
        </p:sp>
        <p:sp>
          <p:nvSpPr>
            <p:cNvPr id="11" name="AutoShape 11"/>
            <p:cNvSpPr/>
            <p:nvPr/>
          </p:nvSpPr>
          <p:spPr>
            <a:xfrm>
              <a:off x="1082948" y="0"/>
              <a:ext cx="263307" cy="221227"/>
            </a:xfrm>
            <a:prstGeom prst="rect">
              <a:avLst/>
            </a:prstGeom>
            <a:solidFill>
              <a:srgbClr val="FFFFFF">
                <a:alpha val="19607"/>
              </a:srgbClr>
            </a:solidFill>
          </p:spPr>
        </p:sp>
      </p:grpSp>
      <p:sp>
        <p:nvSpPr>
          <p:cNvPr id="12" name="Rectángulo 11"/>
          <p:cNvSpPr/>
          <p:nvPr/>
        </p:nvSpPr>
        <p:spPr>
          <a:xfrm>
            <a:off x="1435778" y="1181100"/>
            <a:ext cx="4370038" cy="1015663"/>
          </a:xfrm>
          <a:prstGeom prst="rect">
            <a:avLst/>
          </a:prstGeom>
        </p:spPr>
        <p:txBody>
          <a:bodyPr wrap="square">
            <a:spAutoFit/>
          </a:bodyPr>
          <a:lstStyle/>
          <a:p>
            <a:r>
              <a:rPr lang="es-MX" sz="6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Introducción </a:t>
            </a:r>
            <a:endParaRPr lang="es-MX" sz="6000" b="1" dirty="0">
              <a:solidFill>
                <a:schemeClr val="bg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sp>
        <p:nvSpPr>
          <p:cNvPr id="2" name="AutoShape 2"/>
          <p:cNvSpPr/>
          <p:nvPr/>
        </p:nvSpPr>
        <p:spPr>
          <a:xfrm>
            <a:off x="-1247796" y="8508590"/>
            <a:ext cx="5257800" cy="1333500"/>
          </a:xfrm>
          <a:prstGeom prst="rect">
            <a:avLst/>
          </a:prstGeom>
          <a:solidFill>
            <a:srgbClr val="020301"/>
          </a:solidFill>
        </p:spPr>
      </p:sp>
      <p:sp>
        <p:nvSpPr>
          <p:cNvPr id="3" name="AutoShape 3"/>
          <p:cNvSpPr/>
          <p:nvPr/>
        </p:nvSpPr>
        <p:spPr>
          <a:xfrm>
            <a:off x="-1219200" y="-342900"/>
            <a:ext cx="4191000" cy="11544300"/>
          </a:xfrm>
          <a:prstGeom prst="rect">
            <a:avLst/>
          </a:prstGeom>
          <a:solidFill>
            <a:srgbClr val="020301">
              <a:alpha val="9803"/>
            </a:srgbClr>
          </a:solidFill>
        </p:spPr>
      </p:sp>
      <p:grpSp>
        <p:nvGrpSpPr>
          <p:cNvPr id="7" name="Group 7"/>
          <p:cNvGrpSpPr/>
          <p:nvPr/>
        </p:nvGrpSpPr>
        <p:grpSpPr>
          <a:xfrm>
            <a:off x="1028700" y="1021556"/>
            <a:ext cx="16263016" cy="727154"/>
            <a:chOff x="0" y="-9525"/>
            <a:chExt cx="21684022" cy="969538"/>
          </a:xfrm>
        </p:grpSpPr>
        <p:sp>
          <p:nvSpPr>
            <p:cNvPr id="8" name="AutoShape 8"/>
            <p:cNvSpPr/>
            <p:nvPr/>
          </p:nvSpPr>
          <p:spPr>
            <a:xfrm>
              <a:off x="0" y="914400"/>
              <a:ext cx="21640800" cy="45613"/>
            </a:xfrm>
            <a:prstGeom prst="rect">
              <a:avLst/>
            </a:prstGeom>
            <a:solidFill>
              <a:srgbClr val="020301"/>
            </a:solidFill>
          </p:spPr>
        </p:sp>
        <p:sp>
          <p:nvSpPr>
            <p:cNvPr id="9" name="TextBox 9"/>
            <p:cNvSpPr txBox="1"/>
            <p:nvPr/>
          </p:nvSpPr>
          <p:spPr>
            <a:xfrm>
              <a:off x="1015945" y="-9525"/>
              <a:ext cx="20668077" cy="812871"/>
            </a:xfrm>
            <a:prstGeom prst="rect">
              <a:avLst/>
            </a:prstGeom>
          </p:spPr>
          <p:txBody>
            <a:bodyPr lIns="0" tIns="0" rIns="0" bIns="0" rtlCol="0" anchor="t">
              <a:spAutoFit/>
            </a:bodyPr>
            <a:lstStyle/>
            <a:p>
              <a:pPr algn="r">
                <a:lnSpc>
                  <a:spcPts val="4079"/>
                </a:lnSpc>
              </a:pPr>
              <a:r>
                <a:rPr lang="es-MX" sz="6600" b="1" dirty="0"/>
                <a:t>1. Es sangre sagrada </a:t>
              </a:r>
              <a:endParaRPr lang="en-US" sz="6000" b="1" spc="204" dirty="0">
                <a:solidFill>
                  <a:srgbClr val="020301"/>
                </a:solidFill>
                <a:latin typeface="Anonymous Pro Bold"/>
              </a:endParaRPr>
            </a:p>
          </p:txBody>
        </p:sp>
      </p:grpSp>
      <p:grpSp>
        <p:nvGrpSpPr>
          <p:cNvPr id="10" name="Group 10"/>
          <p:cNvGrpSpPr/>
          <p:nvPr/>
        </p:nvGrpSpPr>
        <p:grpSpPr>
          <a:xfrm>
            <a:off x="1028700" y="9092380"/>
            <a:ext cx="1009691" cy="165920"/>
            <a:chOff x="0" y="0"/>
            <a:chExt cx="1346255" cy="221227"/>
          </a:xfrm>
        </p:grpSpPr>
        <p:sp>
          <p:nvSpPr>
            <p:cNvPr id="11" name="AutoShape 11"/>
            <p:cNvSpPr/>
            <p:nvPr/>
          </p:nvSpPr>
          <p:spPr>
            <a:xfrm>
              <a:off x="0" y="0"/>
              <a:ext cx="263307" cy="221227"/>
            </a:xfrm>
            <a:prstGeom prst="rect">
              <a:avLst/>
            </a:prstGeom>
            <a:solidFill>
              <a:srgbClr val="FFFFFF"/>
            </a:solidFill>
          </p:spPr>
        </p:sp>
        <p:sp>
          <p:nvSpPr>
            <p:cNvPr id="12" name="AutoShape 12"/>
            <p:cNvSpPr/>
            <p:nvPr/>
          </p:nvSpPr>
          <p:spPr>
            <a:xfrm>
              <a:off x="542771" y="0"/>
              <a:ext cx="263307" cy="221227"/>
            </a:xfrm>
            <a:prstGeom prst="rect">
              <a:avLst/>
            </a:prstGeom>
            <a:solidFill>
              <a:srgbClr val="FFFFFF">
                <a:alpha val="49803"/>
              </a:srgbClr>
            </a:solidFill>
          </p:spPr>
        </p:sp>
        <p:sp>
          <p:nvSpPr>
            <p:cNvPr id="13" name="AutoShape 13"/>
            <p:cNvSpPr/>
            <p:nvPr/>
          </p:nvSpPr>
          <p:spPr>
            <a:xfrm>
              <a:off x="1082948" y="0"/>
              <a:ext cx="263307" cy="221227"/>
            </a:xfrm>
            <a:prstGeom prst="rect">
              <a:avLst/>
            </a:prstGeom>
            <a:solidFill>
              <a:srgbClr val="FFFFFF">
                <a:alpha val="19607"/>
              </a:srgbClr>
            </a:solidFill>
          </p:spPr>
        </p:sp>
      </p:grpSp>
      <p:sp>
        <p:nvSpPr>
          <p:cNvPr id="14" name="Rectángulo 13"/>
          <p:cNvSpPr/>
          <p:nvPr/>
        </p:nvSpPr>
        <p:spPr>
          <a:xfrm>
            <a:off x="951381" y="2297106"/>
            <a:ext cx="16385238" cy="2831544"/>
          </a:xfrm>
          <a:prstGeom prst="rect">
            <a:avLst/>
          </a:prstGeom>
        </p:spPr>
        <p:txBody>
          <a:bodyPr wrap="square">
            <a:spAutoFit/>
          </a:bodyPr>
          <a:lstStyle/>
          <a:p>
            <a:pPr algn="ctr"/>
            <a:r>
              <a:rPr lang="es-MX" sz="4000" b="1" dirty="0">
                <a:latin typeface="Calibri" panose="020F0502020204030204" pitchFamily="34" charset="0"/>
                <a:ea typeface="Times New Roman" panose="02020603050405020304" pitchFamily="18" charset="0"/>
                <a:cs typeface="Times New Roman" panose="02020603050405020304" pitchFamily="18" charset="0"/>
              </a:rPr>
              <a:t>El tipo de sangre lo determina el padre no se mezcla con el de la madre y esa es la Razón que en un juicio de paternidad hacen examen de sangre al padre para confirmar su paternidad y esa es la razón por que Jesús nació de una virgen en el corría la sangre de su padre. </a:t>
            </a:r>
            <a:br>
              <a:rPr lang="es-MX" dirty="0">
                <a:latin typeface="Calibri" panose="020F0502020204030204" pitchFamily="34" charset="0"/>
                <a:ea typeface="Times New Roman" panose="02020603050405020304" pitchFamily="18" charset="0"/>
                <a:cs typeface="Times New Roman" panose="02020603050405020304" pitchFamily="18" charset="0"/>
              </a:rPr>
            </a:br>
            <a:endParaRPr lang="es-MX" dirty="0"/>
          </a:p>
        </p:txBody>
      </p:sp>
      <p:sp>
        <p:nvSpPr>
          <p:cNvPr id="15" name="Rectángulo 14"/>
          <p:cNvSpPr/>
          <p:nvPr/>
        </p:nvSpPr>
        <p:spPr>
          <a:xfrm>
            <a:off x="588029" y="5685748"/>
            <a:ext cx="17111942" cy="2554545"/>
          </a:xfrm>
          <a:prstGeom prst="rect">
            <a:avLst/>
          </a:prstGeom>
        </p:spPr>
        <p:txBody>
          <a:bodyPr wrap="square">
            <a:spAutoFit/>
          </a:bodyPr>
          <a:lstStyle/>
          <a:p>
            <a:pPr algn="ctr"/>
            <a:r>
              <a:rPr lang="es-MX" sz="4000" b="1" i="1" dirty="0">
                <a:latin typeface="Calibri" panose="020F0502020204030204" pitchFamily="34" charset="0"/>
                <a:ea typeface="Times New Roman" panose="02020603050405020304" pitchFamily="18" charset="0"/>
                <a:cs typeface="Times New Roman" panose="02020603050405020304" pitchFamily="18" charset="0"/>
              </a:rPr>
              <a:t>“Por tanto, mirad por vosotros, y por todo el rebaño en que el Espíritu Santo os ha puesto por obispos, para apacentar la iglesia del Señor, la cual él ganó por su propia sangre.”</a:t>
            </a:r>
            <a:br>
              <a:rPr lang="es-MX" sz="4000" b="1" i="1" dirty="0">
                <a:latin typeface="Calibri" panose="020F0502020204030204" pitchFamily="34" charset="0"/>
                <a:ea typeface="Times New Roman" panose="02020603050405020304" pitchFamily="18" charset="0"/>
                <a:cs typeface="Times New Roman" panose="02020603050405020304" pitchFamily="18" charset="0"/>
              </a:rPr>
            </a:br>
            <a:r>
              <a:rPr lang="es-MX" sz="4000" b="1" i="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Hechos 20:28 RVR1960</a:t>
            </a:r>
            <a:endParaRPr lang="es-MX" sz="4000" b="1" i="1" dirty="0">
              <a:solidFill>
                <a:schemeClr val="bg1"/>
              </a:solidFill>
            </a:endParaRPr>
          </a:p>
        </p:txBody>
      </p:sp>
      <p:sp>
        <p:nvSpPr>
          <p:cNvPr id="16" name="Rectángulo 15"/>
          <p:cNvSpPr/>
          <p:nvPr/>
        </p:nvSpPr>
        <p:spPr>
          <a:xfrm>
            <a:off x="4543373" y="8904357"/>
            <a:ext cx="13661432" cy="707886"/>
          </a:xfrm>
          <a:prstGeom prst="rect">
            <a:avLst/>
          </a:prstGeom>
        </p:spPr>
        <p:txBody>
          <a:bodyPr wrap="none">
            <a:spAutoFit/>
          </a:bodyPr>
          <a:lstStyle/>
          <a:p>
            <a:r>
              <a:rPr lang="es-MX" sz="4000" b="1" u="sng" dirty="0">
                <a:latin typeface="Calibri" panose="020F0502020204030204" pitchFamily="34" charset="0"/>
                <a:ea typeface="Times New Roman" panose="02020603050405020304" pitchFamily="18" charset="0"/>
                <a:cs typeface="Times New Roman" panose="02020603050405020304" pitchFamily="18" charset="0"/>
              </a:rPr>
              <a:t>La sangre de Dios fluía en las venas de nuestro señor Jesucristo </a:t>
            </a:r>
            <a:endParaRPr lang="es-MX" sz="4000" b="1" u="sng"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circle(in)">
                                      <p:cBhvr>
                                        <p:cTn id="19" dur="2000"/>
                                        <p:tgtEl>
                                          <p:spTgt spid="1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barn(inVertical)">
                                      <p:cBhvr>
                                        <p:cTn id="24"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sp>
        <p:nvSpPr>
          <p:cNvPr id="2" name="AutoShape 2"/>
          <p:cNvSpPr/>
          <p:nvPr/>
        </p:nvSpPr>
        <p:spPr>
          <a:xfrm>
            <a:off x="-1247796" y="8508590"/>
            <a:ext cx="5257800" cy="1333500"/>
          </a:xfrm>
          <a:prstGeom prst="rect">
            <a:avLst/>
          </a:prstGeom>
          <a:solidFill>
            <a:srgbClr val="020301"/>
          </a:solidFill>
        </p:spPr>
      </p:sp>
      <p:sp>
        <p:nvSpPr>
          <p:cNvPr id="3" name="AutoShape 3"/>
          <p:cNvSpPr/>
          <p:nvPr/>
        </p:nvSpPr>
        <p:spPr>
          <a:xfrm>
            <a:off x="-1219200" y="-342900"/>
            <a:ext cx="4191000" cy="11544300"/>
          </a:xfrm>
          <a:prstGeom prst="rect">
            <a:avLst/>
          </a:prstGeom>
          <a:solidFill>
            <a:srgbClr val="020301">
              <a:alpha val="9803"/>
            </a:srgbClr>
          </a:solidFill>
        </p:spPr>
      </p:sp>
      <p:grpSp>
        <p:nvGrpSpPr>
          <p:cNvPr id="7" name="Group 7"/>
          <p:cNvGrpSpPr/>
          <p:nvPr/>
        </p:nvGrpSpPr>
        <p:grpSpPr>
          <a:xfrm>
            <a:off x="30480" y="996918"/>
            <a:ext cx="16268096" cy="685509"/>
            <a:chOff x="-716305" y="100392"/>
            <a:chExt cx="21690794" cy="914011"/>
          </a:xfrm>
        </p:grpSpPr>
        <p:sp>
          <p:nvSpPr>
            <p:cNvPr id="8" name="AutoShape 8"/>
            <p:cNvSpPr/>
            <p:nvPr/>
          </p:nvSpPr>
          <p:spPr>
            <a:xfrm>
              <a:off x="-716305" y="968790"/>
              <a:ext cx="21640800" cy="45613"/>
            </a:xfrm>
            <a:prstGeom prst="rect">
              <a:avLst/>
            </a:prstGeom>
            <a:solidFill>
              <a:srgbClr val="020301"/>
            </a:solidFill>
          </p:spPr>
        </p:sp>
        <p:sp>
          <p:nvSpPr>
            <p:cNvPr id="9" name="TextBox 9"/>
            <p:cNvSpPr txBox="1"/>
            <p:nvPr/>
          </p:nvSpPr>
          <p:spPr>
            <a:xfrm>
              <a:off x="306412" y="100392"/>
              <a:ext cx="20668077" cy="812871"/>
            </a:xfrm>
            <a:prstGeom prst="rect">
              <a:avLst/>
            </a:prstGeom>
          </p:spPr>
          <p:txBody>
            <a:bodyPr lIns="0" tIns="0" rIns="0" bIns="0" rtlCol="0" anchor="t">
              <a:spAutoFit/>
            </a:bodyPr>
            <a:lstStyle/>
            <a:p>
              <a:pPr>
                <a:lnSpc>
                  <a:spcPts val="4079"/>
                </a:lnSpc>
              </a:pPr>
              <a:r>
                <a:rPr lang="es-MX" sz="6600" b="1" dirty="0"/>
                <a:t>2. Es sangre derramada </a:t>
              </a:r>
              <a:endParaRPr lang="en-US" sz="6000" b="1" spc="204" dirty="0">
                <a:solidFill>
                  <a:srgbClr val="020301"/>
                </a:solidFill>
                <a:latin typeface="Anonymous Pro Bold"/>
              </a:endParaRPr>
            </a:p>
          </p:txBody>
        </p:sp>
      </p:grpSp>
      <p:grpSp>
        <p:nvGrpSpPr>
          <p:cNvPr id="10" name="Group 10"/>
          <p:cNvGrpSpPr/>
          <p:nvPr/>
        </p:nvGrpSpPr>
        <p:grpSpPr>
          <a:xfrm>
            <a:off x="1028700" y="9092380"/>
            <a:ext cx="1009691" cy="165920"/>
            <a:chOff x="0" y="0"/>
            <a:chExt cx="1346255" cy="221227"/>
          </a:xfrm>
        </p:grpSpPr>
        <p:sp>
          <p:nvSpPr>
            <p:cNvPr id="11" name="AutoShape 11"/>
            <p:cNvSpPr/>
            <p:nvPr/>
          </p:nvSpPr>
          <p:spPr>
            <a:xfrm>
              <a:off x="0" y="0"/>
              <a:ext cx="263307" cy="221227"/>
            </a:xfrm>
            <a:prstGeom prst="rect">
              <a:avLst/>
            </a:prstGeom>
            <a:solidFill>
              <a:srgbClr val="FFFFFF"/>
            </a:solidFill>
          </p:spPr>
        </p:sp>
        <p:sp>
          <p:nvSpPr>
            <p:cNvPr id="12" name="AutoShape 12"/>
            <p:cNvSpPr/>
            <p:nvPr/>
          </p:nvSpPr>
          <p:spPr>
            <a:xfrm>
              <a:off x="542771" y="0"/>
              <a:ext cx="263307" cy="221227"/>
            </a:xfrm>
            <a:prstGeom prst="rect">
              <a:avLst/>
            </a:prstGeom>
            <a:solidFill>
              <a:srgbClr val="FFFFFF">
                <a:alpha val="49803"/>
              </a:srgbClr>
            </a:solidFill>
          </p:spPr>
        </p:sp>
        <p:sp>
          <p:nvSpPr>
            <p:cNvPr id="13" name="AutoShape 13"/>
            <p:cNvSpPr/>
            <p:nvPr/>
          </p:nvSpPr>
          <p:spPr>
            <a:xfrm>
              <a:off x="1082948" y="0"/>
              <a:ext cx="263307" cy="221227"/>
            </a:xfrm>
            <a:prstGeom prst="rect">
              <a:avLst/>
            </a:prstGeom>
            <a:solidFill>
              <a:srgbClr val="FFFFFF">
                <a:alpha val="19607"/>
              </a:srgbClr>
            </a:solidFill>
          </p:spPr>
        </p:sp>
      </p:grpSp>
      <p:sp>
        <p:nvSpPr>
          <p:cNvPr id="14" name="Rectángulo 13"/>
          <p:cNvSpPr/>
          <p:nvPr/>
        </p:nvSpPr>
        <p:spPr>
          <a:xfrm>
            <a:off x="845820" y="2049124"/>
            <a:ext cx="16385238" cy="1938992"/>
          </a:xfrm>
          <a:prstGeom prst="rect">
            <a:avLst/>
          </a:prstGeom>
        </p:spPr>
        <p:txBody>
          <a:bodyPr wrap="square">
            <a:spAutoFit/>
          </a:bodyPr>
          <a:lstStyle/>
          <a:p>
            <a:pPr algn="ctr"/>
            <a:r>
              <a:rPr lang="es-MX" sz="4000" b="1" dirty="0"/>
              <a:t>“Y casi todo es purificado, según la ley, con sangre; y sin derramamiento de sangre no se hace remisión.”</a:t>
            </a:r>
            <a:br>
              <a:rPr lang="es-MX" sz="4000" b="1" dirty="0"/>
            </a:br>
            <a:r>
              <a:rPr lang="es-MX" sz="4000" b="1" dirty="0">
                <a:solidFill>
                  <a:schemeClr val="bg1"/>
                </a:solidFill>
              </a:rPr>
              <a:t>Hebreos 9:22 RVR1960</a:t>
            </a:r>
            <a:endParaRPr lang="es-MX" b="1" dirty="0">
              <a:solidFill>
                <a:schemeClr val="bg1"/>
              </a:solidFill>
            </a:endParaRPr>
          </a:p>
        </p:txBody>
      </p:sp>
      <p:sp>
        <p:nvSpPr>
          <p:cNvPr id="15" name="Rectángulo 14"/>
          <p:cNvSpPr/>
          <p:nvPr/>
        </p:nvSpPr>
        <p:spPr>
          <a:xfrm>
            <a:off x="609600" y="6452098"/>
            <a:ext cx="17111942" cy="1938992"/>
          </a:xfrm>
          <a:prstGeom prst="rect">
            <a:avLst/>
          </a:prstGeom>
        </p:spPr>
        <p:txBody>
          <a:bodyPr wrap="square">
            <a:spAutoFit/>
          </a:bodyPr>
          <a:lstStyle/>
          <a:p>
            <a:pPr algn="ctr"/>
            <a:r>
              <a:rPr lang="es-MX" sz="4000" dirty="0"/>
              <a:t>“</a:t>
            </a:r>
            <a:r>
              <a:rPr lang="es-MX" sz="4000" b="1" dirty="0"/>
              <a:t>pero si andamos en luz, como él está en luz, tenemos comunión unos con otros, y la sangre de Jesucristo su Hijo nos limpia de todo pecado.”</a:t>
            </a:r>
            <a:br>
              <a:rPr lang="es-MX" sz="4000" b="1" dirty="0"/>
            </a:br>
            <a:r>
              <a:rPr lang="es-MX" sz="4000" b="1" i="1" dirty="0">
                <a:solidFill>
                  <a:schemeClr val="bg1"/>
                </a:solidFill>
              </a:rPr>
              <a:t>1 Juan 1:7 RVR1960</a:t>
            </a:r>
          </a:p>
        </p:txBody>
      </p:sp>
      <p:grpSp>
        <p:nvGrpSpPr>
          <p:cNvPr id="17" name="Group 7"/>
          <p:cNvGrpSpPr/>
          <p:nvPr/>
        </p:nvGrpSpPr>
        <p:grpSpPr>
          <a:xfrm>
            <a:off x="228600" y="5065673"/>
            <a:ext cx="16263016" cy="727154"/>
            <a:chOff x="0" y="-9525"/>
            <a:chExt cx="21684022" cy="969538"/>
          </a:xfrm>
        </p:grpSpPr>
        <p:sp>
          <p:nvSpPr>
            <p:cNvPr id="18" name="AutoShape 8"/>
            <p:cNvSpPr/>
            <p:nvPr/>
          </p:nvSpPr>
          <p:spPr>
            <a:xfrm>
              <a:off x="0" y="914400"/>
              <a:ext cx="21640800" cy="45613"/>
            </a:xfrm>
            <a:prstGeom prst="rect">
              <a:avLst/>
            </a:prstGeom>
            <a:solidFill>
              <a:srgbClr val="020301"/>
            </a:solidFill>
          </p:spPr>
        </p:sp>
        <p:sp>
          <p:nvSpPr>
            <p:cNvPr id="19" name="TextBox 9"/>
            <p:cNvSpPr txBox="1"/>
            <p:nvPr/>
          </p:nvSpPr>
          <p:spPr>
            <a:xfrm>
              <a:off x="1015945" y="-9525"/>
              <a:ext cx="20668077" cy="812871"/>
            </a:xfrm>
            <a:prstGeom prst="rect">
              <a:avLst/>
            </a:prstGeom>
          </p:spPr>
          <p:txBody>
            <a:bodyPr lIns="0" tIns="0" rIns="0" bIns="0" rtlCol="0" anchor="t">
              <a:spAutoFit/>
            </a:bodyPr>
            <a:lstStyle/>
            <a:p>
              <a:pPr>
                <a:lnSpc>
                  <a:spcPts val="4079"/>
                </a:lnSpc>
              </a:pPr>
              <a:r>
                <a:rPr lang="es-MX" sz="6600" b="1" dirty="0"/>
                <a:t>3. Es sangre salvadora </a:t>
              </a:r>
              <a:endParaRPr lang="en-US" sz="6000" b="1" spc="204" dirty="0">
                <a:solidFill>
                  <a:srgbClr val="020301"/>
                </a:solidFill>
                <a:latin typeface="Anonymous Pro Bold"/>
              </a:endParaRPr>
            </a:p>
          </p:txBody>
        </p:sp>
      </p:grpSp>
    </p:spTree>
    <p:extLst>
      <p:ext uri="{BB962C8B-B14F-4D97-AF65-F5344CB8AC3E}">
        <p14:creationId xmlns:p14="http://schemas.microsoft.com/office/powerpoint/2010/main" val="369656167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fade">
                                      <p:cBhvr>
                                        <p:cTn id="24" dur="1000"/>
                                        <p:tgtEl>
                                          <p:spTgt spid="15">
                                            <p:txEl>
                                              <p:pRg st="0" end="0"/>
                                            </p:txEl>
                                          </p:spTgt>
                                        </p:tgtEl>
                                      </p:cBhvr>
                                    </p:animEffect>
                                    <p:anim calcmode="lin" valueType="num">
                                      <p:cBhvr>
                                        <p:cTn id="25"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sp>
        <p:nvSpPr>
          <p:cNvPr id="2" name="AutoShape 2"/>
          <p:cNvSpPr/>
          <p:nvPr/>
        </p:nvSpPr>
        <p:spPr>
          <a:xfrm>
            <a:off x="6409539" y="8591550"/>
            <a:ext cx="5257800" cy="1333500"/>
          </a:xfrm>
          <a:prstGeom prst="rect">
            <a:avLst/>
          </a:prstGeom>
          <a:solidFill>
            <a:srgbClr val="020301"/>
          </a:solidFill>
        </p:spPr>
      </p:sp>
      <p:sp>
        <p:nvSpPr>
          <p:cNvPr id="3" name="AutoShape 3"/>
          <p:cNvSpPr/>
          <p:nvPr/>
        </p:nvSpPr>
        <p:spPr>
          <a:xfrm>
            <a:off x="-1219200" y="-342900"/>
            <a:ext cx="4191000" cy="11544300"/>
          </a:xfrm>
          <a:prstGeom prst="rect">
            <a:avLst/>
          </a:prstGeom>
          <a:solidFill>
            <a:srgbClr val="020301">
              <a:alpha val="9803"/>
            </a:srgbClr>
          </a:solidFill>
        </p:spPr>
      </p:sp>
      <p:grpSp>
        <p:nvGrpSpPr>
          <p:cNvPr id="7" name="Group 7"/>
          <p:cNvGrpSpPr/>
          <p:nvPr/>
        </p:nvGrpSpPr>
        <p:grpSpPr>
          <a:xfrm>
            <a:off x="30480" y="996918"/>
            <a:ext cx="16268096" cy="1088311"/>
            <a:chOff x="-716305" y="100392"/>
            <a:chExt cx="21690794" cy="1451080"/>
          </a:xfrm>
        </p:grpSpPr>
        <p:sp>
          <p:nvSpPr>
            <p:cNvPr id="8" name="AutoShape 8"/>
            <p:cNvSpPr/>
            <p:nvPr/>
          </p:nvSpPr>
          <p:spPr>
            <a:xfrm>
              <a:off x="-716305" y="968790"/>
              <a:ext cx="21640800" cy="45613"/>
            </a:xfrm>
            <a:prstGeom prst="rect">
              <a:avLst/>
            </a:prstGeom>
            <a:solidFill>
              <a:srgbClr val="020301"/>
            </a:solidFill>
          </p:spPr>
        </p:sp>
        <p:sp>
          <p:nvSpPr>
            <p:cNvPr id="9" name="TextBox 9"/>
            <p:cNvSpPr txBox="1"/>
            <p:nvPr/>
          </p:nvSpPr>
          <p:spPr>
            <a:xfrm>
              <a:off x="306412" y="100392"/>
              <a:ext cx="20668077" cy="1451080"/>
            </a:xfrm>
            <a:prstGeom prst="rect">
              <a:avLst/>
            </a:prstGeom>
          </p:spPr>
          <p:txBody>
            <a:bodyPr lIns="0" tIns="0" rIns="0" bIns="0" rtlCol="0" anchor="t">
              <a:spAutoFit/>
            </a:bodyPr>
            <a:lstStyle/>
            <a:p>
              <a:pPr>
                <a:lnSpc>
                  <a:spcPts val="4079"/>
                </a:lnSpc>
              </a:pPr>
              <a:r>
                <a:rPr lang="es-MX" sz="6600" b="1" dirty="0"/>
                <a:t>4. Es sangre compartida </a:t>
              </a:r>
              <a:br>
                <a:rPr lang="es-MX" sz="6600" b="1" dirty="0"/>
              </a:br>
              <a:endParaRPr lang="en-US" sz="6000" b="1" spc="204" dirty="0">
                <a:solidFill>
                  <a:srgbClr val="020301"/>
                </a:solidFill>
                <a:latin typeface="Anonymous Pro Bold"/>
              </a:endParaRPr>
            </a:p>
          </p:txBody>
        </p:sp>
      </p:grpSp>
      <p:grpSp>
        <p:nvGrpSpPr>
          <p:cNvPr id="10" name="Group 10"/>
          <p:cNvGrpSpPr/>
          <p:nvPr/>
        </p:nvGrpSpPr>
        <p:grpSpPr>
          <a:xfrm>
            <a:off x="8527727" y="9167861"/>
            <a:ext cx="1009691" cy="165920"/>
            <a:chOff x="0" y="0"/>
            <a:chExt cx="1346255" cy="221227"/>
          </a:xfrm>
        </p:grpSpPr>
        <p:sp>
          <p:nvSpPr>
            <p:cNvPr id="11" name="AutoShape 11"/>
            <p:cNvSpPr/>
            <p:nvPr/>
          </p:nvSpPr>
          <p:spPr>
            <a:xfrm>
              <a:off x="0" y="0"/>
              <a:ext cx="263307" cy="221227"/>
            </a:xfrm>
            <a:prstGeom prst="rect">
              <a:avLst/>
            </a:prstGeom>
            <a:solidFill>
              <a:srgbClr val="FFFFFF"/>
            </a:solidFill>
          </p:spPr>
        </p:sp>
        <p:sp>
          <p:nvSpPr>
            <p:cNvPr id="12" name="AutoShape 12"/>
            <p:cNvSpPr/>
            <p:nvPr/>
          </p:nvSpPr>
          <p:spPr>
            <a:xfrm>
              <a:off x="542771" y="0"/>
              <a:ext cx="263307" cy="221227"/>
            </a:xfrm>
            <a:prstGeom prst="rect">
              <a:avLst/>
            </a:prstGeom>
            <a:solidFill>
              <a:srgbClr val="FFFFFF">
                <a:alpha val="49803"/>
              </a:srgbClr>
            </a:solidFill>
          </p:spPr>
        </p:sp>
        <p:sp>
          <p:nvSpPr>
            <p:cNvPr id="13" name="AutoShape 13"/>
            <p:cNvSpPr/>
            <p:nvPr/>
          </p:nvSpPr>
          <p:spPr>
            <a:xfrm>
              <a:off x="1082948" y="0"/>
              <a:ext cx="263307" cy="221227"/>
            </a:xfrm>
            <a:prstGeom prst="rect">
              <a:avLst/>
            </a:prstGeom>
            <a:solidFill>
              <a:srgbClr val="FFFFFF">
                <a:alpha val="19607"/>
              </a:srgbClr>
            </a:solidFill>
          </p:spPr>
        </p:sp>
      </p:grpSp>
      <p:sp>
        <p:nvSpPr>
          <p:cNvPr id="14" name="Rectángulo 13"/>
          <p:cNvSpPr/>
          <p:nvPr/>
        </p:nvSpPr>
        <p:spPr>
          <a:xfrm>
            <a:off x="845820" y="2049124"/>
            <a:ext cx="16385238" cy="2215991"/>
          </a:xfrm>
          <a:prstGeom prst="rect">
            <a:avLst/>
          </a:prstGeom>
        </p:spPr>
        <p:txBody>
          <a:bodyPr wrap="square">
            <a:spAutoFit/>
          </a:bodyPr>
          <a:lstStyle/>
          <a:p>
            <a:pPr algn="ctr"/>
            <a:r>
              <a:rPr lang="es-MX" sz="4000" b="1" dirty="0"/>
              <a:t>“Jesús les dijo: De cierto, de cierto os digo: Si no coméis la carne del Hijo del Hombre, y bebéis su sangre, no tenéis vida en vosotros.”</a:t>
            </a:r>
            <a:br>
              <a:rPr lang="es-MX" sz="4000" b="1" dirty="0"/>
            </a:br>
            <a:r>
              <a:rPr lang="es-MX" sz="4000" b="1" i="1" dirty="0">
                <a:solidFill>
                  <a:schemeClr val="bg1"/>
                </a:solidFill>
              </a:rPr>
              <a:t>S. Juan 6:53 RVR1960</a:t>
            </a:r>
            <a:br>
              <a:rPr lang="es-MX" sz="4000" dirty="0"/>
            </a:br>
            <a:endParaRPr lang="es-MX" b="1" dirty="0">
              <a:solidFill>
                <a:schemeClr val="bg1"/>
              </a:solidFill>
            </a:endParaRPr>
          </a:p>
        </p:txBody>
      </p:sp>
      <p:sp>
        <p:nvSpPr>
          <p:cNvPr id="4" name="Rectángulo 3"/>
          <p:cNvSpPr/>
          <p:nvPr/>
        </p:nvSpPr>
        <p:spPr>
          <a:xfrm>
            <a:off x="369285" y="4410518"/>
            <a:ext cx="17526000" cy="4154984"/>
          </a:xfrm>
          <a:prstGeom prst="rect">
            <a:avLst/>
          </a:prstGeom>
        </p:spPr>
        <p:txBody>
          <a:bodyPr wrap="square">
            <a:spAutoFit/>
          </a:bodyPr>
          <a:lstStyle/>
          <a:p>
            <a:pPr marL="285750" indent="-285750">
              <a:buFont typeface="Wingdings" panose="05000000000000000000" pitchFamily="2" charset="2"/>
              <a:buChar char="Ø"/>
            </a:pPr>
            <a:r>
              <a:rPr lang="es-MX" sz="4400" b="1" dirty="0">
                <a:latin typeface="Calibri" panose="020F0502020204030204" pitchFamily="34" charset="0"/>
                <a:ea typeface="Times New Roman" panose="02020603050405020304" pitchFamily="18" charset="0"/>
                <a:cs typeface="Times New Roman" panose="02020603050405020304" pitchFamily="18" charset="0"/>
              </a:rPr>
              <a:t>Cuando Jesús dijo esto muchos se fueron y Jesús tubo que preguntar a los discípulos, quieren irse ustedes también con ellos? Les ofendió tanto  a los judíos, porque su formación religiosa  les impedía beber la sangre y esta declaración ofendió su credo. </a:t>
            </a:r>
          </a:p>
          <a:p>
            <a:pPr marL="285750" indent="-285750">
              <a:buFont typeface="Wingdings" panose="05000000000000000000" pitchFamily="2" charset="2"/>
              <a:buChar char="Ø"/>
            </a:pPr>
            <a:r>
              <a:rPr lang="es-MX" sz="4400" b="1" dirty="0">
                <a:latin typeface="Calibri" panose="020F0502020204030204" pitchFamily="34" charset="0"/>
                <a:ea typeface="Times New Roman" panose="02020603050405020304" pitchFamily="18" charset="0"/>
                <a:cs typeface="Times New Roman" panose="02020603050405020304" pitchFamily="18" charset="0"/>
              </a:rPr>
              <a:t>Jesús es para su espíritu, lo que su sangre es para su cuerpo, La vida de la carne es la sangre, la vida del creyente está en Cristo. </a:t>
            </a:r>
            <a:endParaRPr lang="es-MX" sz="4400" b="1" dirty="0"/>
          </a:p>
        </p:txBody>
      </p:sp>
    </p:spTree>
    <p:extLst>
      <p:ext uri="{BB962C8B-B14F-4D97-AF65-F5344CB8AC3E}">
        <p14:creationId xmlns:p14="http://schemas.microsoft.com/office/powerpoint/2010/main" val="326811058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arn(inVertic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arn(inVertical)">
                                      <p:cBhvr>
                                        <p:cTn id="2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20301"/>
        </a:solidFill>
        <a:effectLst/>
      </p:bgPr>
    </p:bg>
    <p:spTree>
      <p:nvGrpSpPr>
        <p:cNvPr id="1" name=""/>
        <p:cNvGrpSpPr/>
        <p:nvPr/>
      </p:nvGrpSpPr>
      <p:grpSpPr>
        <a:xfrm>
          <a:off x="0" y="0"/>
          <a:ext cx="0" cy="0"/>
          <a:chOff x="0" y="0"/>
          <a:chExt cx="0" cy="0"/>
        </a:xfrm>
      </p:grpSpPr>
      <p:sp>
        <p:nvSpPr>
          <p:cNvPr id="2" name="AutoShape 2"/>
          <p:cNvSpPr/>
          <p:nvPr/>
        </p:nvSpPr>
        <p:spPr>
          <a:xfrm>
            <a:off x="-462271" y="7373301"/>
            <a:ext cx="8004783" cy="2952750"/>
          </a:xfrm>
          <a:prstGeom prst="rect">
            <a:avLst/>
          </a:prstGeom>
          <a:solidFill>
            <a:srgbClr val="FFDB15">
              <a:alpha val="19607"/>
            </a:srgbClr>
          </a:solidFill>
        </p:spPr>
      </p:sp>
      <p:sp>
        <p:nvSpPr>
          <p:cNvPr id="3" name="AutoShape 3"/>
          <p:cNvSpPr/>
          <p:nvPr/>
        </p:nvSpPr>
        <p:spPr>
          <a:xfrm>
            <a:off x="-417812" y="-1"/>
            <a:ext cx="7960324" cy="7943850"/>
          </a:xfrm>
          <a:prstGeom prst="rect">
            <a:avLst/>
          </a:prstGeom>
          <a:solidFill>
            <a:srgbClr val="FFDB15"/>
          </a:solidFill>
        </p:spPr>
      </p:sp>
      <p:sp>
        <p:nvSpPr>
          <p:cNvPr id="4" name="TextBox 4"/>
          <p:cNvSpPr txBox="1"/>
          <p:nvPr/>
        </p:nvSpPr>
        <p:spPr>
          <a:xfrm>
            <a:off x="1608741" y="76175"/>
            <a:ext cx="5240709" cy="987450"/>
          </a:xfrm>
          <a:prstGeom prst="rect">
            <a:avLst/>
          </a:prstGeom>
        </p:spPr>
        <p:txBody>
          <a:bodyPr lIns="0" tIns="0" rIns="0" bIns="0" rtlCol="0" anchor="t">
            <a:spAutoFit/>
          </a:bodyPr>
          <a:lstStyle/>
          <a:p>
            <a:pPr>
              <a:lnSpc>
                <a:spcPts val="7650"/>
              </a:lnSpc>
            </a:pPr>
            <a:r>
              <a:rPr lang="es-MX" sz="6600" b="1" dirty="0"/>
              <a:t>Desarrollo </a:t>
            </a:r>
            <a:endParaRPr lang="en-US" sz="6375" b="1" spc="254" dirty="0">
              <a:solidFill>
                <a:srgbClr val="020301"/>
              </a:solidFill>
              <a:latin typeface="Anonymous Pro"/>
            </a:endParaRPr>
          </a:p>
        </p:txBody>
      </p:sp>
      <p:grpSp>
        <p:nvGrpSpPr>
          <p:cNvPr id="5" name="Group 5"/>
          <p:cNvGrpSpPr/>
          <p:nvPr/>
        </p:nvGrpSpPr>
        <p:grpSpPr>
          <a:xfrm>
            <a:off x="1371600" y="9051990"/>
            <a:ext cx="1009691" cy="165920"/>
            <a:chOff x="0" y="0"/>
            <a:chExt cx="1346255" cy="221227"/>
          </a:xfrm>
        </p:grpSpPr>
        <p:sp>
          <p:nvSpPr>
            <p:cNvPr id="6" name="AutoShape 6"/>
            <p:cNvSpPr/>
            <p:nvPr/>
          </p:nvSpPr>
          <p:spPr>
            <a:xfrm>
              <a:off x="0" y="0"/>
              <a:ext cx="263307" cy="221227"/>
            </a:xfrm>
            <a:prstGeom prst="rect">
              <a:avLst/>
            </a:prstGeom>
            <a:solidFill>
              <a:srgbClr val="FFFFFF"/>
            </a:solidFill>
          </p:spPr>
        </p:sp>
        <p:sp>
          <p:nvSpPr>
            <p:cNvPr id="7" name="AutoShape 7"/>
            <p:cNvSpPr/>
            <p:nvPr/>
          </p:nvSpPr>
          <p:spPr>
            <a:xfrm>
              <a:off x="542771" y="0"/>
              <a:ext cx="263307" cy="221227"/>
            </a:xfrm>
            <a:prstGeom prst="rect">
              <a:avLst/>
            </a:prstGeom>
            <a:solidFill>
              <a:srgbClr val="FFFFFF">
                <a:alpha val="49803"/>
              </a:srgbClr>
            </a:solidFill>
          </p:spPr>
        </p:sp>
        <p:sp>
          <p:nvSpPr>
            <p:cNvPr id="8" name="AutoShape 8"/>
            <p:cNvSpPr/>
            <p:nvPr/>
          </p:nvSpPr>
          <p:spPr>
            <a:xfrm>
              <a:off x="1082948" y="0"/>
              <a:ext cx="263307" cy="221227"/>
            </a:xfrm>
            <a:prstGeom prst="rect">
              <a:avLst/>
            </a:prstGeom>
            <a:solidFill>
              <a:srgbClr val="FFFFFF">
                <a:alpha val="19607"/>
              </a:srgbClr>
            </a:solidFill>
          </p:spPr>
        </p:sp>
      </p:grpSp>
      <p:sp>
        <p:nvSpPr>
          <p:cNvPr id="15" name="TextBox 15"/>
          <p:cNvSpPr txBox="1"/>
          <p:nvPr/>
        </p:nvSpPr>
        <p:spPr>
          <a:xfrm>
            <a:off x="-59351" y="2525821"/>
            <a:ext cx="7342170" cy="4847482"/>
          </a:xfrm>
          <a:prstGeom prst="rect">
            <a:avLst/>
          </a:prstGeom>
        </p:spPr>
        <p:txBody>
          <a:bodyPr wrap="square" lIns="0" tIns="0" rIns="0" bIns="0" rtlCol="0" anchor="t">
            <a:spAutoFit/>
          </a:bodyPr>
          <a:lstStyle/>
          <a:p>
            <a:pPr algn="ctr">
              <a:lnSpc>
                <a:spcPts val="4200"/>
              </a:lnSpc>
            </a:pPr>
            <a:br>
              <a:rPr lang="es-MX" sz="4000" b="1" i="1" dirty="0">
                <a:solidFill>
                  <a:schemeClr val="accent1"/>
                </a:solidFill>
              </a:rPr>
            </a:br>
            <a:r>
              <a:rPr lang="es-MX" sz="4000" b="1" i="1" dirty="0">
                <a:solidFill>
                  <a:schemeClr val="accent1"/>
                </a:solidFill>
              </a:rPr>
              <a:t>“Como todas las cosas que </a:t>
            </a:r>
            <a:r>
              <a:rPr lang="es-MX" sz="4000" i="1" u="sng" dirty="0">
                <a:solidFill>
                  <a:schemeClr val="accent1"/>
                </a:solidFill>
              </a:rPr>
              <a:t>pertenecen </a:t>
            </a:r>
            <a:r>
              <a:rPr lang="es-MX" sz="4000" b="1" i="1" dirty="0">
                <a:solidFill>
                  <a:schemeClr val="accent1"/>
                </a:solidFill>
              </a:rPr>
              <a:t>a la vida y a la piedad nos han sido </a:t>
            </a:r>
            <a:r>
              <a:rPr lang="es-MX" sz="4000" i="1" u="sng" dirty="0">
                <a:solidFill>
                  <a:schemeClr val="accent1"/>
                </a:solidFill>
              </a:rPr>
              <a:t>dadas </a:t>
            </a:r>
            <a:r>
              <a:rPr lang="es-MX" sz="4000" b="1" i="1" dirty="0">
                <a:solidFill>
                  <a:schemeClr val="accent1"/>
                </a:solidFill>
              </a:rPr>
              <a:t>por su divino poder, mediante el conocimiento de aquel que nos llamó por su </a:t>
            </a:r>
            <a:r>
              <a:rPr lang="es-MX" sz="4000" i="1" u="sng" dirty="0">
                <a:solidFill>
                  <a:schemeClr val="accent1"/>
                </a:solidFill>
              </a:rPr>
              <a:t>gloria y excelencia</a:t>
            </a:r>
            <a:r>
              <a:rPr lang="es-MX" sz="4000" b="1" i="1" dirty="0">
                <a:solidFill>
                  <a:schemeClr val="accent1"/>
                </a:solidFill>
              </a:rPr>
              <a:t>,”</a:t>
            </a:r>
            <a:br>
              <a:rPr lang="es-MX" sz="4000" b="1" i="1" dirty="0">
                <a:solidFill>
                  <a:schemeClr val="accent1"/>
                </a:solidFill>
              </a:rPr>
            </a:br>
            <a:r>
              <a:rPr lang="es-MX" sz="4000" b="1" i="1" dirty="0">
                <a:solidFill>
                  <a:schemeClr val="bg1"/>
                </a:solidFill>
              </a:rPr>
              <a:t>2 Pedro 1:3 RVR1960</a:t>
            </a:r>
            <a:br>
              <a:rPr lang="es-MX" sz="4000" b="1" i="1" dirty="0">
                <a:solidFill>
                  <a:schemeClr val="accent1"/>
                </a:solidFill>
              </a:rPr>
            </a:br>
            <a:endParaRPr lang="en-US" sz="4000" b="1" i="1" spc="112" dirty="0">
              <a:solidFill>
                <a:schemeClr val="accent1"/>
              </a:solidFill>
              <a:latin typeface="Helveticish"/>
            </a:endParaRPr>
          </a:p>
        </p:txBody>
      </p:sp>
      <p:sp>
        <p:nvSpPr>
          <p:cNvPr id="16" name="AutoShape 16"/>
          <p:cNvSpPr/>
          <p:nvPr/>
        </p:nvSpPr>
        <p:spPr>
          <a:xfrm>
            <a:off x="1028700" y="1028700"/>
            <a:ext cx="5067300" cy="34925"/>
          </a:xfrm>
          <a:prstGeom prst="rect">
            <a:avLst/>
          </a:prstGeom>
          <a:solidFill>
            <a:srgbClr val="020301"/>
          </a:solidFill>
        </p:spPr>
      </p:sp>
      <p:sp>
        <p:nvSpPr>
          <p:cNvPr id="17" name="Rectángulo 16"/>
          <p:cNvSpPr/>
          <p:nvPr/>
        </p:nvSpPr>
        <p:spPr>
          <a:xfrm>
            <a:off x="82890" y="1240453"/>
            <a:ext cx="7258050" cy="2554545"/>
          </a:xfrm>
          <a:prstGeom prst="rect">
            <a:avLst/>
          </a:prstGeom>
        </p:spPr>
        <p:txBody>
          <a:bodyPr wrap="square">
            <a:spAutoFit/>
          </a:bodyPr>
          <a:lstStyle/>
          <a:p>
            <a:pPr algn="ctr"/>
            <a:r>
              <a:rPr lang="es-MX" sz="4000" b="1" dirty="0">
                <a:latin typeface="Calibri" panose="020F0502020204030204" pitchFamily="34" charset="0"/>
                <a:ea typeface="Times New Roman" panose="02020603050405020304" pitchFamily="18" charset="0"/>
                <a:cs typeface="Times New Roman" panose="02020603050405020304" pitchFamily="18" charset="0"/>
              </a:rPr>
              <a:t>A. Debemos apropiarnos de la constante provisión de la sangre de Cristo  </a:t>
            </a:r>
            <a:br>
              <a:rPr lang="es-MX" sz="4000" b="1" dirty="0">
                <a:latin typeface="Calibri" panose="020F0502020204030204" pitchFamily="34" charset="0"/>
                <a:ea typeface="Times New Roman" panose="02020603050405020304" pitchFamily="18" charset="0"/>
                <a:cs typeface="Times New Roman" panose="02020603050405020304" pitchFamily="18" charset="0"/>
              </a:rPr>
            </a:br>
            <a:endParaRPr lang="es-MX" sz="4000" b="1" dirty="0"/>
          </a:p>
        </p:txBody>
      </p:sp>
      <p:sp>
        <p:nvSpPr>
          <p:cNvPr id="19" name="Rectángulo 18"/>
          <p:cNvSpPr/>
          <p:nvPr/>
        </p:nvSpPr>
        <p:spPr>
          <a:xfrm>
            <a:off x="8308622" y="6358800"/>
            <a:ext cx="9144000" cy="3170099"/>
          </a:xfrm>
          <a:prstGeom prst="rect">
            <a:avLst/>
          </a:prstGeom>
        </p:spPr>
        <p:txBody>
          <a:bodyPr>
            <a:spAutoFit/>
          </a:bodyPr>
          <a:lstStyle/>
          <a:p>
            <a:pPr algn="ctr"/>
            <a:r>
              <a:rPr lang="es-MX" sz="4000" b="1" u="sng"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Muy pocos viven vidas gloriosas y de excelencia ,por que no conocen lo que nos a sido dado por su Divino poder , Jesús se dio a nosotros para vivir a través de nosotros </a:t>
            </a:r>
            <a:endParaRPr lang="es-MX" sz="4000" b="1" u="sng" dirty="0">
              <a:solidFill>
                <a:srgbClr val="FFC000"/>
              </a:solidFill>
            </a:endParaRPr>
          </a:p>
        </p:txBody>
      </p:sp>
      <p:sp>
        <p:nvSpPr>
          <p:cNvPr id="20" name="TextBox 11"/>
          <p:cNvSpPr txBox="1"/>
          <p:nvPr/>
        </p:nvSpPr>
        <p:spPr>
          <a:xfrm>
            <a:off x="8308622" y="1562100"/>
            <a:ext cx="9525000" cy="4308873"/>
          </a:xfrm>
          <a:prstGeom prst="rect">
            <a:avLst/>
          </a:prstGeom>
        </p:spPr>
        <p:txBody>
          <a:bodyPr wrap="square" lIns="0" tIns="0" rIns="0" bIns="0" rtlCol="0" anchor="t">
            <a:spAutoFit/>
          </a:bodyPr>
          <a:lstStyle/>
          <a:p>
            <a:pPr algn="ctr">
              <a:lnSpc>
                <a:spcPts val="4200"/>
              </a:lnSpc>
            </a:pPr>
            <a:r>
              <a:rPr lang="es-MX" sz="4000" b="1" dirty="0">
                <a:solidFill>
                  <a:schemeClr val="bg1"/>
                </a:solidFill>
              </a:rPr>
              <a:t>La sangre constantemente nutre las células de nuestro cuerpo, todo lo que mi cuerpo necesita es transportado por unos glóbulos rojos que viajan a todo mi cuerpo y me hace tener vida y así es la vida cristiana ,todo lo que mi vida Cristiana ocupa ,está en Jesús y si tomamos y bebemos su carne y su sangre  { A CRISTO`} tenemos vida.</a:t>
            </a:r>
            <a:endParaRPr lang="en-US" sz="4000" b="1" spc="112" dirty="0">
              <a:solidFill>
                <a:schemeClr val="bg1"/>
              </a:solidFill>
              <a:latin typeface="Helveticish"/>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circle(in)">
                                      <p:cBhvr>
                                        <p:cTn id="17" dur="2000"/>
                                        <p:tgtEl>
                                          <p:spTgt spid="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fade">
                                      <p:cBhvr>
                                        <p:cTn id="22" dur="1000"/>
                                        <p:tgtEl>
                                          <p:spTgt spid="19">
                                            <p:txEl>
                                              <p:pRg st="0" end="0"/>
                                            </p:txEl>
                                          </p:spTgt>
                                        </p:tgtEl>
                                      </p:cBhvr>
                                    </p:animEffect>
                                    <p:anim calcmode="lin" valueType="num">
                                      <p:cBhvr>
                                        <p:cTn id="23"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20301"/>
        </a:solidFill>
        <a:effectLst/>
      </p:bgPr>
    </p:bg>
    <p:spTree>
      <p:nvGrpSpPr>
        <p:cNvPr id="1" name=""/>
        <p:cNvGrpSpPr/>
        <p:nvPr/>
      </p:nvGrpSpPr>
      <p:grpSpPr>
        <a:xfrm>
          <a:off x="0" y="0"/>
          <a:ext cx="0" cy="0"/>
          <a:chOff x="0" y="0"/>
          <a:chExt cx="0" cy="0"/>
        </a:xfrm>
      </p:grpSpPr>
      <p:sp>
        <p:nvSpPr>
          <p:cNvPr id="2" name="AutoShape 2"/>
          <p:cNvSpPr/>
          <p:nvPr/>
        </p:nvSpPr>
        <p:spPr>
          <a:xfrm>
            <a:off x="-136860" y="6739857"/>
            <a:ext cx="6194968" cy="3878601"/>
          </a:xfrm>
          <a:prstGeom prst="rect">
            <a:avLst/>
          </a:prstGeom>
          <a:solidFill>
            <a:srgbClr val="FFDB15">
              <a:alpha val="19607"/>
            </a:srgbClr>
          </a:solidFill>
        </p:spPr>
      </p:sp>
      <p:sp>
        <p:nvSpPr>
          <p:cNvPr id="3" name="AutoShape 3"/>
          <p:cNvSpPr/>
          <p:nvPr/>
        </p:nvSpPr>
        <p:spPr>
          <a:xfrm>
            <a:off x="1981200" y="6694158"/>
            <a:ext cx="16306800" cy="3924300"/>
          </a:xfrm>
          <a:prstGeom prst="rect">
            <a:avLst/>
          </a:prstGeom>
          <a:solidFill>
            <a:srgbClr val="FFDB15"/>
          </a:solidFill>
        </p:spPr>
      </p:sp>
      <p:grpSp>
        <p:nvGrpSpPr>
          <p:cNvPr id="14" name="Group 14"/>
          <p:cNvGrpSpPr/>
          <p:nvPr/>
        </p:nvGrpSpPr>
        <p:grpSpPr>
          <a:xfrm>
            <a:off x="642045" y="9118275"/>
            <a:ext cx="1009691" cy="165920"/>
            <a:chOff x="0" y="0"/>
            <a:chExt cx="1346255" cy="221227"/>
          </a:xfrm>
        </p:grpSpPr>
        <p:sp>
          <p:nvSpPr>
            <p:cNvPr id="15" name="AutoShape 15"/>
            <p:cNvSpPr/>
            <p:nvPr/>
          </p:nvSpPr>
          <p:spPr>
            <a:xfrm>
              <a:off x="0" y="0"/>
              <a:ext cx="263307" cy="221227"/>
            </a:xfrm>
            <a:prstGeom prst="rect">
              <a:avLst/>
            </a:prstGeom>
            <a:solidFill>
              <a:srgbClr val="FFFFFF"/>
            </a:solidFill>
          </p:spPr>
        </p:sp>
        <p:sp>
          <p:nvSpPr>
            <p:cNvPr id="16" name="AutoShape 16"/>
            <p:cNvSpPr/>
            <p:nvPr/>
          </p:nvSpPr>
          <p:spPr>
            <a:xfrm>
              <a:off x="542771" y="0"/>
              <a:ext cx="263307" cy="221227"/>
            </a:xfrm>
            <a:prstGeom prst="rect">
              <a:avLst/>
            </a:prstGeom>
            <a:solidFill>
              <a:srgbClr val="FFFFFF">
                <a:alpha val="49803"/>
              </a:srgbClr>
            </a:solidFill>
          </p:spPr>
        </p:sp>
        <p:sp>
          <p:nvSpPr>
            <p:cNvPr id="17" name="AutoShape 17"/>
            <p:cNvSpPr/>
            <p:nvPr/>
          </p:nvSpPr>
          <p:spPr>
            <a:xfrm>
              <a:off x="1082948" y="0"/>
              <a:ext cx="263307" cy="221227"/>
            </a:xfrm>
            <a:prstGeom prst="rect">
              <a:avLst/>
            </a:prstGeom>
            <a:solidFill>
              <a:srgbClr val="FFFFFF">
                <a:alpha val="19607"/>
              </a:srgbClr>
            </a:solidFill>
          </p:spPr>
        </p:sp>
      </p:grpSp>
      <p:sp>
        <p:nvSpPr>
          <p:cNvPr id="18" name="Rectángulo 17"/>
          <p:cNvSpPr/>
          <p:nvPr/>
        </p:nvSpPr>
        <p:spPr>
          <a:xfrm>
            <a:off x="457200" y="647700"/>
            <a:ext cx="14706600" cy="2123658"/>
          </a:xfrm>
          <a:prstGeom prst="rect">
            <a:avLst/>
          </a:prstGeom>
        </p:spPr>
        <p:txBody>
          <a:bodyPr wrap="square">
            <a:spAutoFit/>
          </a:bodyPr>
          <a:lstStyle/>
          <a:p>
            <a:pPr algn="ctr"/>
            <a:r>
              <a:rPr lang="es-MX" sz="44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B. Apropiemos  del poder limpiador de la sangre de Cristo</a:t>
            </a:r>
            <a:br>
              <a:rPr lang="es-MX" sz="4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br>
            <a:br>
              <a:rPr lang="es-MX" sz="4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br>
            <a:endParaRPr lang="es-MX" sz="4400" dirty="0">
              <a:solidFill>
                <a:schemeClr val="bg1"/>
              </a:solidFill>
            </a:endParaRPr>
          </a:p>
        </p:txBody>
      </p:sp>
      <p:sp>
        <p:nvSpPr>
          <p:cNvPr id="19" name="Rectángulo 18"/>
          <p:cNvSpPr/>
          <p:nvPr/>
        </p:nvSpPr>
        <p:spPr>
          <a:xfrm>
            <a:off x="838200" y="1744478"/>
            <a:ext cx="16550960" cy="2554545"/>
          </a:xfrm>
          <a:prstGeom prst="rect">
            <a:avLst/>
          </a:prstGeom>
        </p:spPr>
        <p:txBody>
          <a:bodyPr wrap="square">
            <a:spAutoFit/>
          </a:bodyPr>
          <a:lstStyle/>
          <a:p>
            <a:pPr algn="ctr"/>
            <a:r>
              <a:rPr lang="es-MX" sz="4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Los glóbulos rojos limpian nuestros cuerpo ,ellos recogen el acidohurico, él dióxido de carbono y todo tóxico del cuerpo y por medio de la sangre lo llevan a los riñones para ser eliminados y pulmones para ser expulsado </a:t>
            </a:r>
            <a:br>
              <a:rPr lang="es-MX" sz="4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br>
            <a:endParaRPr lang="es-MX" sz="4000" b="1" dirty="0">
              <a:solidFill>
                <a:schemeClr val="bg1"/>
              </a:solidFill>
            </a:endParaRPr>
          </a:p>
        </p:txBody>
      </p:sp>
      <p:sp>
        <p:nvSpPr>
          <p:cNvPr id="20" name="Rectángulo 19"/>
          <p:cNvSpPr/>
          <p:nvPr/>
        </p:nvSpPr>
        <p:spPr>
          <a:xfrm>
            <a:off x="312580" y="4299023"/>
            <a:ext cx="17602200" cy="2554545"/>
          </a:xfrm>
          <a:prstGeom prst="rect">
            <a:avLst/>
          </a:prstGeom>
        </p:spPr>
        <p:txBody>
          <a:bodyPr wrap="square">
            <a:spAutoFit/>
          </a:bodyPr>
          <a:lstStyle/>
          <a:p>
            <a:pPr algn="ctr"/>
            <a:r>
              <a:rPr lang="es-MX" sz="40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“pero si andamos en luz, como él está en luz, tenemos comunión unos con otros, y la sangre de Jesucristo su Hijo nos limpia de todo pecado.”</a:t>
            </a:r>
            <a:br>
              <a:rPr lang="es-MX" sz="40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br>
            <a:r>
              <a:rPr lang="es-MX" sz="4000" b="1" i="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1 Juan 1:7 RVR1960</a:t>
            </a:r>
            <a:br>
              <a:rPr lang="es-MX" sz="4000" b="1"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br>
            <a:endParaRPr lang="es-MX" sz="4000" b="1" dirty="0">
              <a:solidFill>
                <a:srgbClr val="FFC000"/>
              </a:solidFill>
            </a:endParaRPr>
          </a:p>
        </p:txBody>
      </p:sp>
      <p:sp>
        <p:nvSpPr>
          <p:cNvPr id="21" name="Rectángulo 20"/>
          <p:cNvSpPr/>
          <p:nvPr/>
        </p:nvSpPr>
        <p:spPr>
          <a:xfrm>
            <a:off x="2386333" y="7089408"/>
            <a:ext cx="16457927" cy="3293209"/>
          </a:xfrm>
          <a:prstGeom prst="rect">
            <a:avLst/>
          </a:prstGeom>
        </p:spPr>
        <p:txBody>
          <a:bodyPr wrap="square">
            <a:spAutoFit/>
          </a:bodyPr>
          <a:lstStyle/>
          <a:p>
            <a:pPr marL="285750" indent="-285750">
              <a:buFont typeface="Wingdings" panose="05000000000000000000" pitchFamily="2" charset="2"/>
              <a:buChar char="Ø"/>
            </a:pPr>
            <a:r>
              <a:rPr lang="es-MX" sz="3600" b="1" dirty="0">
                <a:latin typeface="Calibri" panose="020F0502020204030204" pitchFamily="34" charset="0"/>
                <a:ea typeface="Times New Roman" panose="02020603050405020304" pitchFamily="18" charset="0"/>
                <a:cs typeface="Times New Roman" panose="02020603050405020304" pitchFamily="18" charset="0"/>
              </a:rPr>
              <a:t>No fue que lo hizo en el pasado dice nos limpia en todo tiempo </a:t>
            </a:r>
          </a:p>
          <a:p>
            <a:pPr marL="285750" indent="-285750">
              <a:buFont typeface="Wingdings" panose="05000000000000000000" pitchFamily="2" charset="2"/>
              <a:buChar char="Ø"/>
            </a:pPr>
            <a:r>
              <a:rPr lang="es-MX" sz="3600" b="1" dirty="0">
                <a:latin typeface="Calibri" panose="020F0502020204030204" pitchFamily="34" charset="0"/>
                <a:ea typeface="Times New Roman" panose="02020603050405020304" pitchFamily="18" charset="0"/>
                <a:cs typeface="Times New Roman" panose="02020603050405020304" pitchFamily="18" charset="0"/>
              </a:rPr>
              <a:t>Si la sangre no está fluyendo va tener muchas toxinas acomunadas en usted  </a:t>
            </a:r>
          </a:p>
          <a:p>
            <a:pPr marL="285750" indent="-285750">
              <a:buFont typeface="Wingdings" panose="05000000000000000000" pitchFamily="2" charset="2"/>
              <a:buChar char="Ø"/>
            </a:pPr>
            <a:r>
              <a:rPr lang="es-MX" sz="3600" b="1" dirty="0">
                <a:latin typeface="Calibri" panose="020F0502020204030204" pitchFamily="34" charset="0"/>
                <a:ea typeface="Times New Roman" panose="02020603050405020304" pitchFamily="18" charset="0"/>
                <a:cs typeface="Times New Roman" panose="02020603050405020304" pitchFamily="18" charset="0"/>
              </a:rPr>
              <a:t>Hay gente viviendo en el dolor por que se acumulo en su corazón amargura, odio, resentimiento, miedos, es por eso que la sangre compartida tiene que fluir en su corazón para sacar el dolor.  </a:t>
            </a:r>
            <a:br>
              <a:rPr lang="es-MX"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br>
            <a:endParaRPr lang="es-MX" sz="28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ipe(down)">
                                      <p:cBhvr>
                                        <p:cTn id="12" dur="580">
                                          <p:stCondLst>
                                            <p:cond delay="0"/>
                                          </p:stCondLst>
                                        </p:cTn>
                                        <p:tgtEl>
                                          <p:spTgt spid="19">
                                            <p:txEl>
                                              <p:pRg st="0" end="0"/>
                                            </p:txEl>
                                          </p:spTgt>
                                        </p:tgtEl>
                                      </p:cBhvr>
                                    </p:animEffect>
                                    <p:anim calcmode="lin" valueType="num">
                                      <p:cBhvr>
                                        <p:cTn id="13" dur="1822" tmFilter="0,0; 0.14,0.36; 0.43,0.73; 0.71,0.91; 1.0,1.0">
                                          <p:stCondLst>
                                            <p:cond delay="0"/>
                                          </p:stCondLst>
                                        </p:cTn>
                                        <p:tgtEl>
                                          <p:spTgt spid="19">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9">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9">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9">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9">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19">
                                            <p:txEl>
                                              <p:pRg st="0" end="0"/>
                                            </p:txEl>
                                          </p:spTgt>
                                        </p:tgtEl>
                                      </p:cBhvr>
                                      <p:to x="100000" y="60000"/>
                                    </p:animScale>
                                    <p:animScale>
                                      <p:cBhvr>
                                        <p:cTn id="19" dur="166" decel="50000">
                                          <p:stCondLst>
                                            <p:cond delay="676"/>
                                          </p:stCondLst>
                                        </p:cTn>
                                        <p:tgtEl>
                                          <p:spTgt spid="19">
                                            <p:txEl>
                                              <p:pRg st="0" end="0"/>
                                            </p:txEl>
                                          </p:spTgt>
                                        </p:tgtEl>
                                      </p:cBhvr>
                                      <p:to x="100000" y="100000"/>
                                    </p:animScale>
                                    <p:animScale>
                                      <p:cBhvr>
                                        <p:cTn id="20" dur="26">
                                          <p:stCondLst>
                                            <p:cond delay="1312"/>
                                          </p:stCondLst>
                                        </p:cTn>
                                        <p:tgtEl>
                                          <p:spTgt spid="19">
                                            <p:txEl>
                                              <p:pRg st="0" end="0"/>
                                            </p:txEl>
                                          </p:spTgt>
                                        </p:tgtEl>
                                      </p:cBhvr>
                                      <p:to x="100000" y="80000"/>
                                    </p:animScale>
                                    <p:animScale>
                                      <p:cBhvr>
                                        <p:cTn id="21" dur="166" decel="50000">
                                          <p:stCondLst>
                                            <p:cond delay="1338"/>
                                          </p:stCondLst>
                                        </p:cTn>
                                        <p:tgtEl>
                                          <p:spTgt spid="19">
                                            <p:txEl>
                                              <p:pRg st="0" end="0"/>
                                            </p:txEl>
                                          </p:spTgt>
                                        </p:tgtEl>
                                      </p:cBhvr>
                                      <p:to x="100000" y="100000"/>
                                    </p:animScale>
                                    <p:animScale>
                                      <p:cBhvr>
                                        <p:cTn id="22" dur="26">
                                          <p:stCondLst>
                                            <p:cond delay="1642"/>
                                          </p:stCondLst>
                                        </p:cTn>
                                        <p:tgtEl>
                                          <p:spTgt spid="19">
                                            <p:txEl>
                                              <p:pRg st="0" end="0"/>
                                            </p:txEl>
                                          </p:spTgt>
                                        </p:tgtEl>
                                      </p:cBhvr>
                                      <p:to x="100000" y="90000"/>
                                    </p:animScale>
                                    <p:animScale>
                                      <p:cBhvr>
                                        <p:cTn id="23" dur="166" decel="50000">
                                          <p:stCondLst>
                                            <p:cond delay="1668"/>
                                          </p:stCondLst>
                                        </p:cTn>
                                        <p:tgtEl>
                                          <p:spTgt spid="19">
                                            <p:txEl>
                                              <p:pRg st="0" end="0"/>
                                            </p:txEl>
                                          </p:spTgt>
                                        </p:tgtEl>
                                      </p:cBhvr>
                                      <p:to x="100000" y="100000"/>
                                    </p:animScale>
                                    <p:animScale>
                                      <p:cBhvr>
                                        <p:cTn id="24" dur="26">
                                          <p:stCondLst>
                                            <p:cond delay="1808"/>
                                          </p:stCondLst>
                                        </p:cTn>
                                        <p:tgtEl>
                                          <p:spTgt spid="19">
                                            <p:txEl>
                                              <p:pRg st="0" end="0"/>
                                            </p:txEl>
                                          </p:spTgt>
                                        </p:tgtEl>
                                      </p:cBhvr>
                                      <p:to x="100000" y="95000"/>
                                    </p:animScale>
                                    <p:animScale>
                                      <p:cBhvr>
                                        <p:cTn id="25" dur="166" decel="50000">
                                          <p:stCondLst>
                                            <p:cond delay="1834"/>
                                          </p:stCondLst>
                                        </p:cTn>
                                        <p:tgtEl>
                                          <p:spTgt spid="19">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0">
                                            <p:txEl>
                                              <p:pRg st="0" end="0"/>
                                            </p:txEl>
                                          </p:spTgt>
                                        </p:tgtEl>
                                        <p:attrNameLst>
                                          <p:attrName>style.visibility</p:attrName>
                                        </p:attrNameLst>
                                      </p:cBhvr>
                                      <p:to>
                                        <p:strVal val="visible"/>
                                      </p:to>
                                    </p:set>
                                    <p:animEffect transition="in" filter="barn(inVertical)">
                                      <p:cBhvr>
                                        <p:cTn id="30" dur="500"/>
                                        <p:tgtEl>
                                          <p:spTgt spid="2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animEffect transition="in" filter="wipe(down)">
                                      <p:cBhvr>
                                        <p:cTn id="35" dur="580">
                                          <p:stCondLst>
                                            <p:cond delay="0"/>
                                          </p:stCondLst>
                                        </p:cTn>
                                        <p:tgtEl>
                                          <p:spTgt spid="21">
                                            <p:txEl>
                                              <p:pRg st="0" end="0"/>
                                            </p:txEl>
                                          </p:spTgt>
                                        </p:tgtEl>
                                      </p:cBhvr>
                                    </p:animEffect>
                                    <p:anim calcmode="lin" valueType="num">
                                      <p:cBhvr>
                                        <p:cTn id="36" dur="1822" tmFilter="0,0; 0.14,0.36; 0.43,0.73; 0.71,0.91; 1.0,1.0">
                                          <p:stCondLst>
                                            <p:cond delay="0"/>
                                          </p:stCondLst>
                                        </p:cTn>
                                        <p:tgtEl>
                                          <p:spTgt spid="21">
                                            <p:txEl>
                                              <p:pRg st="0" end="0"/>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1">
                                            <p:txEl>
                                              <p:pRg st="0" end="0"/>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1">
                                            <p:txEl>
                                              <p:pRg st="0" end="0"/>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1">
                                            <p:txEl>
                                              <p:pRg st="0" end="0"/>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1">
                                            <p:txEl>
                                              <p:pRg st="0" end="0"/>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21">
                                            <p:txEl>
                                              <p:pRg st="0" end="0"/>
                                            </p:txEl>
                                          </p:spTgt>
                                        </p:tgtEl>
                                      </p:cBhvr>
                                      <p:to x="100000" y="60000"/>
                                    </p:animScale>
                                    <p:animScale>
                                      <p:cBhvr>
                                        <p:cTn id="42" dur="166" decel="50000">
                                          <p:stCondLst>
                                            <p:cond delay="676"/>
                                          </p:stCondLst>
                                        </p:cTn>
                                        <p:tgtEl>
                                          <p:spTgt spid="21">
                                            <p:txEl>
                                              <p:pRg st="0" end="0"/>
                                            </p:txEl>
                                          </p:spTgt>
                                        </p:tgtEl>
                                      </p:cBhvr>
                                      <p:to x="100000" y="100000"/>
                                    </p:animScale>
                                    <p:animScale>
                                      <p:cBhvr>
                                        <p:cTn id="43" dur="26">
                                          <p:stCondLst>
                                            <p:cond delay="1312"/>
                                          </p:stCondLst>
                                        </p:cTn>
                                        <p:tgtEl>
                                          <p:spTgt spid="21">
                                            <p:txEl>
                                              <p:pRg st="0" end="0"/>
                                            </p:txEl>
                                          </p:spTgt>
                                        </p:tgtEl>
                                      </p:cBhvr>
                                      <p:to x="100000" y="80000"/>
                                    </p:animScale>
                                    <p:animScale>
                                      <p:cBhvr>
                                        <p:cTn id="44" dur="166" decel="50000">
                                          <p:stCondLst>
                                            <p:cond delay="1338"/>
                                          </p:stCondLst>
                                        </p:cTn>
                                        <p:tgtEl>
                                          <p:spTgt spid="21">
                                            <p:txEl>
                                              <p:pRg st="0" end="0"/>
                                            </p:txEl>
                                          </p:spTgt>
                                        </p:tgtEl>
                                      </p:cBhvr>
                                      <p:to x="100000" y="100000"/>
                                    </p:animScale>
                                    <p:animScale>
                                      <p:cBhvr>
                                        <p:cTn id="45" dur="26">
                                          <p:stCondLst>
                                            <p:cond delay="1642"/>
                                          </p:stCondLst>
                                        </p:cTn>
                                        <p:tgtEl>
                                          <p:spTgt spid="21">
                                            <p:txEl>
                                              <p:pRg st="0" end="0"/>
                                            </p:txEl>
                                          </p:spTgt>
                                        </p:tgtEl>
                                      </p:cBhvr>
                                      <p:to x="100000" y="90000"/>
                                    </p:animScale>
                                    <p:animScale>
                                      <p:cBhvr>
                                        <p:cTn id="46" dur="166" decel="50000">
                                          <p:stCondLst>
                                            <p:cond delay="1668"/>
                                          </p:stCondLst>
                                        </p:cTn>
                                        <p:tgtEl>
                                          <p:spTgt spid="21">
                                            <p:txEl>
                                              <p:pRg st="0" end="0"/>
                                            </p:txEl>
                                          </p:spTgt>
                                        </p:tgtEl>
                                      </p:cBhvr>
                                      <p:to x="100000" y="100000"/>
                                    </p:animScale>
                                    <p:animScale>
                                      <p:cBhvr>
                                        <p:cTn id="47" dur="26">
                                          <p:stCondLst>
                                            <p:cond delay="1808"/>
                                          </p:stCondLst>
                                        </p:cTn>
                                        <p:tgtEl>
                                          <p:spTgt spid="21">
                                            <p:txEl>
                                              <p:pRg st="0" end="0"/>
                                            </p:txEl>
                                          </p:spTgt>
                                        </p:tgtEl>
                                      </p:cBhvr>
                                      <p:to x="100000" y="95000"/>
                                    </p:animScale>
                                    <p:animScale>
                                      <p:cBhvr>
                                        <p:cTn id="48" dur="166" decel="50000">
                                          <p:stCondLst>
                                            <p:cond delay="1834"/>
                                          </p:stCondLst>
                                        </p:cTn>
                                        <p:tgtEl>
                                          <p:spTgt spid="21">
                                            <p:txEl>
                                              <p:pRg st="0" end="0"/>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21">
                                            <p:txEl>
                                              <p:pRg st="1" end="1"/>
                                            </p:txEl>
                                          </p:spTgt>
                                        </p:tgtEl>
                                        <p:attrNameLst>
                                          <p:attrName>style.visibility</p:attrName>
                                        </p:attrNameLst>
                                      </p:cBhvr>
                                      <p:to>
                                        <p:strVal val="visible"/>
                                      </p:to>
                                    </p:set>
                                    <p:animEffect transition="in" filter="wipe(down)">
                                      <p:cBhvr>
                                        <p:cTn id="53" dur="580">
                                          <p:stCondLst>
                                            <p:cond delay="0"/>
                                          </p:stCondLst>
                                        </p:cTn>
                                        <p:tgtEl>
                                          <p:spTgt spid="21">
                                            <p:txEl>
                                              <p:pRg st="1" end="1"/>
                                            </p:txEl>
                                          </p:spTgt>
                                        </p:tgtEl>
                                      </p:cBhvr>
                                    </p:animEffect>
                                    <p:anim calcmode="lin" valueType="num">
                                      <p:cBhvr>
                                        <p:cTn id="54" dur="1822" tmFilter="0,0; 0.14,0.36; 0.43,0.73; 0.71,0.91; 1.0,1.0">
                                          <p:stCondLst>
                                            <p:cond delay="0"/>
                                          </p:stCondLst>
                                        </p:cTn>
                                        <p:tgtEl>
                                          <p:spTgt spid="21">
                                            <p:txEl>
                                              <p:pRg st="1" end="1"/>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21">
                                            <p:txEl>
                                              <p:pRg st="1" end="1"/>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21">
                                            <p:txEl>
                                              <p:pRg st="1" end="1"/>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21">
                                            <p:txEl>
                                              <p:pRg st="1" end="1"/>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21">
                                            <p:txEl>
                                              <p:pRg st="1" end="1"/>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21">
                                            <p:txEl>
                                              <p:pRg st="1" end="1"/>
                                            </p:txEl>
                                          </p:spTgt>
                                        </p:tgtEl>
                                      </p:cBhvr>
                                      <p:to x="100000" y="60000"/>
                                    </p:animScale>
                                    <p:animScale>
                                      <p:cBhvr>
                                        <p:cTn id="60" dur="166" decel="50000">
                                          <p:stCondLst>
                                            <p:cond delay="676"/>
                                          </p:stCondLst>
                                        </p:cTn>
                                        <p:tgtEl>
                                          <p:spTgt spid="21">
                                            <p:txEl>
                                              <p:pRg st="1" end="1"/>
                                            </p:txEl>
                                          </p:spTgt>
                                        </p:tgtEl>
                                      </p:cBhvr>
                                      <p:to x="100000" y="100000"/>
                                    </p:animScale>
                                    <p:animScale>
                                      <p:cBhvr>
                                        <p:cTn id="61" dur="26">
                                          <p:stCondLst>
                                            <p:cond delay="1312"/>
                                          </p:stCondLst>
                                        </p:cTn>
                                        <p:tgtEl>
                                          <p:spTgt spid="21">
                                            <p:txEl>
                                              <p:pRg st="1" end="1"/>
                                            </p:txEl>
                                          </p:spTgt>
                                        </p:tgtEl>
                                      </p:cBhvr>
                                      <p:to x="100000" y="80000"/>
                                    </p:animScale>
                                    <p:animScale>
                                      <p:cBhvr>
                                        <p:cTn id="62" dur="166" decel="50000">
                                          <p:stCondLst>
                                            <p:cond delay="1338"/>
                                          </p:stCondLst>
                                        </p:cTn>
                                        <p:tgtEl>
                                          <p:spTgt spid="21">
                                            <p:txEl>
                                              <p:pRg st="1" end="1"/>
                                            </p:txEl>
                                          </p:spTgt>
                                        </p:tgtEl>
                                      </p:cBhvr>
                                      <p:to x="100000" y="100000"/>
                                    </p:animScale>
                                    <p:animScale>
                                      <p:cBhvr>
                                        <p:cTn id="63" dur="26">
                                          <p:stCondLst>
                                            <p:cond delay="1642"/>
                                          </p:stCondLst>
                                        </p:cTn>
                                        <p:tgtEl>
                                          <p:spTgt spid="21">
                                            <p:txEl>
                                              <p:pRg st="1" end="1"/>
                                            </p:txEl>
                                          </p:spTgt>
                                        </p:tgtEl>
                                      </p:cBhvr>
                                      <p:to x="100000" y="90000"/>
                                    </p:animScale>
                                    <p:animScale>
                                      <p:cBhvr>
                                        <p:cTn id="64" dur="166" decel="50000">
                                          <p:stCondLst>
                                            <p:cond delay="1668"/>
                                          </p:stCondLst>
                                        </p:cTn>
                                        <p:tgtEl>
                                          <p:spTgt spid="21">
                                            <p:txEl>
                                              <p:pRg st="1" end="1"/>
                                            </p:txEl>
                                          </p:spTgt>
                                        </p:tgtEl>
                                      </p:cBhvr>
                                      <p:to x="100000" y="100000"/>
                                    </p:animScale>
                                    <p:animScale>
                                      <p:cBhvr>
                                        <p:cTn id="65" dur="26">
                                          <p:stCondLst>
                                            <p:cond delay="1808"/>
                                          </p:stCondLst>
                                        </p:cTn>
                                        <p:tgtEl>
                                          <p:spTgt spid="21">
                                            <p:txEl>
                                              <p:pRg st="1" end="1"/>
                                            </p:txEl>
                                          </p:spTgt>
                                        </p:tgtEl>
                                      </p:cBhvr>
                                      <p:to x="100000" y="95000"/>
                                    </p:animScale>
                                    <p:animScale>
                                      <p:cBhvr>
                                        <p:cTn id="66" dur="166" decel="50000">
                                          <p:stCondLst>
                                            <p:cond delay="1834"/>
                                          </p:stCondLst>
                                        </p:cTn>
                                        <p:tgtEl>
                                          <p:spTgt spid="21">
                                            <p:txEl>
                                              <p:pRg st="1" end="1"/>
                                            </p:txEl>
                                          </p:spTgt>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nodeType="clickEffect">
                                  <p:stCondLst>
                                    <p:cond delay="0"/>
                                  </p:stCondLst>
                                  <p:childTnLst>
                                    <p:set>
                                      <p:cBhvr>
                                        <p:cTn id="70" dur="1" fill="hold">
                                          <p:stCondLst>
                                            <p:cond delay="0"/>
                                          </p:stCondLst>
                                        </p:cTn>
                                        <p:tgtEl>
                                          <p:spTgt spid="21">
                                            <p:txEl>
                                              <p:pRg st="2" end="2"/>
                                            </p:txEl>
                                          </p:spTgt>
                                        </p:tgtEl>
                                        <p:attrNameLst>
                                          <p:attrName>style.visibility</p:attrName>
                                        </p:attrNameLst>
                                      </p:cBhvr>
                                      <p:to>
                                        <p:strVal val="visible"/>
                                      </p:to>
                                    </p:set>
                                    <p:animEffect transition="in" filter="wipe(down)">
                                      <p:cBhvr>
                                        <p:cTn id="71" dur="580">
                                          <p:stCondLst>
                                            <p:cond delay="0"/>
                                          </p:stCondLst>
                                        </p:cTn>
                                        <p:tgtEl>
                                          <p:spTgt spid="21">
                                            <p:txEl>
                                              <p:pRg st="2" end="2"/>
                                            </p:txEl>
                                          </p:spTgt>
                                        </p:tgtEl>
                                      </p:cBhvr>
                                    </p:animEffect>
                                    <p:anim calcmode="lin" valueType="num">
                                      <p:cBhvr>
                                        <p:cTn id="72" dur="1822" tmFilter="0,0; 0.14,0.36; 0.43,0.73; 0.71,0.91; 1.0,1.0">
                                          <p:stCondLst>
                                            <p:cond delay="0"/>
                                          </p:stCondLst>
                                        </p:cTn>
                                        <p:tgtEl>
                                          <p:spTgt spid="21">
                                            <p:txEl>
                                              <p:pRg st="2" end="2"/>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1">
                                            <p:txEl>
                                              <p:pRg st="2" end="2"/>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1">
                                            <p:txEl>
                                              <p:pRg st="2" end="2"/>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1">
                                            <p:txEl>
                                              <p:pRg st="2" end="2"/>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1">
                                            <p:txEl>
                                              <p:pRg st="2" end="2"/>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21">
                                            <p:txEl>
                                              <p:pRg st="2" end="2"/>
                                            </p:txEl>
                                          </p:spTgt>
                                        </p:tgtEl>
                                      </p:cBhvr>
                                      <p:to x="100000" y="60000"/>
                                    </p:animScale>
                                    <p:animScale>
                                      <p:cBhvr>
                                        <p:cTn id="78" dur="166" decel="50000">
                                          <p:stCondLst>
                                            <p:cond delay="676"/>
                                          </p:stCondLst>
                                        </p:cTn>
                                        <p:tgtEl>
                                          <p:spTgt spid="21">
                                            <p:txEl>
                                              <p:pRg st="2" end="2"/>
                                            </p:txEl>
                                          </p:spTgt>
                                        </p:tgtEl>
                                      </p:cBhvr>
                                      <p:to x="100000" y="100000"/>
                                    </p:animScale>
                                    <p:animScale>
                                      <p:cBhvr>
                                        <p:cTn id="79" dur="26">
                                          <p:stCondLst>
                                            <p:cond delay="1312"/>
                                          </p:stCondLst>
                                        </p:cTn>
                                        <p:tgtEl>
                                          <p:spTgt spid="21">
                                            <p:txEl>
                                              <p:pRg st="2" end="2"/>
                                            </p:txEl>
                                          </p:spTgt>
                                        </p:tgtEl>
                                      </p:cBhvr>
                                      <p:to x="100000" y="80000"/>
                                    </p:animScale>
                                    <p:animScale>
                                      <p:cBhvr>
                                        <p:cTn id="80" dur="166" decel="50000">
                                          <p:stCondLst>
                                            <p:cond delay="1338"/>
                                          </p:stCondLst>
                                        </p:cTn>
                                        <p:tgtEl>
                                          <p:spTgt spid="21">
                                            <p:txEl>
                                              <p:pRg st="2" end="2"/>
                                            </p:txEl>
                                          </p:spTgt>
                                        </p:tgtEl>
                                      </p:cBhvr>
                                      <p:to x="100000" y="100000"/>
                                    </p:animScale>
                                    <p:animScale>
                                      <p:cBhvr>
                                        <p:cTn id="81" dur="26">
                                          <p:stCondLst>
                                            <p:cond delay="1642"/>
                                          </p:stCondLst>
                                        </p:cTn>
                                        <p:tgtEl>
                                          <p:spTgt spid="21">
                                            <p:txEl>
                                              <p:pRg st="2" end="2"/>
                                            </p:txEl>
                                          </p:spTgt>
                                        </p:tgtEl>
                                      </p:cBhvr>
                                      <p:to x="100000" y="90000"/>
                                    </p:animScale>
                                    <p:animScale>
                                      <p:cBhvr>
                                        <p:cTn id="82" dur="166" decel="50000">
                                          <p:stCondLst>
                                            <p:cond delay="1668"/>
                                          </p:stCondLst>
                                        </p:cTn>
                                        <p:tgtEl>
                                          <p:spTgt spid="21">
                                            <p:txEl>
                                              <p:pRg st="2" end="2"/>
                                            </p:txEl>
                                          </p:spTgt>
                                        </p:tgtEl>
                                      </p:cBhvr>
                                      <p:to x="100000" y="100000"/>
                                    </p:animScale>
                                    <p:animScale>
                                      <p:cBhvr>
                                        <p:cTn id="83" dur="26">
                                          <p:stCondLst>
                                            <p:cond delay="1808"/>
                                          </p:stCondLst>
                                        </p:cTn>
                                        <p:tgtEl>
                                          <p:spTgt spid="21">
                                            <p:txEl>
                                              <p:pRg st="2" end="2"/>
                                            </p:txEl>
                                          </p:spTgt>
                                        </p:tgtEl>
                                      </p:cBhvr>
                                      <p:to x="100000" y="95000"/>
                                    </p:animScale>
                                    <p:animScale>
                                      <p:cBhvr>
                                        <p:cTn id="84" dur="166" decel="50000">
                                          <p:stCondLst>
                                            <p:cond delay="1834"/>
                                          </p:stCondLst>
                                        </p:cTn>
                                        <p:tgtEl>
                                          <p:spTgt spid="21">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20301"/>
        </a:solidFill>
        <a:effectLst/>
      </p:bgPr>
    </p:bg>
    <p:spTree>
      <p:nvGrpSpPr>
        <p:cNvPr id="1" name=""/>
        <p:cNvGrpSpPr/>
        <p:nvPr/>
      </p:nvGrpSpPr>
      <p:grpSpPr>
        <a:xfrm>
          <a:off x="0" y="0"/>
          <a:ext cx="0" cy="0"/>
          <a:chOff x="0" y="0"/>
          <a:chExt cx="0" cy="0"/>
        </a:xfrm>
      </p:grpSpPr>
      <p:grpSp>
        <p:nvGrpSpPr>
          <p:cNvPr id="3" name="Group 3"/>
          <p:cNvGrpSpPr/>
          <p:nvPr/>
        </p:nvGrpSpPr>
        <p:grpSpPr>
          <a:xfrm>
            <a:off x="1219200" y="1453136"/>
            <a:ext cx="15925800" cy="8351636"/>
            <a:chOff x="-10007456" y="-9525"/>
            <a:chExt cx="22504399" cy="13209268"/>
          </a:xfrm>
        </p:grpSpPr>
        <p:sp>
          <p:nvSpPr>
            <p:cNvPr id="4" name="TextBox 4"/>
            <p:cNvSpPr txBox="1"/>
            <p:nvPr/>
          </p:nvSpPr>
          <p:spPr>
            <a:xfrm>
              <a:off x="0" y="-9525"/>
              <a:ext cx="11659837" cy="1470488"/>
            </a:xfrm>
            <a:prstGeom prst="rect">
              <a:avLst/>
            </a:prstGeom>
          </p:spPr>
          <p:txBody>
            <a:bodyPr lIns="0" tIns="0" rIns="0" bIns="0" rtlCol="0" anchor="t">
              <a:spAutoFit/>
            </a:bodyPr>
            <a:lstStyle/>
            <a:p>
              <a:pPr algn="r">
                <a:lnSpc>
                  <a:spcPts val="8640"/>
                </a:lnSpc>
              </a:pPr>
              <a:endParaRPr lang="en-US" sz="7200" spc="288" dirty="0">
                <a:solidFill>
                  <a:srgbClr val="FFFFFF"/>
                </a:solidFill>
                <a:latin typeface="Anonymous Pro"/>
              </a:endParaRPr>
            </a:p>
          </p:txBody>
        </p:sp>
        <p:sp>
          <p:nvSpPr>
            <p:cNvPr id="5" name="TextBox 5"/>
            <p:cNvSpPr txBox="1"/>
            <p:nvPr/>
          </p:nvSpPr>
          <p:spPr>
            <a:xfrm>
              <a:off x="-10007456" y="725719"/>
              <a:ext cx="22504399" cy="12474024"/>
            </a:xfrm>
            <a:prstGeom prst="rect">
              <a:avLst/>
            </a:prstGeom>
          </p:spPr>
          <p:txBody>
            <a:bodyPr wrap="square" lIns="0" tIns="0" rIns="0" bIns="0" rtlCol="0" anchor="t">
              <a:spAutoFit/>
            </a:bodyPr>
            <a:lstStyle/>
            <a:p>
              <a:pPr algn="ctr">
                <a:lnSpc>
                  <a:spcPts val="4079"/>
                </a:lnSpc>
              </a:pPr>
              <a:r>
                <a:rPr lang="es-MX" sz="4000" b="1" dirty="0">
                  <a:solidFill>
                    <a:srgbClr val="FFC000"/>
                  </a:solidFill>
                </a:rPr>
                <a:t>El enemigo más grande de la humanidad no son las guerras, ni los animales salvajes son las bacterias y virus, El la Segunda Guerra Mundial 8 millones y medio de personas murieron, pero luego una gripe mató a 25 millones, 1348 la peste o Plaga negra llegó a Europa y un millón de turista llegaron a roma y un tercio de Europa murió, hoy hay cientos de virus en el mundo uno llamado Covid 19 y la sangre vive en una constante pelea, llama a los glóbulos blancos,  los anticuerpo saben identificar los virus cuando llegan, traen a los glóbulos blancos para que los destruyan y cuando llega un invasor desconocido las defensas dan un alarma a la  glándula linfática y le da el  mensaje del invasor y de ahí saben qué hay que trabajar y en ese tiempo muchos mueren. Los especialistas en la ciencia descubren que deben inmunizar los  cuerpo y la forma es tomar sangre de alguien que ya supero el  virus y que ese plasma sirva de anticuerpos y le inyectan esa sangre al enfermo y la llaman sangre sabia, La sangre de Jesús es sangre sabia y todo lo que Jesús venció nosotros también lo haremos. </a:t>
              </a:r>
              <a:endParaRPr lang="en-US" sz="4000" b="1" spc="204" dirty="0">
                <a:solidFill>
                  <a:srgbClr val="FFC000"/>
                </a:solidFill>
                <a:latin typeface="Anonymous Pro Bold"/>
              </a:endParaRPr>
            </a:p>
          </p:txBody>
        </p:sp>
      </p:grpSp>
      <p:sp>
        <p:nvSpPr>
          <p:cNvPr id="7" name="Rectángulo 6"/>
          <p:cNvSpPr/>
          <p:nvPr/>
        </p:nvSpPr>
        <p:spPr>
          <a:xfrm>
            <a:off x="-20782" y="812821"/>
            <a:ext cx="12687300" cy="1323439"/>
          </a:xfrm>
          <a:prstGeom prst="rect">
            <a:avLst/>
          </a:prstGeom>
        </p:spPr>
        <p:txBody>
          <a:bodyPr wrap="square">
            <a:spAutoFit/>
          </a:bodyPr>
          <a:lstStyle/>
          <a:p>
            <a:pPr algn="ctr"/>
            <a:r>
              <a:rPr lang="es-MX" sz="4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C. Apropiémonos del poder conquistador de la sangre </a:t>
            </a:r>
            <a:br>
              <a:rPr lang="es-MX" sz="4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br>
            <a:endParaRPr lang="es-MX" sz="4000" b="1"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1327</Words>
  <Application>Microsoft Office PowerPoint</Application>
  <PresentationFormat>Personalizado</PresentationFormat>
  <Paragraphs>45</Paragraphs>
  <Slides>12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12</vt:i4>
      </vt:variant>
    </vt:vector>
  </HeadingPairs>
  <TitlesOfParts>
    <vt:vector size="20" baseType="lpstr">
      <vt:lpstr>Anonymous Pro Bold</vt:lpstr>
      <vt:lpstr>Helveticish Bold</vt:lpstr>
      <vt:lpstr>Helveticish</vt:lpstr>
      <vt:lpstr>Anonymous Pro</vt:lpstr>
      <vt:lpstr>Wingdings</vt:lpstr>
      <vt:lpstr>Arial</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 hay poder en la sangre de Jesús </dc:title>
  <cp:lastModifiedBy>Jose Bustos</cp:lastModifiedBy>
  <cp:revision>13</cp:revision>
  <dcterms:created xsi:type="dcterms:W3CDTF">2006-08-16T00:00:00Z</dcterms:created>
  <dcterms:modified xsi:type="dcterms:W3CDTF">2020-07-04T21:22:04Z</dcterms:modified>
  <dc:identifier>DAEBCbNtW_w</dc:identifier>
</cp:coreProperties>
</file>