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60" r:id="rId4"/>
    <p:sldId id="258" r:id="rId5"/>
    <p:sldId id="259" r:id="rId6"/>
    <p:sldId id="261" r:id="rId7"/>
    <p:sldId id="262" r:id="rId8"/>
    <p:sldId id="263" r:id="rId9"/>
    <p:sldId id="266" r:id="rId10"/>
    <p:sldId id="264"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78" r:id="rId25"/>
    <p:sldId id="281" r:id="rId26"/>
    <p:sldId id="280" r:id="rId27"/>
    <p:sldId id="282" r:id="rId2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7/18/2020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4147777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s-ES"/>
              <a:t>Haga clic para modificar el estilo de título del patrón</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s-ES"/>
              <a:t>Haga clic en el icono para agregar una imagen</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8C79C5D-2A6F-F04D-97DA-BEF2467B64E4}" type="datetimeFigureOut">
              <a:rPr lang="en-US" dirty="0"/>
              <a:pPr/>
              <a:t>7/18/2020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1659423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DFA1846-DA80-1C48-A609-854EA85C59AD}" type="datetimeFigureOut">
              <a:rPr lang="en-US" dirty="0"/>
              <a:pPr/>
              <a:t>7/18/2020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2413513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s-ES"/>
              <a:t>Haga clic para modificar el estilo de título del patrón</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s-ES"/>
              <a:t>Haga clic para modificar los estilos de texto del patrón</a:t>
            </a:r>
          </a:p>
        </p:txBody>
      </p:sp>
      <p:sp>
        <p:nvSpPr>
          <p:cNvPr id="2" name="Date Placeholder 1"/>
          <p:cNvSpPr>
            <a:spLocks noGrp="1"/>
          </p:cNvSpPr>
          <p:nvPr>
            <p:ph type="dt" sz="half" idx="10"/>
          </p:nvPr>
        </p:nvSpPr>
        <p:spPr/>
        <p:txBody>
          <a:bodyPr/>
          <a:lstStyle/>
          <a:p>
            <a:fld id="{FBF54567-0DE4-3F47-BF90-CB84690072F9}" type="datetimeFigureOut">
              <a:rPr lang="en-US" dirty="0"/>
              <a:pPr/>
              <a:t>7/18/2020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860935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7/18/2020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3498912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7/18/2020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2203059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7/18/2020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3533476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DFA1846-DA80-1C48-A609-854EA85C59AD}" type="datetimeFigureOut">
              <a:rPr lang="en-US" dirty="0"/>
              <a:pPr/>
              <a:t>7/18/2020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914906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7/18/2020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2052387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7/18/2020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3829484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7/18/2020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3013383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7/18/2020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173395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0DF5E60-9974-AC48-9591-99C2BB44B7CF}" type="datetimeFigureOut">
              <a:rPr lang="en-US" dirty="0"/>
              <a:pPr/>
              <a:t>7/18/2020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301970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s-ES"/>
              <a:t>Haga clic para modificar el estilo de título del patrón</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s-ES"/>
              <a:t>Haga clic en el icono para agregar una imagen</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7/18/2020</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1485515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7/18/2020</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61976971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7743172-17A8-4FA4-8434-B813E03B7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F87B1843-721E-734D-A56C-52B15D1C826B}"/>
              </a:ext>
            </a:extLst>
          </p:cNvPr>
          <p:cNvSpPr>
            <a:spLocks noGrp="1"/>
          </p:cNvSpPr>
          <p:nvPr>
            <p:ph type="ctrTitle"/>
          </p:nvPr>
        </p:nvSpPr>
        <p:spPr>
          <a:xfrm>
            <a:off x="656253" y="1308432"/>
            <a:ext cx="3444211" cy="4241136"/>
          </a:xfrm>
        </p:spPr>
        <p:txBody>
          <a:bodyPr anchor="t"/>
          <a:lstStyle/>
          <a:p>
            <a:pPr rtl="0"/>
            <a:r>
              <a:rPr lang="es-ES" sz="4400" i="1" u="none" strike="noStrike">
                <a:effectLst/>
                <a:latin typeface="Arial" panose="020B0604020202020204" pitchFamily="34" charset="0"/>
              </a:rPr>
              <a:t> Tema : Como estar firme ante la resistencia del Evangelio.</a:t>
            </a:r>
            <a:br>
              <a:rPr lang="es-ES" sz="4400" i="1">
                <a:effectLst/>
              </a:rPr>
            </a:br>
            <a:br>
              <a:rPr lang="es-ES" sz="4400" i="1"/>
            </a:br>
            <a:endParaRPr lang="es-ES" sz="4400" i="1"/>
          </a:p>
        </p:txBody>
      </p:sp>
      <p:sp>
        <p:nvSpPr>
          <p:cNvPr id="3" name="Subtítulo 2">
            <a:extLst>
              <a:ext uri="{FF2B5EF4-FFF2-40B4-BE49-F238E27FC236}">
                <a16:creationId xmlns:a16="http://schemas.microsoft.com/office/drawing/2014/main" id="{8F92461D-0BC9-D741-9A9B-D80C205B8D0E}"/>
              </a:ext>
            </a:extLst>
          </p:cNvPr>
          <p:cNvSpPr>
            <a:spLocks noGrp="1"/>
          </p:cNvSpPr>
          <p:nvPr>
            <p:ph type="subTitle" idx="1"/>
          </p:nvPr>
        </p:nvSpPr>
        <p:spPr>
          <a:xfrm>
            <a:off x="348938" y="143531"/>
            <a:ext cx="3444211" cy="510685"/>
          </a:xfrm>
        </p:spPr>
        <p:txBody>
          <a:bodyPr anchor="b">
            <a:normAutofit/>
          </a:bodyPr>
          <a:lstStyle/>
          <a:p>
            <a:r>
              <a:rPr lang="en-US" sz="2000">
                <a:solidFill>
                  <a:srgbClr val="FFFFFF"/>
                </a:solidFill>
              </a:rPr>
              <a:t>Pastor Alberto Bustos. </a:t>
            </a:r>
            <a:endParaRPr lang="es-ES" sz="2000">
              <a:solidFill>
                <a:srgbClr val="FFFFFF"/>
              </a:solidFill>
            </a:endParaRPr>
          </a:p>
        </p:txBody>
      </p:sp>
      <p:pic>
        <p:nvPicPr>
          <p:cNvPr id="4" name="Imagen 3">
            <a:extLst>
              <a:ext uri="{FF2B5EF4-FFF2-40B4-BE49-F238E27FC236}">
                <a16:creationId xmlns:a16="http://schemas.microsoft.com/office/drawing/2014/main" id="{7824E6E2-5490-2745-9E3C-F320BAE99511}"/>
              </a:ext>
            </a:extLst>
          </p:cNvPr>
          <p:cNvPicPr>
            <a:picLocks noChangeAspect="1"/>
          </p:cNvPicPr>
          <p:nvPr/>
        </p:nvPicPr>
        <p:blipFill>
          <a:blip r:embed="rId3"/>
          <a:stretch>
            <a:fillRect/>
          </a:stretch>
        </p:blipFill>
        <p:spPr>
          <a:xfrm>
            <a:off x="5280472" y="1469830"/>
            <a:ext cx="6268062" cy="3745167"/>
          </a:xfrm>
          <a:prstGeom prst="rect">
            <a:avLst/>
          </a:prstGeom>
          <a:ln>
            <a:noFill/>
          </a:ln>
          <a:effectLst>
            <a:softEdge rad="112500"/>
          </a:effectLst>
        </p:spPr>
      </p:pic>
    </p:spTree>
    <p:extLst>
      <p:ext uri="{BB962C8B-B14F-4D97-AF65-F5344CB8AC3E}">
        <p14:creationId xmlns:p14="http://schemas.microsoft.com/office/powerpoint/2010/main" val="27229955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61FE1C5-7371-2F4E-A929-33723D2C95B9}"/>
              </a:ext>
            </a:extLst>
          </p:cNvPr>
          <p:cNvSpPr txBox="1"/>
          <p:nvPr/>
        </p:nvSpPr>
        <p:spPr>
          <a:xfrm>
            <a:off x="917329" y="920620"/>
            <a:ext cx="4824867" cy="5509200"/>
          </a:xfrm>
          <a:prstGeom prst="rect">
            <a:avLst/>
          </a:prstGeom>
          <a:noFill/>
        </p:spPr>
        <p:txBody>
          <a:bodyPr wrap="square" rtlCol="0">
            <a:spAutoFit/>
          </a:bodyPr>
          <a:lstStyle/>
          <a:p>
            <a:pPr algn="l"/>
            <a:r>
              <a:rPr lang="es-ES" sz="3200" b="1" i="1" u="sng" strike="noStrike" dirty="0">
                <a:effectLst/>
                <a:latin typeface="Arial" panose="020B0604020202020204" pitchFamily="34" charset="0"/>
              </a:rPr>
              <a:t>3. diosas del Sexo, Venus, Afrodita.</a:t>
            </a:r>
            <a:r>
              <a:rPr lang="es-ES" sz="3200" b="1" u="none" strike="noStrike" dirty="0">
                <a:effectLst/>
                <a:latin typeface="Arial" panose="020B0604020202020204" pitchFamily="34" charset="0"/>
              </a:rPr>
              <a:t> </a:t>
            </a:r>
            <a:endParaRPr lang="en-US" sz="3200" b="1" u="none" strike="noStrike" dirty="0">
              <a:effectLst/>
              <a:latin typeface="Arial" panose="020B0604020202020204" pitchFamily="34" charset="0"/>
            </a:endParaRPr>
          </a:p>
          <a:p>
            <a:pPr algn="l"/>
            <a:r>
              <a:rPr lang="es-ES" sz="3200" b="1" u="sng" strike="noStrike" dirty="0">
                <a:effectLst/>
                <a:latin typeface="Arial" panose="020B0604020202020204" pitchFamily="34" charset="0"/>
              </a:rPr>
              <a:t>Atenea</a:t>
            </a:r>
            <a:r>
              <a:rPr lang="es-ES" sz="3200" b="1" u="none" strike="noStrike" dirty="0">
                <a:effectLst/>
                <a:latin typeface="Arial" panose="020B0604020202020204" pitchFamily="34" charset="0"/>
              </a:rPr>
              <a:t>, tenían templo llenos de promiscuidad sexual, como en los días </a:t>
            </a:r>
            <a:r>
              <a:rPr lang="es-ES" sz="3200" b="1" dirty="0">
                <a:latin typeface="Arial" panose="020B0604020202020204" pitchFamily="34" charset="0"/>
              </a:rPr>
              <a:t>de hoy</a:t>
            </a:r>
            <a:r>
              <a:rPr lang="es-ES" sz="3200" b="1" u="none" strike="noStrike" dirty="0">
                <a:effectLst/>
                <a:latin typeface="Arial" panose="020B0604020202020204" pitchFamily="34" charset="0"/>
              </a:rPr>
              <a:t> , tenemos una sociedad llena de sexo adulterio, </a:t>
            </a:r>
            <a:r>
              <a:rPr lang="es-ES" sz="3200" b="1" u="none" strike="noStrike" dirty="0" err="1">
                <a:effectLst/>
                <a:latin typeface="Arial" panose="020B0604020202020204" pitchFamily="34" charset="0"/>
              </a:rPr>
              <a:t>fornicacion</a:t>
            </a:r>
            <a:r>
              <a:rPr lang="es-ES" sz="3200" b="1" u="none" strike="noStrike" dirty="0">
                <a:effectLst/>
                <a:latin typeface="Arial" panose="020B0604020202020204" pitchFamily="34" charset="0"/>
              </a:rPr>
              <a:t>, </a:t>
            </a:r>
            <a:r>
              <a:rPr lang="es-ES" sz="3200" b="1" u="none" strike="noStrike" dirty="0" err="1">
                <a:effectLst/>
                <a:latin typeface="Arial" panose="020B0604020202020204" pitchFamily="34" charset="0"/>
              </a:rPr>
              <a:t>pornografia</a:t>
            </a:r>
            <a:r>
              <a:rPr lang="es-ES" sz="3200" b="1" u="none" strike="noStrike" dirty="0">
                <a:effectLst/>
                <a:latin typeface="Arial" panose="020B0604020202020204" pitchFamily="34" charset="0"/>
              </a:rPr>
              <a:t>, por todos lados.</a:t>
            </a:r>
            <a:endParaRPr lang="es-ES" sz="3200" b="1" dirty="0"/>
          </a:p>
        </p:txBody>
      </p:sp>
      <p:pic>
        <p:nvPicPr>
          <p:cNvPr id="3" name="Imagen 2">
            <a:extLst>
              <a:ext uri="{FF2B5EF4-FFF2-40B4-BE49-F238E27FC236}">
                <a16:creationId xmlns:a16="http://schemas.microsoft.com/office/drawing/2014/main" id="{019A33F4-6D92-1942-9CAD-AEA2F0D13D05}"/>
              </a:ext>
            </a:extLst>
          </p:cNvPr>
          <p:cNvPicPr>
            <a:picLocks noChangeAspect="1"/>
          </p:cNvPicPr>
          <p:nvPr/>
        </p:nvPicPr>
        <p:blipFill>
          <a:blip r:embed="rId2"/>
          <a:stretch>
            <a:fillRect/>
          </a:stretch>
        </p:blipFill>
        <p:spPr>
          <a:xfrm>
            <a:off x="6255081" y="131884"/>
            <a:ext cx="4662035" cy="6594231"/>
          </a:xfrm>
          <a:prstGeom prst="rect">
            <a:avLst/>
          </a:prstGeom>
        </p:spPr>
      </p:pic>
    </p:spTree>
    <p:extLst>
      <p:ext uri="{BB962C8B-B14F-4D97-AF65-F5344CB8AC3E}">
        <p14:creationId xmlns:p14="http://schemas.microsoft.com/office/powerpoint/2010/main" val="358532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8E6CADE-2578-0845-A837-3DACC736E9F5}"/>
              </a:ext>
            </a:extLst>
          </p:cNvPr>
          <p:cNvSpPr txBox="1"/>
          <p:nvPr/>
        </p:nvSpPr>
        <p:spPr>
          <a:xfrm>
            <a:off x="536330" y="507023"/>
            <a:ext cx="4695093" cy="6063198"/>
          </a:xfrm>
          <a:prstGeom prst="rect">
            <a:avLst/>
          </a:prstGeom>
          <a:noFill/>
        </p:spPr>
        <p:txBody>
          <a:bodyPr wrap="square" rtlCol="0">
            <a:spAutoFit/>
          </a:bodyPr>
          <a:lstStyle/>
          <a:p>
            <a:pPr rtl="0"/>
            <a:r>
              <a:rPr lang="es-ES" sz="3200" b="1" i="0" u="none" strike="noStrike" dirty="0">
                <a:effectLst/>
                <a:latin typeface="Arial" panose="020B0604020202020204" pitchFamily="34" charset="0"/>
              </a:rPr>
              <a:t>4. </a:t>
            </a:r>
            <a:r>
              <a:rPr lang="es-ES" sz="3200" b="1" i="1" u="sng" strike="noStrike" dirty="0">
                <a:effectLst/>
                <a:latin typeface="Arial" panose="020B0604020202020204" pitchFamily="34" charset="0"/>
              </a:rPr>
              <a:t>El dios martes </a:t>
            </a:r>
            <a:r>
              <a:rPr lang="es-ES" sz="3200" b="1" i="0" u="none" strike="noStrike" dirty="0">
                <a:effectLst/>
                <a:latin typeface="Arial" panose="020B0604020202020204" pitchFamily="34" charset="0"/>
              </a:rPr>
              <a:t>, para ellos el dios de la violencia, poder, fuerza, </a:t>
            </a:r>
            <a:r>
              <a:rPr lang="es-ES" sz="3200" b="1" i="0" u="none" strike="noStrike" dirty="0" err="1">
                <a:effectLst/>
                <a:latin typeface="Arial" panose="020B0604020202020204" pitchFamily="34" charset="0"/>
              </a:rPr>
              <a:t>venganza,hoy</a:t>
            </a:r>
            <a:r>
              <a:rPr lang="es-ES" sz="3200" b="1" i="0" u="none" strike="noStrike" dirty="0">
                <a:effectLst/>
                <a:latin typeface="Arial" panose="020B0604020202020204" pitchFamily="34" charset="0"/>
              </a:rPr>
              <a:t> está en todos los juegos que lo niños y adolescentes los absorben día y noche ,es impresionantes cuantas horas los  viven sus hijos ahí.</a:t>
            </a:r>
            <a:endParaRPr lang="es-ES" sz="3200" b="1" dirty="0">
              <a:effectLst/>
            </a:endParaRPr>
          </a:p>
          <a:p>
            <a:br>
              <a:rPr lang="es-ES" b="1" dirty="0"/>
            </a:br>
            <a:endParaRPr lang="es-ES" b="1" dirty="0"/>
          </a:p>
        </p:txBody>
      </p:sp>
      <p:pic>
        <p:nvPicPr>
          <p:cNvPr id="3" name="Imagen 2">
            <a:extLst>
              <a:ext uri="{FF2B5EF4-FFF2-40B4-BE49-F238E27FC236}">
                <a16:creationId xmlns:a16="http://schemas.microsoft.com/office/drawing/2014/main" id="{3A4C9E7F-31E2-6C47-8EF0-09D9FD7E95D7}"/>
              </a:ext>
            </a:extLst>
          </p:cNvPr>
          <p:cNvPicPr>
            <a:picLocks noChangeAspect="1"/>
          </p:cNvPicPr>
          <p:nvPr/>
        </p:nvPicPr>
        <p:blipFill>
          <a:blip r:embed="rId2"/>
          <a:stretch>
            <a:fillRect/>
          </a:stretch>
        </p:blipFill>
        <p:spPr>
          <a:xfrm>
            <a:off x="6574833" y="331495"/>
            <a:ext cx="5013430" cy="6195010"/>
          </a:xfrm>
          <a:prstGeom prst="rect">
            <a:avLst/>
          </a:prstGeom>
        </p:spPr>
      </p:pic>
    </p:spTree>
    <p:extLst>
      <p:ext uri="{BB962C8B-B14F-4D97-AF65-F5344CB8AC3E}">
        <p14:creationId xmlns:p14="http://schemas.microsoft.com/office/powerpoint/2010/main" val="168922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84517E9-9931-5C43-A48B-61276856CA2D}"/>
              </a:ext>
            </a:extLst>
          </p:cNvPr>
          <p:cNvSpPr txBox="1"/>
          <p:nvPr/>
        </p:nvSpPr>
        <p:spPr>
          <a:xfrm>
            <a:off x="345829" y="105013"/>
            <a:ext cx="5486401" cy="6647974"/>
          </a:xfrm>
          <a:prstGeom prst="rect">
            <a:avLst/>
          </a:prstGeom>
          <a:noFill/>
        </p:spPr>
        <p:txBody>
          <a:bodyPr wrap="square" rtlCol="0">
            <a:spAutoFit/>
          </a:bodyPr>
          <a:lstStyle/>
          <a:p>
            <a:pPr rtl="0"/>
            <a:br>
              <a:rPr lang="es-ES" b="0" dirty="0">
                <a:effectLst/>
              </a:rPr>
            </a:br>
            <a:r>
              <a:rPr lang="es-ES" sz="3200" b="1" i="1" u="sng" strike="noStrike" dirty="0">
                <a:effectLst/>
                <a:latin typeface="Arial" panose="020B0604020202020204" pitchFamily="34" charset="0"/>
              </a:rPr>
              <a:t>5. La diosa Sofía, era la diosa del conocimiento y sabiduría. </a:t>
            </a:r>
            <a:endParaRPr lang="es-ES" sz="3200" b="1" i="1" u="sng" dirty="0">
              <a:effectLst/>
            </a:endParaRPr>
          </a:p>
          <a:p>
            <a:pPr rtl="0"/>
            <a:br>
              <a:rPr lang="es-ES" sz="3200" b="0" dirty="0">
                <a:effectLst/>
              </a:rPr>
            </a:br>
            <a:r>
              <a:rPr lang="es-ES" sz="3200" b="1" i="0" u="none" strike="noStrike" dirty="0">
                <a:effectLst/>
                <a:latin typeface="Arial" panose="020B0604020202020204" pitchFamily="34" charset="0"/>
              </a:rPr>
              <a:t>Hoy adoramos el conocimiento, la ciencia , tecnología, laboratorios la  robótica </a:t>
            </a:r>
            <a:endParaRPr lang="es-ES" sz="3200" b="1" dirty="0">
              <a:effectLst/>
            </a:endParaRPr>
          </a:p>
          <a:p>
            <a:pPr rtl="0"/>
            <a:r>
              <a:rPr lang="es-ES" sz="3200" b="1" i="0" u="none" strike="noStrike" dirty="0">
                <a:effectLst/>
                <a:latin typeface="Arial" panose="020B0604020202020204" pitchFamily="34" charset="0"/>
              </a:rPr>
              <a:t>Todo eso enfrentamos hoy y fue lo que Pablo enfrentó en Atenas.</a:t>
            </a:r>
            <a:endParaRPr lang="es-ES" sz="3200" b="1" dirty="0">
              <a:effectLst/>
            </a:endParaRPr>
          </a:p>
          <a:p>
            <a:pPr rtl="0"/>
            <a:br>
              <a:rPr lang="es-ES" sz="2800" b="0" dirty="0">
                <a:effectLst/>
              </a:rPr>
            </a:br>
            <a:endParaRPr lang="es-ES" sz="2800" dirty="0"/>
          </a:p>
        </p:txBody>
      </p:sp>
      <p:pic>
        <p:nvPicPr>
          <p:cNvPr id="3" name="Imagen 2">
            <a:extLst>
              <a:ext uri="{FF2B5EF4-FFF2-40B4-BE49-F238E27FC236}">
                <a16:creationId xmlns:a16="http://schemas.microsoft.com/office/drawing/2014/main" id="{9B77AFA8-39AD-244E-9D89-7A557E054465}"/>
              </a:ext>
            </a:extLst>
          </p:cNvPr>
          <p:cNvPicPr>
            <a:picLocks noChangeAspect="1"/>
          </p:cNvPicPr>
          <p:nvPr/>
        </p:nvPicPr>
        <p:blipFill>
          <a:blip r:embed="rId2"/>
          <a:stretch>
            <a:fillRect/>
          </a:stretch>
        </p:blipFill>
        <p:spPr>
          <a:xfrm>
            <a:off x="6496050" y="455185"/>
            <a:ext cx="4758104" cy="5947630"/>
          </a:xfrm>
          <a:prstGeom prst="rect">
            <a:avLst/>
          </a:prstGeom>
        </p:spPr>
      </p:pic>
    </p:spTree>
    <p:extLst>
      <p:ext uri="{BB962C8B-B14F-4D97-AF65-F5344CB8AC3E}">
        <p14:creationId xmlns:p14="http://schemas.microsoft.com/office/powerpoint/2010/main" val="396708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70DEEC0-E020-0B4C-99D2-1EFDF8E5D0C3}"/>
              </a:ext>
            </a:extLst>
          </p:cNvPr>
          <p:cNvSpPr txBox="1"/>
          <p:nvPr/>
        </p:nvSpPr>
        <p:spPr>
          <a:xfrm>
            <a:off x="312126" y="644768"/>
            <a:ext cx="11567747" cy="5078313"/>
          </a:xfrm>
          <a:prstGeom prst="rect">
            <a:avLst/>
          </a:prstGeom>
          <a:noFill/>
        </p:spPr>
        <p:txBody>
          <a:bodyPr wrap="square" rtlCol="0">
            <a:spAutoFit/>
          </a:bodyPr>
          <a:lstStyle/>
          <a:p>
            <a:pPr rtl="0"/>
            <a:r>
              <a:rPr lang="es-ES" sz="3200" b="1" i="1" u="none" strike="noStrike">
                <a:effectLst/>
                <a:latin typeface="Arial" panose="020B0604020202020204" pitchFamily="34" charset="0"/>
              </a:rPr>
              <a:t>“Por lo cual también Dios los entregó a la inmundicia, en las concupiscencias de sus corazones, de modo que deshonraron entre sí sus propios cuerpos, ya que cambiaron la verdad de Dios por la mentira, honrando y dando culto a las criaturas antes que al Creador, el cual es bendito por los siglos. Amén.”</a:t>
            </a:r>
            <a:r>
              <a:rPr lang="en-US" sz="3200" b="1" i="1"/>
              <a:t> </a:t>
            </a:r>
            <a:r>
              <a:rPr lang="es-ES" sz="3200" b="1" i="1" u="none" strike="noStrike">
                <a:effectLst/>
                <a:latin typeface="Arial" panose="020B0604020202020204" pitchFamily="34" charset="0"/>
              </a:rPr>
              <a:t>Romanos‬ ‭1:24-25‬ ‭RVR1960‬‬</a:t>
            </a:r>
            <a:endParaRPr lang="es-ES" sz="3200" b="1" i="1">
              <a:effectLst/>
            </a:endParaRPr>
          </a:p>
          <a:p>
            <a:pPr rtl="0"/>
            <a:br>
              <a:rPr lang="es-ES" sz="3200" b="1">
                <a:effectLst/>
              </a:rPr>
            </a:br>
            <a:r>
              <a:rPr lang="es-ES" sz="3200" b="1" i="0" u="none" strike="noStrike">
                <a:effectLst/>
                <a:latin typeface="Arial" panose="020B0604020202020204" pitchFamily="34" charset="0"/>
              </a:rPr>
              <a:t>Adoramos más a las criaturas, más que al creador, en este tiempo. </a:t>
            </a:r>
            <a:endParaRPr lang="es-ES" sz="3200" b="1">
              <a:effectLst/>
            </a:endParaRPr>
          </a:p>
          <a:p>
            <a:br>
              <a:rPr lang="es-ES" sz="1800" b="0">
                <a:effectLst/>
              </a:rPr>
            </a:br>
            <a:endParaRPr lang="es-ES"/>
          </a:p>
        </p:txBody>
      </p:sp>
    </p:spTree>
    <p:extLst>
      <p:ext uri="{BB962C8B-B14F-4D97-AF65-F5344CB8AC3E}">
        <p14:creationId xmlns:p14="http://schemas.microsoft.com/office/powerpoint/2010/main" val="32586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51B3296-A8C5-F24C-BF0D-8A43B59B4B3E}"/>
              </a:ext>
            </a:extLst>
          </p:cNvPr>
          <p:cNvPicPr>
            <a:picLocks noChangeAspect="1"/>
          </p:cNvPicPr>
          <p:nvPr/>
        </p:nvPicPr>
        <p:blipFill>
          <a:blip r:embed="rId2"/>
          <a:stretch>
            <a:fillRect/>
          </a:stretch>
        </p:blipFill>
        <p:spPr>
          <a:xfrm>
            <a:off x="4230566" y="820616"/>
            <a:ext cx="7722577" cy="4733192"/>
          </a:xfrm>
          <a:prstGeom prst="rect">
            <a:avLst/>
          </a:prstGeom>
        </p:spPr>
      </p:pic>
      <p:sp>
        <p:nvSpPr>
          <p:cNvPr id="2" name="CuadroTexto 1">
            <a:extLst>
              <a:ext uri="{FF2B5EF4-FFF2-40B4-BE49-F238E27FC236}">
                <a16:creationId xmlns:a16="http://schemas.microsoft.com/office/drawing/2014/main" id="{F4CE005F-00C3-044B-91B1-BFC52BDE629B}"/>
              </a:ext>
            </a:extLst>
          </p:cNvPr>
          <p:cNvSpPr txBox="1"/>
          <p:nvPr/>
        </p:nvSpPr>
        <p:spPr>
          <a:xfrm>
            <a:off x="238857" y="235912"/>
            <a:ext cx="3717681" cy="6986528"/>
          </a:xfrm>
          <a:prstGeom prst="rect">
            <a:avLst/>
          </a:prstGeom>
          <a:noFill/>
        </p:spPr>
        <p:txBody>
          <a:bodyPr wrap="square" rtlCol="0">
            <a:spAutoFit/>
          </a:bodyPr>
          <a:lstStyle/>
          <a:p>
            <a:pPr rtl="0"/>
            <a:r>
              <a:rPr lang="es-ES" sz="2800" b="1" i="1" u="sng" strike="noStrike">
                <a:effectLst/>
                <a:latin typeface="Arial" panose="020B0604020202020204" pitchFamily="34" charset="0"/>
              </a:rPr>
              <a:t>B.Líderes ortodoxos. </a:t>
            </a:r>
            <a:endParaRPr lang="es-ES" sz="2800" b="1" i="1" u="sng">
              <a:effectLst/>
            </a:endParaRPr>
          </a:p>
          <a:p>
            <a:pPr marL="457200" indent="-457200" rtl="0">
              <a:buFont typeface="Arial" panose="020B0604020202020204" pitchFamily="34" charset="0"/>
              <a:buChar char="•"/>
            </a:pPr>
            <a:endParaRPr lang="en-US" sz="2800" b="1" i="1" u="none" strike="noStrike">
              <a:latin typeface="Arial" panose="020B0604020202020204" pitchFamily="34" charset="0"/>
            </a:endParaRPr>
          </a:p>
          <a:p>
            <a:pPr marL="457200" indent="-457200" rtl="0">
              <a:buFont typeface="Arial" panose="020B0604020202020204" pitchFamily="34" charset="0"/>
              <a:buChar char="•"/>
            </a:pPr>
            <a:r>
              <a:rPr lang="es-ES" sz="2800" b="1" i="1" u="none" strike="noStrike">
                <a:effectLst/>
                <a:latin typeface="Arial" panose="020B0604020202020204" pitchFamily="34" charset="0"/>
              </a:rPr>
              <a:t>“Así que discutía en la sinagoga con los judíos y piadosos, y en la plaza cada día con los que concurran.”</a:t>
            </a:r>
            <a:r>
              <a:rPr lang="en-US" sz="2800" b="1" i="1"/>
              <a:t> </a:t>
            </a:r>
            <a:r>
              <a:rPr lang="es-ES" sz="2800" b="1" i="1" u="none" strike="noStrike">
                <a:effectLst/>
                <a:latin typeface="Arial" panose="020B0604020202020204" pitchFamily="34" charset="0"/>
              </a:rPr>
              <a:t>Hechos‬ ‭17:17‬ ‭RVR1960‬‬</a:t>
            </a:r>
            <a:endParaRPr lang="es-ES" sz="2800" b="1" i="1">
              <a:effectLst/>
            </a:endParaRPr>
          </a:p>
          <a:p>
            <a:pPr rtl="0"/>
            <a:br>
              <a:rPr lang="es-ES" sz="2800" b="1">
                <a:effectLst/>
              </a:rPr>
            </a:br>
            <a:endParaRPr lang="es-ES" sz="2800" b="1">
              <a:effectLst/>
            </a:endParaRPr>
          </a:p>
          <a:p>
            <a:br>
              <a:rPr lang="es-ES" sz="2800" b="0">
                <a:effectLst/>
              </a:rPr>
            </a:br>
            <a:endParaRPr lang="es-ES" sz="2800"/>
          </a:p>
        </p:txBody>
      </p:sp>
    </p:spTree>
    <p:extLst>
      <p:ext uri="{BB962C8B-B14F-4D97-AF65-F5344CB8AC3E}">
        <p14:creationId xmlns:p14="http://schemas.microsoft.com/office/powerpoint/2010/main" val="399317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A33114E-C55D-BC4C-9180-3509E207B392}"/>
              </a:ext>
            </a:extLst>
          </p:cNvPr>
          <p:cNvSpPr txBox="1"/>
          <p:nvPr/>
        </p:nvSpPr>
        <p:spPr>
          <a:xfrm>
            <a:off x="522409" y="1216269"/>
            <a:ext cx="11147181" cy="4401205"/>
          </a:xfrm>
          <a:prstGeom prst="rect">
            <a:avLst/>
          </a:prstGeom>
          <a:noFill/>
        </p:spPr>
        <p:txBody>
          <a:bodyPr wrap="square" rtlCol="0">
            <a:spAutoFit/>
          </a:bodyPr>
          <a:lstStyle/>
          <a:p>
            <a:pPr rtl="0"/>
            <a:r>
              <a:rPr lang="es-ES" sz="2800" b="1" u="none" strike="noStrike" dirty="0">
                <a:effectLst/>
                <a:latin typeface="Arial" panose="020B0604020202020204" pitchFamily="34" charset="0"/>
              </a:rPr>
              <a:t>Pablo ahora no enfrenta idolatría, sino a religiosos que conocían de Dios y vivían conformes, con su religión y le pudiéramos llamar pecadores respetables,</a:t>
            </a:r>
            <a:r>
              <a:rPr lang="en-US" sz="2800" b="1" u="none" strike="noStrike" dirty="0">
                <a:effectLst/>
                <a:latin typeface="Arial" panose="020B0604020202020204" pitchFamily="34" charset="0"/>
              </a:rPr>
              <a:t> </a:t>
            </a:r>
            <a:r>
              <a:rPr lang="es-ES" sz="2800" b="1" dirty="0">
                <a:latin typeface="Arial" panose="020B0604020202020204" pitchFamily="34" charset="0"/>
              </a:rPr>
              <a:t>en </a:t>
            </a:r>
            <a:r>
              <a:rPr lang="es-ES" sz="2800" b="1" u="none" strike="noStrike" dirty="0">
                <a:effectLst/>
                <a:latin typeface="Arial" panose="020B0604020202020204" pitchFamily="34" charset="0"/>
              </a:rPr>
              <a:t>el día de hoy</a:t>
            </a:r>
            <a:r>
              <a:rPr lang="en-US" sz="2800" b="1" u="none" strike="noStrike" dirty="0">
                <a:effectLst/>
                <a:latin typeface="Arial" panose="020B0604020202020204" pitchFamily="34" charset="0"/>
              </a:rPr>
              <a:t>.</a:t>
            </a:r>
            <a:endParaRPr lang="es-ES" sz="2800" b="1" dirty="0">
              <a:effectLst/>
            </a:endParaRPr>
          </a:p>
          <a:p>
            <a:pPr rtl="0"/>
            <a:br>
              <a:rPr lang="es-ES" sz="2800" b="1" dirty="0">
                <a:effectLst/>
              </a:rPr>
            </a:br>
            <a:r>
              <a:rPr lang="es-ES" sz="2800" b="1" u="none" strike="noStrike" dirty="0">
                <a:effectLst/>
                <a:latin typeface="Arial" panose="020B0604020202020204" pitchFamily="34" charset="0"/>
              </a:rPr>
              <a:t>Pablo podía identificarlos ya que él había salido de ahí, hasta que se encontró con el señor camino a Damasco</a:t>
            </a:r>
            <a:r>
              <a:rPr lang="en-US" sz="2800" b="1" u="none" strike="noStrike" dirty="0">
                <a:effectLst/>
                <a:latin typeface="Arial" panose="020B0604020202020204" pitchFamily="34" charset="0"/>
              </a:rPr>
              <a:t>.</a:t>
            </a:r>
            <a:r>
              <a:rPr lang="es-ES" sz="2800" b="1" u="none" strike="noStrike" dirty="0">
                <a:effectLst/>
                <a:latin typeface="Arial" panose="020B0604020202020204" pitchFamily="34" charset="0"/>
              </a:rPr>
              <a:t> </a:t>
            </a:r>
            <a:endParaRPr lang="es-ES" sz="2800" b="1" dirty="0">
              <a:effectLst/>
            </a:endParaRPr>
          </a:p>
          <a:p>
            <a:pPr rtl="0"/>
            <a:br>
              <a:rPr lang="es-ES" sz="2800" b="1" dirty="0">
                <a:effectLst/>
              </a:rPr>
            </a:br>
            <a:r>
              <a:rPr lang="es-ES" sz="2800" b="1" u="none" strike="noStrike" dirty="0">
                <a:effectLst/>
                <a:latin typeface="Arial" panose="020B0604020202020204" pitchFamily="34" charset="0"/>
              </a:rPr>
              <a:t>Hoy podemos encontrar devotos, religiosos por todos lados  aun dentro de los templos cristianos, que nunca aceptaran que ocupan un Salvador </a:t>
            </a:r>
            <a:r>
              <a:rPr lang="en-US" sz="1800" b="1" i="0" u="none" strike="noStrike" dirty="0">
                <a:effectLst/>
                <a:latin typeface="Arial" panose="020B0604020202020204" pitchFamily="34" charset="0"/>
              </a:rPr>
              <a:t>.</a:t>
            </a:r>
            <a:endParaRPr lang="es-ES" dirty="0"/>
          </a:p>
        </p:txBody>
      </p:sp>
    </p:spTree>
    <p:extLst>
      <p:ext uri="{BB962C8B-B14F-4D97-AF65-F5344CB8AC3E}">
        <p14:creationId xmlns:p14="http://schemas.microsoft.com/office/powerpoint/2010/main" val="70229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A5552AC-F4F7-3549-8AD2-192CDA027D35}"/>
              </a:ext>
            </a:extLst>
          </p:cNvPr>
          <p:cNvSpPr txBox="1"/>
          <p:nvPr/>
        </p:nvSpPr>
        <p:spPr>
          <a:xfrm>
            <a:off x="199292" y="397401"/>
            <a:ext cx="6629401" cy="6555641"/>
          </a:xfrm>
          <a:prstGeom prst="rect">
            <a:avLst/>
          </a:prstGeom>
          <a:noFill/>
        </p:spPr>
        <p:txBody>
          <a:bodyPr wrap="square" rtlCol="0">
            <a:spAutoFit/>
          </a:bodyPr>
          <a:lstStyle/>
          <a:p>
            <a:pPr rtl="0"/>
            <a:r>
              <a:rPr lang="es-ES" sz="3200" b="1" i="1" u="sng" strike="noStrike">
                <a:effectLst/>
                <a:latin typeface="Arial" panose="020B0604020202020204" pitchFamily="34" charset="0"/>
              </a:rPr>
              <a:t>C. Filósofos sofisticados </a:t>
            </a:r>
            <a:endParaRPr lang="es-ES" sz="3200" b="1" i="1" u="sng">
              <a:effectLst/>
            </a:endParaRPr>
          </a:p>
          <a:p>
            <a:pPr rtl="0"/>
            <a:endParaRPr lang="en-US" sz="3200" i="1" u="none" strike="noStrike">
              <a:latin typeface="Arial" panose="020B0604020202020204" pitchFamily="34" charset="0"/>
            </a:endParaRPr>
          </a:p>
          <a:p>
            <a:pPr marL="457200" indent="-457200" rtl="0">
              <a:buFont typeface="Arial" panose="020B0604020202020204" pitchFamily="34" charset="0"/>
              <a:buChar char="•"/>
            </a:pPr>
            <a:r>
              <a:rPr lang="es-ES" sz="3200" b="1" i="1" u="none" strike="noStrike">
                <a:effectLst/>
                <a:latin typeface="Arial" panose="020B0604020202020204" pitchFamily="34" charset="0"/>
              </a:rPr>
              <a:t>“Y algunos filósofos de los epicúreos y de los estoicos disputaban con él; y unos decían: ¿Qué querrá decir este palabrero? Y otros: Parece que es predicador de nuevos dioses; porque les predicaba el evangelio de Jesús, y de la resurrección.”</a:t>
            </a:r>
            <a:r>
              <a:rPr lang="en-US" sz="3200" b="1" i="1"/>
              <a:t> </a:t>
            </a:r>
            <a:r>
              <a:rPr lang="es-ES" sz="3200" b="1" i="1" u="none" strike="noStrike">
                <a:effectLst/>
                <a:latin typeface="Arial" panose="020B0604020202020204" pitchFamily="34" charset="0"/>
              </a:rPr>
              <a:t>Hechos‬ ‭17:18‬ ‭RVR1960‬‬</a:t>
            </a:r>
            <a:endParaRPr lang="es-ES" sz="3200" b="1" i="1">
              <a:effectLst/>
            </a:endParaRPr>
          </a:p>
          <a:p>
            <a:br>
              <a:rPr lang="es-ES"/>
            </a:br>
            <a:endParaRPr lang="es-ES"/>
          </a:p>
        </p:txBody>
      </p:sp>
      <p:pic>
        <p:nvPicPr>
          <p:cNvPr id="3" name="Imagen 2">
            <a:extLst>
              <a:ext uri="{FF2B5EF4-FFF2-40B4-BE49-F238E27FC236}">
                <a16:creationId xmlns:a16="http://schemas.microsoft.com/office/drawing/2014/main" id="{CFEA66AE-BB69-7F4D-A894-D60C1A78462E}"/>
              </a:ext>
            </a:extLst>
          </p:cNvPr>
          <p:cNvPicPr>
            <a:picLocks noChangeAspect="1"/>
          </p:cNvPicPr>
          <p:nvPr/>
        </p:nvPicPr>
        <p:blipFill>
          <a:blip r:embed="rId2"/>
          <a:stretch>
            <a:fillRect/>
          </a:stretch>
        </p:blipFill>
        <p:spPr>
          <a:xfrm>
            <a:off x="6828693" y="1270000"/>
            <a:ext cx="4706815" cy="4079240"/>
          </a:xfrm>
          <a:prstGeom prst="rect">
            <a:avLst/>
          </a:prstGeom>
        </p:spPr>
      </p:pic>
    </p:spTree>
    <p:extLst>
      <p:ext uri="{BB962C8B-B14F-4D97-AF65-F5344CB8AC3E}">
        <p14:creationId xmlns:p14="http://schemas.microsoft.com/office/powerpoint/2010/main" val="253771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47034DB-235B-B44D-8EB1-23AB8C0E33E2}"/>
              </a:ext>
            </a:extLst>
          </p:cNvPr>
          <p:cNvSpPr txBox="1"/>
          <p:nvPr/>
        </p:nvSpPr>
        <p:spPr>
          <a:xfrm>
            <a:off x="184637" y="-48875"/>
            <a:ext cx="12007363" cy="7817525"/>
          </a:xfrm>
          <a:prstGeom prst="rect">
            <a:avLst/>
          </a:prstGeom>
          <a:noFill/>
        </p:spPr>
        <p:txBody>
          <a:bodyPr wrap="square" rtlCol="0">
            <a:spAutoFit/>
          </a:bodyPr>
          <a:lstStyle/>
          <a:p>
            <a:pPr marL="285750" indent="-285750" rtl="0">
              <a:buFont typeface="Arial" panose="020B0604020202020204" pitchFamily="34" charset="0"/>
              <a:buChar char="•"/>
            </a:pPr>
            <a:br>
              <a:rPr lang="es-ES" b="1" dirty="0">
                <a:effectLst/>
              </a:rPr>
            </a:br>
            <a:r>
              <a:rPr lang="es-ES" sz="2800" b="1" i="0" u="none" strike="noStrike" dirty="0">
                <a:effectLst/>
                <a:latin typeface="Arial" panose="020B0604020202020204" pitchFamily="34" charset="0"/>
              </a:rPr>
              <a:t>Pablo no solo enfrentó a los idólatras, ni a los piadosos líderes ortodoxos, si no que también a los filósofos que se creían superiores a los demás</a:t>
            </a:r>
            <a:r>
              <a:rPr lang="en-US" sz="2800" b="1" i="0" u="none" strike="noStrike" dirty="0">
                <a:effectLst/>
                <a:latin typeface="Arial" panose="020B0604020202020204" pitchFamily="34" charset="0"/>
              </a:rPr>
              <a:t>.</a:t>
            </a:r>
            <a:endParaRPr lang="es-ES" sz="2800" b="1" dirty="0">
              <a:effectLst/>
            </a:endParaRPr>
          </a:p>
          <a:p>
            <a:pPr marL="457200" indent="-457200" rtl="0">
              <a:buFont typeface="Arial" panose="020B0604020202020204" pitchFamily="34" charset="0"/>
              <a:buChar char="•"/>
            </a:pPr>
            <a:br>
              <a:rPr lang="es-ES" sz="2800" b="1" dirty="0">
                <a:effectLst/>
              </a:rPr>
            </a:br>
            <a:r>
              <a:rPr lang="es-ES" sz="2800" b="1" i="0" u="none" strike="noStrike" dirty="0">
                <a:effectLst/>
                <a:latin typeface="Arial" panose="020B0604020202020204" pitchFamily="34" charset="0"/>
              </a:rPr>
              <a:t>Filosofía es amor al conocimiento </a:t>
            </a:r>
            <a:endParaRPr lang="es-ES" sz="2800" b="1" dirty="0">
              <a:latin typeface="Arial" panose="020B0604020202020204" pitchFamily="34" charset="0"/>
            </a:endParaRPr>
          </a:p>
          <a:p>
            <a:pPr marL="457200" indent="-457200" rtl="0">
              <a:buFont typeface="Arial" panose="020B0604020202020204" pitchFamily="34" charset="0"/>
              <a:buChar char="•"/>
            </a:pPr>
            <a:r>
              <a:rPr lang="es-ES" sz="2800" b="1" i="0" u="none" strike="noStrike" dirty="0">
                <a:effectLst/>
                <a:latin typeface="Arial" panose="020B0604020202020204" pitchFamily="34" charset="0"/>
              </a:rPr>
              <a:t>dicho a mi manera</a:t>
            </a:r>
            <a:r>
              <a:rPr lang="en-US" sz="2800" b="1" i="0" u="none" strike="noStrike" dirty="0">
                <a:effectLst/>
                <a:latin typeface="Arial" panose="020B0604020202020204" pitchFamily="34" charset="0"/>
              </a:rPr>
              <a:t>.</a:t>
            </a:r>
          </a:p>
          <a:p>
            <a:pPr marL="457200" indent="-457200" rtl="0">
              <a:buFont typeface="Arial" panose="020B0604020202020204" pitchFamily="34" charset="0"/>
              <a:buChar char="•"/>
            </a:pPr>
            <a:r>
              <a:rPr lang="es-ES" sz="2800" b="1" i="0" u="none" strike="noStrike" dirty="0">
                <a:effectLst/>
                <a:latin typeface="Arial" panose="020B0604020202020204" pitchFamily="34" charset="0"/>
              </a:rPr>
              <a:t>Son personas que nos dicen lo que ya sabemos, con palabras que no entendemos. </a:t>
            </a:r>
            <a:endParaRPr lang="en-US" sz="2800" b="1" dirty="0"/>
          </a:p>
          <a:p>
            <a:pPr marL="457200" indent="-457200" rtl="0">
              <a:buFont typeface="Arial" panose="020B0604020202020204" pitchFamily="34" charset="0"/>
              <a:buChar char="•"/>
            </a:pPr>
            <a:r>
              <a:rPr lang="es-ES" sz="2800" b="1" i="0" u="none" strike="noStrike" dirty="0">
                <a:effectLst/>
                <a:latin typeface="Arial" panose="020B0604020202020204" pitchFamily="34" charset="0"/>
              </a:rPr>
              <a:t>La filosofía no podrá satisfacer,</a:t>
            </a:r>
            <a:r>
              <a:rPr lang="en-US" sz="2800" b="1" i="0" u="none" strike="noStrike" dirty="0">
                <a:effectLst/>
                <a:latin typeface="Arial" panose="020B0604020202020204" pitchFamily="34" charset="0"/>
              </a:rPr>
              <a:t> </a:t>
            </a:r>
            <a:r>
              <a:rPr lang="es-ES" sz="2800" b="1" i="0" u="none" strike="noStrike" dirty="0">
                <a:effectLst/>
                <a:latin typeface="Arial" panose="020B0604020202020204" pitchFamily="34" charset="0"/>
              </a:rPr>
              <a:t>las necesidades del alma  del hombre</a:t>
            </a:r>
            <a:r>
              <a:rPr lang="en-US" sz="2800" b="1" i="0" u="none" strike="noStrike" dirty="0">
                <a:effectLst/>
                <a:latin typeface="Arial" panose="020B0604020202020204" pitchFamily="34" charset="0"/>
              </a:rPr>
              <a:t>.</a:t>
            </a:r>
            <a:endParaRPr lang="es-ES" sz="2800" b="1" dirty="0">
              <a:effectLst/>
            </a:endParaRPr>
          </a:p>
          <a:p>
            <a:pPr marL="457200" indent="-457200" rtl="0">
              <a:buFont typeface="Arial" panose="020B0604020202020204" pitchFamily="34" charset="0"/>
              <a:buChar char="•"/>
            </a:pPr>
            <a:br>
              <a:rPr lang="es-ES" sz="2800" b="1" dirty="0">
                <a:effectLst/>
              </a:rPr>
            </a:br>
            <a:r>
              <a:rPr lang="es-ES" sz="2800" b="1" i="1" u="none" strike="noStrike" dirty="0">
                <a:effectLst/>
                <a:latin typeface="Arial" panose="020B0604020202020204" pitchFamily="34" charset="0"/>
              </a:rPr>
              <a:t>“Y algunos filósofos de los epicúreos y de los estoicos disputaban con él; y unos decían: ¿Qué querrá decir este palabrero? Y otros: Parece que es predicador de nuevos dioses; porque les predicaba el evangelio de Jesús, y de la </a:t>
            </a:r>
            <a:r>
              <a:rPr lang="es-ES" sz="2800" b="1" i="1" u="none" strike="noStrike" dirty="0" err="1">
                <a:effectLst/>
                <a:latin typeface="Arial" panose="020B0604020202020204" pitchFamily="34" charset="0"/>
              </a:rPr>
              <a:t>resurrección.”Hechos</a:t>
            </a:r>
            <a:r>
              <a:rPr lang="es-ES" sz="2800" b="1" i="1" u="none" strike="noStrike" dirty="0">
                <a:effectLst/>
                <a:latin typeface="Arial" panose="020B0604020202020204" pitchFamily="34" charset="0"/>
              </a:rPr>
              <a:t>‬ ‭17:18‬ ‭RVR1960‬‬</a:t>
            </a:r>
            <a:endParaRPr lang="es-ES" sz="2800" b="1" i="1" dirty="0">
              <a:effectLst/>
            </a:endParaRPr>
          </a:p>
          <a:p>
            <a:br>
              <a:rPr lang="es-ES" dirty="0"/>
            </a:br>
            <a:endParaRPr lang="es-ES" dirty="0"/>
          </a:p>
        </p:txBody>
      </p:sp>
    </p:spTree>
    <p:extLst>
      <p:ext uri="{BB962C8B-B14F-4D97-AF65-F5344CB8AC3E}">
        <p14:creationId xmlns:p14="http://schemas.microsoft.com/office/powerpoint/2010/main" val="178822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48BDF35-93A2-924C-87E6-1DB8BDE843A2}"/>
              </a:ext>
            </a:extLst>
          </p:cNvPr>
          <p:cNvSpPr txBox="1"/>
          <p:nvPr/>
        </p:nvSpPr>
        <p:spPr>
          <a:xfrm>
            <a:off x="114299" y="117231"/>
            <a:ext cx="11963401" cy="2554545"/>
          </a:xfrm>
          <a:prstGeom prst="rect">
            <a:avLst/>
          </a:prstGeom>
          <a:noFill/>
        </p:spPr>
        <p:txBody>
          <a:bodyPr wrap="square" rtlCol="0">
            <a:spAutoFit/>
          </a:bodyPr>
          <a:lstStyle/>
          <a:p>
            <a:pPr algn="l"/>
            <a:r>
              <a:rPr lang="es-ES" sz="3200" b="1" i="1" u="sng" strike="noStrike">
                <a:effectLst/>
                <a:latin typeface="Arial" panose="020B0604020202020204" pitchFamily="34" charset="0"/>
              </a:rPr>
              <a:t>1</a:t>
            </a:r>
            <a:r>
              <a:rPr lang="en-US" sz="3200" b="1" i="1" u="sng" strike="noStrike">
                <a:effectLst/>
                <a:latin typeface="Arial" panose="020B0604020202020204" pitchFamily="34" charset="0"/>
              </a:rPr>
              <a:t>. </a:t>
            </a:r>
            <a:r>
              <a:rPr lang="es-ES" sz="3200" b="1" i="1" u="sng" strike="noStrike">
                <a:effectLst/>
                <a:latin typeface="Arial" panose="020B0604020202020204" pitchFamily="34" charset="0"/>
              </a:rPr>
              <a:t>El filósofo epicúreo,</a:t>
            </a:r>
            <a:r>
              <a:rPr lang="es-ES" sz="3200" b="1" i="0" u="none" strike="noStrike">
                <a:effectLst/>
                <a:latin typeface="Arial" panose="020B0604020202020204" pitchFamily="34" charset="0"/>
              </a:rPr>
              <a:t> vivió 300 años antes de Cristo y enseñaba que lo más importante de la vida era el placer en su propia experiencia, hoy esta es la filosofía de muchas personas la búsqueda del placer aún en la biblia alguien dijo, comamos y bebamos porque mañana moriremos. </a:t>
            </a:r>
            <a:endParaRPr lang="es-ES" sz="3200" b="1"/>
          </a:p>
        </p:txBody>
      </p:sp>
      <p:pic>
        <p:nvPicPr>
          <p:cNvPr id="3" name="Imagen 2">
            <a:extLst>
              <a:ext uri="{FF2B5EF4-FFF2-40B4-BE49-F238E27FC236}">
                <a16:creationId xmlns:a16="http://schemas.microsoft.com/office/drawing/2014/main" id="{AB016471-4C2F-F34B-B0F0-A914D90E6108}"/>
              </a:ext>
            </a:extLst>
          </p:cNvPr>
          <p:cNvPicPr>
            <a:picLocks noChangeAspect="1"/>
          </p:cNvPicPr>
          <p:nvPr/>
        </p:nvPicPr>
        <p:blipFill>
          <a:blip r:embed="rId2"/>
          <a:stretch>
            <a:fillRect/>
          </a:stretch>
        </p:blipFill>
        <p:spPr>
          <a:xfrm>
            <a:off x="4003108" y="2769577"/>
            <a:ext cx="3162623" cy="3971192"/>
          </a:xfrm>
          <a:prstGeom prst="rect">
            <a:avLst/>
          </a:prstGeom>
        </p:spPr>
      </p:pic>
    </p:spTree>
    <p:extLst>
      <p:ext uri="{BB962C8B-B14F-4D97-AF65-F5344CB8AC3E}">
        <p14:creationId xmlns:p14="http://schemas.microsoft.com/office/powerpoint/2010/main" val="313970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F023E81-731D-CF4A-957E-2A3181FB3474}"/>
              </a:ext>
            </a:extLst>
          </p:cNvPr>
          <p:cNvSpPr txBox="1"/>
          <p:nvPr/>
        </p:nvSpPr>
        <p:spPr>
          <a:xfrm>
            <a:off x="253510" y="249114"/>
            <a:ext cx="11684979" cy="2554545"/>
          </a:xfrm>
          <a:prstGeom prst="rect">
            <a:avLst/>
          </a:prstGeom>
          <a:noFill/>
        </p:spPr>
        <p:txBody>
          <a:bodyPr wrap="square" rtlCol="0">
            <a:spAutoFit/>
          </a:bodyPr>
          <a:lstStyle/>
          <a:p>
            <a:pPr algn="l"/>
            <a:r>
              <a:rPr lang="es-ES" sz="3200" b="1" i="1" u="sng" strike="noStrike" dirty="0">
                <a:effectLst/>
                <a:latin typeface="Arial" panose="020B0604020202020204" pitchFamily="34" charset="0"/>
              </a:rPr>
              <a:t>2</a:t>
            </a:r>
            <a:r>
              <a:rPr lang="en-US" sz="3200" b="1" i="1" u="sng" strike="noStrike" dirty="0">
                <a:effectLst/>
                <a:latin typeface="Arial" panose="020B0604020202020204" pitchFamily="34" charset="0"/>
              </a:rPr>
              <a:t>. </a:t>
            </a:r>
            <a:r>
              <a:rPr lang="en-US" sz="3200" b="1" i="1" u="sng" dirty="0">
                <a:latin typeface="Arial" panose="020B0604020202020204" pitchFamily="34" charset="0"/>
              </a:rPr>
              <a:t>L</a:t>
            </a:r>
            <a:r>
              <a:rPr lang="es-ES" sz="3200" b="1" i="1" u="sng" strike="noStrike" dirty="0">
                <a:effectLst/>
                <a:latin typeface="Arial" panose="020B0604020202020204" pitchFamily="34" charset="0"/>
              </a:rPr>
              <a:t>os filósofos estoicos</a:t>
            </a:r>
            <a:r>
              <a:rPr lang="es-ES" sz="3200" b="1" i="0" u="none" strike="noStrike" dirty="0">
                <a:effectLst/>
                <a:latin typeface="Arial" panose="020B0604020202020204" pitchFamily="34" charset="0"/>
              </a:rPr>
              <a:t> seguían las enseñanzas de xenón,</a:t>
            </a:r>
            <a:r>
              <a:rPr lang="en-US" sz="3200" b="1" i="0" u="none" strike="noStrike" dirty="0">
                <a:effectLst/>
                <a:latin typeface="Arial" panose="020B0604020202020204" pitchFamily="34" charset="0"/>
              </a:rPr>
              <a:t> </a:t>
            </a:r>
            <a:r>
              <a:rPr lang="es-ES" sz="3200" b="1" i="0" u="none" strike="noStrike" dirty="0">
                <a:effectLst/>
                <a:latin typeface="Arial" panose="020B0604020202020204" pitchFamily="34" charset="0"/>
              </a:rPr>
              <a:t>ellos tenían un orgullo intelectual, se burlaban de los que creían que tenían una respuestas, eran auto suficientes estás filosofía siguen siendo enseñadas hasta en el día de hoy,</a:t>
            </a:r>
            <a:r>
              <a:rPr lang="en-US" sz="3200" b="1" i="0" u="none" strike="noStrike" dirty="0">
                <a:effectLst/>
                <a:latin typeface="Arial" panose="020B0604020202020204" pitchFamily="34" charset="0"/>
              </a:rPr>
              <a:t> </a:t>
            </a:r>
            <a:r>
              <a:rPr lang="es-ES" sz="3200" b="1" i="0" u="none" strike="noStrike" dirty="0">
                <a:effectLst/>
                <a:latin typeface="Arial" panose="020B0604020202020204" pitchFamily="34" charset="0"/>
              </a:rPr>
              <a:t>placer y orgullo del conocimiento</a:t>
            </a:r>
            <a:r>
              <a:rPr lang="en-US" sz="3200" b="1" i="0" u="none" strike="noStrike" dirty="0">
                <a:effectLst/>
                <a:latin typeface="Arial" panose="020B0604020202020204" pitchFamily="34" charset="0"/>
              </a:rPr>
              <a:t>.</a:t>
            </a:r>
            <a:endParaRPr lang="es-ES" sz="3200" b="1" dirty="0"/>
          </a:p>
        </p:txBody>
      </p:sp>
      <p:pic>
        <p:nvPicPr>
          <p:cNvPr id="3" name="Imagen 3">
            <a:extLst>
              <a:ext uri="{FF2B5EF4-FFF2-40B4-BE49-F238E27FC236}">
                <a16:creationId xmlns:a16="http://schemas.microsoft.com/office/drawing/2014/main" id="{E707D0F1-C388-0B4F-AA8D-224AA54AEC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7476" y="2803659"/>
            <a:ext cx="3793718" cy="3793718"/>
          </a:xfrm>
          <a:prstGeom prst="rect">
            <a:avLst/>
          </a:prstGeom>
        </p:spPr>
      </p:pic>
    </p:spTree>
    <p:extLst>
      <p:ext uri="{BB962C8B-B14F-4D97-AF65-F5344CB8AC3E}">
        <p14:creationId xmlns:p14="http://schemas.microsoft.com/office/powerpoint/2010/main" val="183357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D75E7E-1A4D-814A-ABFD-6C270A785A48}"/>
              </a:ext>
            </a:extLst>
          </p:cNvPr>
          <p:cNvSpPr>
            <a:spLocks noGrp="1"/>
          </p:cNvSpPr>
          <p:nvPr>
            <p:ph type="title"/>
          </p:nvPr>
        </p:nvSpPr>
        <p:spPr>
          <a:xfrm>
            <a:off x="291174" y="403227"/>
            <a:ext cx="10571998" cy="970450"/>
          </a:xfrm>
        </p:spPr>
        <p:txBody>
          <a:bodyPr/>
          <a:lstStyle/>
          <a:p>
            <a:r>
              <a:rPr lang="en-US"/>
              <a:t>Intoduccion:</a:t>
            </a:r>
            <a:endParaRPr lang="es-ES"/>
          </a:p>
        </p:txBody>
      </p:sp>
      <p:sp>
        <p:nvSpPr>
          <p:cNvPr id="3" name="Marcador de contenido 2">
            <a:extLst>
              <a:ext uri="{FF2B5EF4-FFF2-40B4-BE49-F238E27FC236}">
                <a16:creationId xmlns:a16="http://schemas.microsoft.com/office/drawing/2014/main" id="{0962415F-B106-D044-9F2B-5A9C04730478}"/>
              </a:ext>
            </a:extLst>
          </p:cNvPr>
          <p:cNvSpPr>
            <a:spLocks noGrp="1"/>
          </p:cNvSpPr>
          <p:nvPr>
            <p:ph idx="1"/>
          </p:nvPr>
        </p:nvSpPr>
        <p:spPr>
          <a:xfrm>
            <a:off x="145587" y="1945178"/>
            <a:ext cx="11900826" cy="5300904"/>
          </a:xfrm>
        </p:spPr>
        <p:txBody>
          <a:bodyPr>
            <a:normAutofit fontScale="92500"/>
          </a:bodyPr>
          <a:lstStyle/>
          <a:p>
            <a:pPr marL="0" indent="0" rtl="0">
              <a:buNone/>
            </a:pPr>
            <a:r>
              <a:rPr lang="es-ES" sz="3000" b="1" i="0" u="none" strike="noStrike" dirty="0">
                <a:effectLst/>
                <a:latin typeface="Arial" panose="020B0604020202020204" pitchFamily="34" charset="0"/>
              </a:rPr>
              <a:t>Hay un pluralismo religioso que nos dice que todas las religiones son buenas y que nos conducen al cielo, estamos yendo de la tolerancia a la aceptación, en este mensajes deseo enseñarles a levantar el estandarte de nuestra fe,</a:t>
            </a:r>
            <a:r>
              <a:rPr lang="en-US" sz="3000" b="1" i="0" u="none" strike="noStrike" dirty="0">
                <a:effectLst/>
                <a:latin typeface="Arial" panose="020B0604020202020204" pitchFamily="34" charset="0"/>
              </a:rPr>
              <a:t> </a:t>
            </a:r>
            <a:r>
              <a:rPr lang="es-ES" sz="3000" b="1" i="0" u="none" strike="noStrike" dirty="0">
                <a:effectLst/>
                <a:latin typeface="Arial" panose="020B0604020202020204" pitchFamily="34" charset="0"/>
              </a:rPr>
              <a:t>para que otros crean</a:t>
            </a:r>
            <a:r>
              <a:rPr lang="en-US" sz="3000" b="1" i="0" u="none" strike="noStrike" dirty="0">
                <a:effectLst/>
                <a:latin typeface="Arial" panose="020B0604020202020204" pitchFamily="34" charset="0"/>
              </a:rPr>
              <a:t>.</a:t>
            </a:r>
            <a:endParaRPr lang="es-ES" sz="3000" b="1" dirty="0">
              <a:effectLst/>
            </a:endParaRPr>
          </a:p>
          <a:p>
            <a:pPr marL="0" indent="0" rtl="0">
              <a:buNone/>
            </a:pPr>
            <a:r>
              <a:rPr lang="es-ES" sz="3000" b="1" i="0" u="none" strike="noStrike" dirty="0">
                <a:effectLst/>
                <a:latin typeface="Arial" panose="020B0604020202020204" pitchFamily="34" charset="0"/>
              </a:rPr>
              <a:t>La prueba de su carácter es cuando usted está solo, Pablo esperaba en Atenas por sus compañero </a:t>
            </a:r>
            <a:r>
              <a:rPr lang="es-ES" sz="3000" b="1" dirty="0">
                <a:latin typeface="Arial" panose="020B0604020202020204" pitchFamily="34" charset="0"/>
              </a:rPr>
              <a:t>Silas </a:t>
            </a:r>
            <a:r>
              <a:rPr lang="es-ES" sz="3000" b="1" i="0" u="none" strike="noStrike" dirty="0">
                <a:effectLst/>
                <a:latin typeface="Arial" panose="020B0604020202020204" pitchFamily="34" charset="0"/>
              </a:rPr>
              <a:t>y Timoteo, camino por las calles de Atenas miró los grandes templo llenos de gente pero vacíos  en su alma, y sus líderes religiosos drogando a sus oyentes de tantas religiones vacías, Atenas era el centro cultural del mundo de ese tiempo </a:t>
            </a:r>
            <a:r>
              <a:rPr lang="en-US" sz="3000" b="1" i="0" u="none" strike="noStrike" dirty="0">
                <a:effectLst/>
                <a:latin typeface="Arial" panose="020B0604020202020204" pitchFamily="34" charset="0"/>
              </a:rPr>
              <a:t>.</a:t>
            </a:r>
            <a:endParaRPr lang="es-ES" sz="3000" b="1" dirty="0">
              <a:effectLst/>
            </a:endParaRPr>
          </a:p>
          <a:p>
            <a:pPr marL="0" indent="0">
              <a:buNone/>
            </a:pPr>
            <a:br>
              <a:rPr lang="es-ES" b="0" dirty="0">
                <a:effectLst/>
              </a:rPr>
            </a:br>
            <a:endParaRPr lang="es-ES" dirty="0"/>
          </a:p>
        </p:txBody>
      </p:sp>
    </p:spTree>
    <p:extLst>
      <p:ext uri="{BB962C8B-B14F-4D97-AF65-F5344CB8AC3E}">
        <p14:creationId xmlns:p14="http://schemas.microsoft.com/office/powerpoint/2010/main" val="392898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11BECAD-C507-D44A-B5F7-02FD9B86A670}"/>
              </a:ext>
            </a:extLst>
          </p:cNvPr>
          <p:cNvSpPr txBox="1"/>
          <p:nvPr/>
        </p:nvSpPr>
        <p:spPr>
          <a:xfrm>
            <a:off x="175846" y="612844"/>
            <a:ext cx="11840308" cy="5632311"/>
          </a:xfrm>
          <a:prstGeom prst="rect">
            <a:avLst/>
          </a:prstGeom>
          <a:noFill/>
        </p:spPr>
        <p:txBody>
          <a:bodyPr wrap="square" rtlCol="0">
            <a:spAutoFit/>
          </a:bodyPr>
          <a:lstStyle/>
          <a:p>
            <a:pPr rtl="0"/>
            <a:r>
              <a:rPr lang="es-ES" sz="3200" b="1" i="1" u="sng" strike="noStrike">
                <a:effectLst/>
                <a:latin typeface="Arial" panose="020B0604020202020204" pitchFamily="34" charset="0"/>
              </a:rPr>
              <a:t>3</a:t>
            </a:r>
            <a:r>
              <a:rPr lang="en-US" sz="3200" b="1" i="1" u="sng" strike="noStrike">
                <a:effectLst/>
                <a:latin typeface="Arial" panose="020B0604020202020204" pitchFamily="34" charset="0"/>
              </a:rPr>
              <a:t>.</a:t>
            </a:r>
            <a:r>
              <a:rPr lang="es-ES" sz="3200" b="1" i="1" u="sng" strike="noStrike">
                <a:effectLst/>
                <a:latin typeface="Arial" panose="020B0604020202020204" pitchFamily="34" charset="0"/>
              </a:rPr>
              <a:t> </a:t>
            </a:r>
            <a:r>
              <a:rPr lang="en-US" sz="3200" b="1" i="1" u="sng" strike="noStrike">
                <a:effectLst/>
                <a:latin typeface="Arial" panose="020B0604020202020204" pitchFamily="34" charset="0"/>
              </a:rPr>
              <a:t>L</a:t>
            </a:r>
            <a:r>
              <a:rPr lang="es-ES" sz="3200" b="1" i="1" u="sng" strike="noStrike">
                <a:effectLst/>
                <a:latin typeface="Arial" panose="020B0604020202020204" pitchFamily="34" charset="0"/>
              </a:rPr>
              <a:t>a presentación y defensa del evangelio de Pablo</a:t>
            </a:r>
            <a:r>
              <a:rPr lang="en-US" sz="3200" b="1" i="1" u="sng" strike="noStrike">
                <a:effectLst/>
                <a:latin typeface="Arial" panose="020B0604020202020204" pitchFamily="34" charset="0"/>
              </a:rPr>
              <a:t>.</a:t>
            </a:r>
            <a:endParaRPr lang="es-ES" sz="3200" b="1" i="1" u="sng">
              <a:effectLst/>
            </a:endParaRPr>
          </a:p>
          <a:p>
            <a:pPr rtl="0"/>
            <a:br>
              <a:rPr lang="es-ES" sz="3200" b="1">
                <a:effectLst/>
              </a:rPr>
            </a:br>
            <a:r>
              <a:rPr lang="es-ES" sz="3200" b="1" i="1" u="none" strike="noStrike">
                <a:effectLst/>
                <a:latin typeface="Arial" panose="020B0604020202020204" pitchFamily="34" charset="0"/>
              </a:rPr>
              <a:t>“Y tomándole, le trajeron al Areópago, diciendo: ¿Podremos saber qué es esta nueva enseñanza de que hablas? Pues traes a nuestros oídos cosas extrañas. Queremos, pues, saber qué quiere decir esto. (Porque todos los atenienses y los extranjeros residentes allí, en ninguna otra cosa se interesaban sino en decir o en oír algo nuevo.)” </a:t>
            </a:r>
            <a:r>
              <a:rPr lang="en-US" sz="3200" b="1" i="1" u="none" strike="noStrike">
                <a:effectLst/>
                <a:latin typeface="Arial" panose="020B0604020202020204" pitchFamily="34" charset="0"/>
              </a:rPr>
              <a:t> </a:t>
            </a:r>
          </a:p>
          <a:p>
            <a:pPr rtl="0"/>
            <a:r>
              <a:rPr lang="es-ES" sz="3200" b="1" i="1" u="none" strike="noStrike">
                <a:effectLst/>
                <a:latin typeface="Arial" panose="020B0604020202020204" pitchFamily="34" charset="0"/>
              </a:rPr>
              <a:t>‭‭Hechos‬ ‭17:19-21‬ ‭RVR1960‬‬</a:t>
            </a:r>
            <a:endParaRPr lang="es-ES" sz="3200" b="1" i="1">
              <a:effectLst/>
            </a:endParaRPr>
          </a:p>
          <a:p>
            <a:br>
              <a:rPr lang="es-ES"/>
            </a:br>
            <a:endParaRPr lang="es-ES" b="0">
              <a:effectLst/>
            </a:endParaRPr>
          </a:p>
          <a:p>
            <a:br>
              <a:rPr lang="es-ES"/>
            </a:br>
            <a:endParaRPr lang="es-ES"/>
          </a:p>
        </p:txBody>
      </p:sp>
    </p:spTree>
    <p:extLst>
      <p:ext uri="{BB962C8B-B14F-4D97-AF65-F5344CB8AC3E}">
        <p14:creationId xmlns:p14="http://schemas.microsoft.com/office/powerpoint/2010/main" val="276692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182830C-DC3A-494D-A886-F40F37760E22}"/>
              </a:ext>
            </a:extLst>
          </p:cNvPr>
          <p:cNvSpPr txBox="1"/>
          <p:nvPr/>
        </p:nvSpPr>
        <p:spPr>
          <a:xfrm>
            <a:off x="433753" y="565638"/>
            <a:ext cx="11479823" cy="5570756"/>
          </a:xfrm>
          <a:prstGeom prst="rect">
            <a:avLst/>
          </a:prstGeom>
          <a:noFill/>
        </p:spPr>
        <p:txBody>
          <a:bodyPr wrap="square" rtlCol="0">
            <a:spAutoFit/>
          </a:bodyPr>
          <a:lstStyle/>
          <a:p>
            <a:pPr marL="457200" indent="-457200" rtl="0">
              <a:buFont typeface="Arial" panose="020B0604020202020204" pitchFamily="34" charset="0"/>
              <a:buChar char="•"/>
            </a:pPr>
            <a:r>
              <a:rPr lang="es-ES" sz="3200" b="1" u="none" strike="noStrike">
                <a:effectLst/>
                <a:latin typeface="Arial" panose="020B0604020202020204" pitchFamily="34" charset="0"/>
              </a:rPr>
              <a:t>Pablo está rodeado de filósofos, religiosos he idólatras y tiene la oportunidad de presentar el evangelio</a:t>
            </a:r>
            <a:r>
              <a:rPr lang="en-US" sz="3200" b="1" u="none" strike="noStrike">
                <a:effectLst/>
                <a:latin typeface="Arial" panose="020B0604020202020204" pitchFamily="34" charset="0"/>
              </a:rPr>
              <a:t>.</a:t>
            </a:r>
            <a:r>
              <a:rPr lang="es-ES" sz="3200" b="1" u="none" strike="noStrike">
                <a:effectLst/>
                <a:latin typeface="Arial" panose="020B0604020202020204" pitchFamily="34" charset="0"/>
              </a:rPr>
              <a:t> </a:t>
            </a:r>
            <a:endParaRPr lang="es-ES" sz="3200" b="1">
              <a:effectLst/>
            </a:endParaRPr>
          </a:p>
          <a:p>
            <a:pPr marL="457200" indent="-457200" rtl="0">
              <a:buFont typeface="Arial" panose="020B0604020202020204" pitchFamily="34" charset="0"/>
              <a:buChar char="•"/>
            </a:pPr>
            <a:br>
              <a:rPr lang="es-ES" sz="3200" b="1">
                <a:effectLst/>
              </a:rPr>
            </a:br>
            <a:r>
              <a:rPr lang="es-ES" sz="3200" b="1" i="1" u="none" strike="noStrike">
                <a:effectLst/>
                <a:latin typeface="Arial" panose="020B0604020202020204" pitchFamily="34" charset="0"/>
              </a:rPr>
              <a:t>“Entonces Pablo, puesto en pie en medio del Areópago, dijo: Varones atenienses, en todo observo que sois muy religiosos; porque pasando y mirando vuestros santuarios, hallé también un altar en el cual estaba esta inscripción: AL DIOS NO CONOCIDO. Al que vosotros adoráis, pues, sin conocerle, es a quien yo os anuncio.”Hechos‬ ‭17:22-23‬ ‭RVR1960‬‬</a:t>
            </a:r>
            <a:endParaRPr lang="es-ES" sz="3200" b="1" i="1">
              <a:effectLst/>
            </a:endParaRPr>
          </a:p>
          <a:p>
            <a:br>
              <a:rPr lang="es-ES" b="0">
                <a:effectLst/>
              </a:rPr>
            </a:br>
            <a:endParaRPr lang="es-ES"/>
          </a:p>
        </p:txBody>
      </p:sp>
    </p:spTree>
    <p:extLst>
      <p:ext uri="{BB962C8B-B14F-4D97-AF65-F5344CB8AC3E}">
        <p14:creationId xmlns:p14="http://schemas.microsoft.com/office/powerpoint/2010/main" val="405248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6FA8820-F776-4C47-8CC1-A9E14BA7DBAA}"/>
              </a:ext>
            </a:extLst>
          </p:cNvPr>
          <p:cNvSpPr txBox="1"/>
          <p:nvPr/>
        </p:nvSpPr>
        <p:spPr>
          <a:xfrm>
            <a:off x="128953" y="102577"/>
            <a:ext cx="11934093" cy="6555641"/>
          </a:xfrm>
          <a:prstGeom prst="rect">
            <a:avLst/>
          </a:prstGeom>
          <a:noFill/>
        </p:spPr>
        <p:txBody>
          <a:bodyPr wrap="square" rtlCol="0">
            <a:spAutoFit/>
          </a:bodyPr>
          <a:lstStyle/>
          <a:p>
            <a:pPr marL="457200" indent="-457200" rtl="0">
              <a:buFont typeface="Arial" panose="020B0604020202020204" pitchFamily="34" charset="0"/>
              <a:buChar char="•"/>
            </a:pPr>
            <a:r>
              <a:rPr lang="es-ES" sz="3200" b="1" i="0" u="none" strike="noStrike">
                <a:effectLst/>
                <a:latin typeface="Arial" panose="020B0604020202020204" pitchFamily="34" charset="0"/>
              </a:rPr>
              <a:t>Pablo presenta al Dios Creativo y inhabilitó todo los dioses de Atenas, les dijo ustedes no pueden poner a Dios en un templo ni en un altar </a:t>
            </a:r>
            <a:endParaRPr lang="es-ES" sz="3200" b="1">
              <a:effectLst/>
            </a:endParaRPr>
          </a:p>
          <a:p>
            <a:pPr marL="457200" indent="-457200" rtl="0">
              <a:buFont typeface="Arial" panose="020B0604020202020204" pitchFamily="34" charset="0"/>
              <a:buChar char="•"/>
            </a:pPr>
            <a:br>
              <a:rPr lang="es-ES" sz="3200" b="1">
                <a:effectLst/>
              </a:rPr>
            </a:br>
            <a:r>
              <a:rPr lang="es-ES" sz="3200" b="1" i="0" u="none" strike="noStrike">
                <a:effectLst/>
                <a:latin typeface="Arial" panose="020B0604020202020204" pitchFamily="34" charset="0"/>
              </a:rPr>
              <a:t> </a:t>
            </a:r>
            <a:r>
              <a:rPr lang="es-ES" sz="3200" b="1" i="1" u="none" strike="noStrike">
                <a:effectLst/>
                <a:latin typeface="Arial" panose="020B0604020202020204" pitchFamily="34" charset="0"/>
              </a:rPr>
              <a:t>“El Dios que hizo el mundo y todas las cosas que en él hay, siendo Señor del cielo y de la tierra, no habita en templos hechos por manos humanas,”Hechos‬ ‭17:24‬ ‭RVR1960‬‬</a:t>
            </a:r>
            <a:endParaRPr lang="es-ES" sz="3200" b="1" i="1">
              <a:effectLst/>
            </a:endParaRPr>
          </a:p>
          <a:p>
            <a:pPr marL="457200" indent="-457200" rtl="0">
              <a:buFont typeface="Arial" panose="020B0604020202020204" pitchFamily="34" charset="0"/>
              <a:buChar char="•"/>
            </a:pPr>
            <a:br>
              <a:rPr lang="es-ES" sz="3200" b="1" i="1">
                <a:effectLst/>
              </a:rPr>
            </a:br>
            <a:r>
              <a:rPr lang="es-ES" sz="3200" b="1" i="1" u="none" strike="noStrike">
                <a:effectLst/>
                <a:latin typeface="Arial" panose="020B0604020202020204" pitchFamily="34" charset="0"/>
              </a:rPr>
              <a:t>“ni es honrado por manos de hombres, como si necesitase de algo; pues él es quien da a todos vida y aliento y todas las cosas.”Hechos‬ ‭17:25‬ ‭RVR1960‬‬</a:t>
            </a:r>
            <a:endParaRPr lang="es-ES" sz="3200" b="1" i="1">
              <a:effectLst/>
            </a:endParaRPr>
          </a:p>
          <a:p>
            <a:br>
              <a:rPr lang="es-ES" b="0">
                <a:effectLst/>
              </a:rPr>
            </a:br>
            <a:endParaRPr lang="es-ES"/>
          </a:p>
        </p:txBody>
      </p:sp>
    </p:spTree>
    <p:extLst>
      <p:ext uri="{BB962C8B-B14F-4D97-AF65-F5344CB8AC3E}">
        <p14:creationId xmlns:p14="http://schemas.microsoft.com/office/powerpoint/2010/main" val="240666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BA3EB3C-7427-9D42-AE14-9CF04CBF2E8A}"/>
              </a:ext>
            </a:extLst>
          </p:cNvPr>
          <p:cNvSpPr txBox="1"/>
          <p:nvPr/>
        </p:nvSpPr>
        <p:spPr>
          <a:xfrm>
            <a:off x="219808" y="814753"/>
            <a:ext cx="11693769" cy="5078313"/>
          </a:xfrm>
          <a:prstGeom prst="rect">
            <a:avLst/>
          </a:prstGeom>
          <a:noFill/>
        </p:spPr>
        <p:txBody>
          <a:bodyPr wrap="square" rtlCol="0">
            <a:spAutoFit/>
          </a:bodyPr>
          <a:lstStyle/>
          <a:p>
            <a:pPr marL="457200" indent="-457200" rtl="0">
              <a:buFont typeface="Arial" panose="020B0604020202020204" pitchFamily="34" charset="0"/>
              <a:buChar char="•"/>
            </a:pPr>
            <a:r>
              <a:rPr lang="es-ES" sz="3200" b="1" i="1" u="sng" strike="noStrike" dirty="0">
                <a:effectLst/>
                <a:latin typeface="Arial" panose="020B0604020202020204" pitchFamily="34" charset="0"/>
              </a:rPr>
              <a:t>El es el Dios del amor sobrenatural </a:t>
            </a:r>
            <a:r>
              <a:rPr lang="en-US" sz="3200" b="1" i="1" u="sng" strike="noStrike" dirty="0">
                <a:effectLst/>
                <a:latin typeface="Arial" panose="020B0604020202020204" pitchFamily="34" charset="0"/>
              </a:rPr>
              <a:t>.</a:t>
            </a:r>
          </a:p>
          <a:p>
            <a:pPr rtl="0"/>
            <a:endParaRPr lang="es-ES" sz="3200" b="1" i="1" u="sng" dirty="0">
              <a:effectLst/>
            </a:endParaRPr>
          </a:p>
          <a:p>
            <a:pPr marL="457200" indent="-457200" rtl="0">
              <a:buFont typeface="Arial" panose="020B0604020202020204" pitchFamily="34" charset="0"/>
              <a:buChar char="•"/>
            </a:pPr>
            <a:r>
              <a:rPr lang="es-ES" sz="3200" b="1" i="1" u="none" strike="noStrike" dirty="0">
                <a:effectLst/>
                <a:latin typeface="Arial" panose="020B0604020202020204" pitchFamily="34" charset="0"/>
              </a:rPr>
              <a:t>“Y de una sangre ha hecho todo el linaje de los hombres, para que habiten sobre toda la faz de la tierra; y les ha prefijado el orden de los tiempos, y los límites de su habitación; </a:t>
            </a:r>
            <a:r>
              <a:rPr lang="es-ES" sz="3200" i="1" u="sng" strike="noStrike" dirty="0">
                <a:effectLst/>
                <a:latin typeface="Arial" panose="020B0604020202020204" pitchFamily="34" charset="0"/>
              </a:rPr>
              <a:t>para que busquen a Dios</a:t>
            </a:r>
            <a:r>
              <a:rPr lang="es-ES" sz="3200" b="1" i="1" u="none" strike="noStrike" dirty="0">
                <a:effectLst/>
                <a:latin typeface="Arial" panose="020B0604020202020204" pitchFamily="34" charset="0"/>
              </a:rPr>
              <a:t>, si en alguna manera, palpando, puedan hallarle, aunque ciertamente no está lejos de cada uno de nosotros.”</a:t>
            </a:r>
            <a:r>
              <a:rPr lang="en-US" sz="3200" b="1" i="1" dirty="0"/>
              <a:t> </a:t>
            </a:r>
            <a:r>
              <a:rPr lang="es-ES" sz="3200" b="1" i="1" u="none" strike="noStrike" dirty="0">
                <a:effectLst/>
                <a:latin typeface="Arial" panose="020B0604020202020204" pitchFamily="34" charset="0"/>
              </a:rPr>
              <a:t>Hechos‬ ‭17:26-27‬ ‭RVR1960‬‬</a:t>
            </a:r>
            <a:endParaRPr lang="es-ES" sz="3200" b="1" i="1" dirty="0">
              <a:effectLst/>
            </a:endParaRPr>
          </a:p>
          <a:p>
            <a:br>
              <a:rPr lang="es-ES" dirty="0"/>
            </a:br>
            <a:endParaRPr lang="es-ES" dirty="0"/>
          </a:p>
        </p:txBody>
      </p:sp>
    </p:spTree>
    <p:extLst>
      <p:ext uri="{BB962C8B-B14F-4D97-AF65-F5344CB8AC3E}">
        <p14:creationId xmlns:p14="http://schemas.microsoft.com/office/powerpoint/2010/main" val="94656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F861BC4-843F-C04F-874B-62AA0B9E21C3}"/>
              </a:ext>
            </a:extLst>
          </p:cNvPr>
          <p:cNvSpPr txBox="1"/>
          <p:nvPr/>
        </p:nvSpPr>
        <p:spPr>
          <a:xfrm>
            <a:off x="136280" y="151179"/>
            <a:ext cx="11919439" cy="6555641"/>
          </a:xfrm>
          <a:prstGeom prst="rect">
            <a:avLst/>
          </a:prstGeom>
          <a:noFill/>
        </p:spPr>
        <p:txBody>
          <a:bodyPr wrap="square" rtlCol="0">
            <a:spAutoFit/>
          </a:bodyPr>
          <a:lstStyle/>
          <a:p>
            <a:pPr marL="457200" indent="-457200" rtl="0">
              <a:buFont typeface="Arial" panose="020B0604020202020204" pitchFamily="34" charset="0"/>
              <a:buChar char="•"/>
            </a:pPr>
            <a:r>
              <a:rPr lang="es-ES" sz="3200" b="1" i="1" u="sng" strike="noStrike">
                <a:effectLst/>
                <a:latin typeface="Arial" panose="020B0604020202020204" pitchFamily="34" charset="0"/>
              </a:rPr>
              <a:t>El es el Dios de la salvación sobrenatural</a:t>
            </a:r>
            <a:r>
              <a:rPr lang="en-US" sz="3200" b="1" i="1" u="sng" strike="noStrike">
                <a:effectLst/>
                <a:latin typeface="Arial" panose="020B0604020202020204" pitchFamily="34" charset="0"/>
              </a:rPr>
              <a:t>.</a:t>
            </a:r>
          </a:p>
          <a:p>
            <a:pPr rtl="0"/>
            <a:endParaRPr lang="es-ES" sz="3200" b="1" i="1" u="sng">
              <a:effectLst/>
            </a:endParaRPr>
          </a:p>
          <a:p>
            <a:pPr marL="457200" indent="-457200" rtl="0">
              <a:buFont typeface="Arial" panose="020B0604020202020204" pitchFamily="34" charset="0"/>
              <a:buChar char="•"/>
            </a:pPr>
            <a:r>
              <a:rPr lang="es-ES" sz="3200" b="1" i="1" u="none" strike="noStrike">
                <a:effectLst/>
                <a:latin typeface="Arial" panose="020B0604020202020204" pitchFamily="34" charset="0"/>
              </a:rPr>
              <a:t>“Pero Dios, habiendo pasado por alto los tiempos de esta ignorancia, ahora manda a todos los hombres en todo lugar, que se arrepientan;”</a:t>
            </a:r>
            <a:r>
              <a:rPr lang="en-US" sz="3200" b="1" i="1"/>
              <a:t> </a:t>
            </a:r>
            <a:r>
              <a:rPr lang="es-ES" sz="3200" b="1" i="1" u="none" strike="noStrike">
                <a:effectLst/>
                <a:latin typeface="Arial" panose="020B0604020202020204" pitchFamily="34" charset="0"/>
              </a:rPr>
              <a:t>Hechos‬ ‭17:30‬ ‭RVR1960‬‬</a:t>
            </a:r>
            <a:endParaRPr lang="es-ES" sz="3200" b="1" i="1">
              <a:effectLst/>
            </a:endParaRPr>
          </a:p>
          <a:p>
            <a:pPr marL="457200" indent="-457200" rtl="0">
              <a:buFont typeface="Arial" panose="020B0604020202020204" pitchFamily="34" charset="0"/>
              <a:buChar char="•"/>
            </a:pPr>
            <a:endParaRPr lang="en-US" sz="3200" b="1" i="0" u="none" strike="noStrike">
              <a:effectLst/>
              <a:latin typeface="Arial" panose="020B0604020202020204" pitchFamily="34" charset="0"/>
            </a:endParaRPr>
          </a:p>
          <a:p>
            <a:pPr marL="457200" indent="-457200" rtl="0">
              <a:buFont typeface="Arial" panose="020B0604020202020204" pitchFamily="34" charset="0"/>
              <a:buChar char="•"/>
            </a:pPr>
            <a:r>
              <a:rPr lang="es-ES" sz="3200" b="1" i="0" u="none" strike="noStrike">
                <a:effectLst/>
                <a:latin typeface="Arial" panose="020B0604020202020204" pitchFamily="34" charset="0"/>
              </a:rPr>
              <a:t>Pablo no se avergonzó de hablar de la resurrección de Cristo en la colina de martes en Atenas</a:t>
            </a:r>
            <a:r>
              <a:rPr lang="en-US" sz="3200" b="1" i="0" u="none" strike="noStrike">
                <a:effectLst/>
                <a:latin typeface="Arial" panose="020B0604020202020204" pitchFamily="34" charset="0"/>
              </a:rPr>
              <a:t>.</a:t>
            </a:r>
            <a:r>
              <a:rPr lang="es-ES" sz="3200" b="1" i="0" u="none" strike="noStrike">
                <a:effectLst/>
                <a:latin typeface="Arial" panose="020B0604020202020204" pitchFamily="34" charset="0"/>
              </a:rPr>
              <a:t> </a:t>
            </a:r>
            <a:endParaRPr lang="en-US" sz="3200" b="1" i="0" u="none" strike="noStrike">
              <a:effectLst/>
              <a:latin typeface="Arial" panose="020B0604020202020204" pitchFamily="34" charset="0"/>
            </a:endParaRPr>
          </a:p>
          <a:p>
            <a:pPr rtl="0"/>
            <a:endParaRPr lang="es-ES" sz="3200" b="1">
              <a:effectLst/>
            </a:endParaRPr>
          </a:p>
          <a:p>
            <a:pPr marL="457200" indent="-457200" rtl="0">
              <a:buFont typeface="Arial" panose="020B0604020202020204" pitchFamily="34" charset="0"/>
              <a:buChar char="•"/>
            </a:pPr>
            <a:r>
              <a:rPr lang="es-ES" sz="3200" b="1" i="0" u="none" strike="noStrike">
                <a:effectLst/>
                <a:latin typeface="Arial" panose="020B0604020202020204" pitchFamily="34" charset="0"/>
              </a:rPr>
              <a:t>Alguno pensaban que estaba loco , usted siempre va enfrentar desafíos a su fe, pero también convertidos a su fe</a:t>
            </a:r>
            <a:r>
              <a:rPr lang="en-US" sz="3200" b="1" i="0" u="none" strike="noStrike">
                <a:effectLst/>
                <a:latin typeface="Arial" panose="020B0604020202020204" pitchFamily="34" charset="0"/>
              </a:rPr>
              <a:t>.</a:t>
            </a:r>
            <a:r>
              <a:rPr lang="es-ES" sz="3200" b="1" i="0" u="none" strike="noStrike">
                <a:effectLst/>
                <a:latin typeface="Arial" panose="020B0604020202020204" pitchFamily="34" charset="0"/>
              </a:rPr>
              <a:t> </a:t>
            </a:r>
            <a:endParaRPr lang="es-ES" sz="3200" b="1">
              <a:effectLst/>
            </a:endParaRPr>
          </a:p>
          <a:p>
            <a:br>
              <a:rPr lang="es-ES"/>
            </a:br>
            <a:endParaRPr lang="es-ES"/>
          </a:p>
        </p:txBody>
      </p:sp>
    </p:spTree>
    <p:extLst>
      <p:ext uri="{BB962C8B-B14F-4D97-AF65-F5344CB8AC3E}">
        <p14:creationId xmlns:p14="http://schemas.microsoft.com/office/powerpoint/2010/main" val="136242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776F4FC-67A5-5442-96AF-A3F393AA331E}"/>
              </a:ext>
            </a:extLst>
          </p:cNvPr>
          <p:cNvSpPr txBox="1"/>
          <p:nvPr/>
        </p:nvSpPr>
        <p:spPr>
          <a:xfrm>
            <a:off x="586154" y="997565"/>
            <a:ext cx="11356730" cy="4585871"/>
          </a:xfrm>
          <a:prstGeom prst="rect">
            <a:avLst/>
          </a:prstGeom>
          <a:noFill/>
        </p:spPr>
        <p:txBody>
          <a:bodyPr wrap="square" rtlCol="0">
            <a:spAutoFit/>
          </a:bodyPr>
          <a:lstStyle/>
          <a:p>
            <a:pPr marL="285750" indent="-285750" rtl="0">
              <a:buFont typeface="Arial" panose="020B0604020202020204" pitchFamily="34" charset="0"/>
              <a:buChar char="•"/>
            </a:pPr>
            <a:r>
              <a:rPr lang="es-ES" sz="3200" b="1" i="1" u="none" strike="noStrike">
                <a:effectLst/>
                <a:latin typeface="Arial" panose="020B0604020202020204" pitchFamily="34" charset="0"/>
              </a:rPr>
              <a:t>“Pero cuando oyeron lo de la resurrección de los muertos, unos se burlaban, y otros decían: Ya te oiremos acerca de esto otra vez.</a:t>
            </a:r>
            <a:endParaRPr lang="en-US" sz="3200" b="1" i="1" u="none" strike="noStrike">
              <a:effectLst/>
              <a:latin typeface="Arial" panose="020B0604020202020204" pitchFamily="34" charset="0"/>
            </a:endParaRPr>
          </a:p>
          <a:p>
            <a:pPr rtl="0"/>
            <a:endParaRPr lang="es-ES" sz="3200" b="1" i="1">
              <a:effectLst/>
            </a:endParaRPr>
          </a:p>
          <a:p>
            <a:pPr marL="457200" indent="-457200" rtl="0">
              <a:buFont typeface="Arial" panose="020B0604020202020204" pitchFamily="34" charset="0"/>
              <a:buChar char="•"/>
            </a:pPr>
            <a:r>
              <a:rPr lang="es-ES" sz="3200" b="1" i="1" u="none" strike="noStrike">
                <a:effectLst/>
                <a:latin typeface="Arial" panose="020B0604020202020204" pitchFamily="34" charset="0"/>
              </a:rPr>
              <a:t>Mas algunos creyeron, juntándose con él; entre los cuales estaba Dionisio el areopagita, una mujer llamada Dámaris, y otros con ellos.”</a:t>
            </a:r>
            <a:r>
              <a:rPr lang="en-US" sz="3200" b="1" i="1"/>
              <a:t> </a:t>
            </a:r>
            <a:r>
              <a:rPr lang="es-ES" sz="3200" b="1" i="1" u="none" strike="noStrike">
                <a:effectLst/>
                <a:latin typeface="Arial" panose="020B0604020202020204" pitchFamily="34" charset="0"/>
              </a:rPr>
              <a:t>Hechos‬ ‭17:32, 34‬ ‭RVR1960‬‬</a:t>
            </a:r>
            <a:endParaRPr lang="es-ES" sz="3200" b="1" i="1">
              <a:effectLst/>
            </a:endParaRPr>
          </a:p>
          <a:p>
            <a:br>
              <a:rPr lang="es-ES"/>
            </a:br>
            <a:endParaRPr lang="es-ES"/>
          </a:p>
        </p:txBody>
      </p:sp>
    </p:spTree>
    <p:extLst>
      <p:ext uri="{BB962C8B-B14F-4D97-AF65-F5344CB8AC3E}">
        <p14:creationId xmlns:p14="http://schemas.microsoft.com/office/powerpoint/2010/main" val="75392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0F55006-30E7-FB41-B0F0-BA1C63532594}"/>
              </a:ext>
            </a:extLst>
          </p:cNvPr>
          <p:cNvSpPr txBox="1"/>
          <p:nvPr/>
        </p:nvSpPr>
        <p:spPr>
          <a:xfrm>
            <a:off x="161191" y="659423"/>
            <a:ext cx="11928231" cy="5570756"/>
          </a:xfrm>
          <a:prstGeom prst="rect">
            <a:avLst/>
          </a:prstGeom>
          <a:noFill/>
        </p:spPr>
        <p:txBody>
          <a:bodyPr wrap="square" rtlCol="0">
            <a:spAutoFit/>
          </a:bodyPr>
          <a:lstStyle/>
          <a:p>
            <a:pPr marL="457200" indent="-457200" rtl="0">
              <a:buFont typeface="Arial" panose="020B0604020202020204" pitchFamily="34" charset="0"/>
              <a:buChar char="•"/>
            </a:pPr>
            <a:r>
              <a:rPr lang="es-ES" sz="3200" b="1" i="0" u="none" strike="noStrike" dirty="0">
                <a:effectLst/>
                <a:latin typeface="Arial" panose="020B0604020202020204" pitchFamily="34" charset="0"/>
              </a:rPr>
              <a:t>El evangelio tiene el poder, para cambiar vidas, pero habrán unos que se burlaran de su fe, el evangelio produce, </a:t>
            </a:r>
            <a:r>
              <a:rPr lang="es-ES" sz="3200" b="1" i="0" u="none" strike="noStrike" dirty="0" err="1">
                <a:effectLst/>
                <a:latin typeface="Arial" panose="020B0604020202020204" pitchFamily="34" charset="0"/>
              </a:rPr>
              <a:t>enoj</a:t>
            </a:r>
            <a:r>
              <a:rPr lang="en-US" sz="3200" b="1" i="0" u="none" strike="noStrike" dirty="0">
                <a:effectLst/>
                <a:latin typeface="Arial" panose="020B0604020202020204" pitchFamily="34" charset="0"/>
              </a:rPr>
              <a:t>o</a:t>
            </a:r>
            <a:r>
              <a:rPr lang="es-ES" sz="3200" b="1" i="0" u="none" strike="noStrike" dirty="0">
                <a:effectLst/>
                <a:latin typeface="Arial" panose="020B0604020202020204" pitchFamily="34" charset="0"/>
              </a:rPr>
              <a:t>,burla  y conversión</a:t>
            </a:r>
            <a:r>
              <a:rPr lang="en-US" sz="3200" b="1" i="0" u="none" strike="noStrike" dirty="0">
                <a:effectLst/>
                <a:latin typeface="Arial" panose="020B0604020202020204" pitchFamily="34" charset="0"/>
              </a:rPr>
              <a:t>.</a:t>
            </a:r>
          </a:p>
          <a:p>
            <a:pPr rtl="0"/>
            <a:endParaRPr lang="es-ES" sz="3200" b="1" dirty="0">
              <a:effectLst/>
            </a:endParaRPr>
          </a:p>
          <a:p>
            <a:pPr marL="457200" indent="-457200" rtl="0">
              <a:buFont typeface="Arial" panose="020B0604020202020204" pitchFamily="34" charset="0"/>
              <a:buChar char="•"/>
            </a:pPr>
            <a:r>
              <a:rPr lang="es-ES" sz="3200" b="1" i="0" u="none" strike="noStrike" dirty="0">
                <a:effectLst/>
                <a:latin typeface="Arial" panose="020B0604020202020204" pitchFamily="34" charset="0"/>
              </a:rPr>
              <a:t>Unos se burlaron, otros creyeron  y otros dijeron te oiremos en otra ocasión, a que grupo pertenece usted?</a:t>
            </a:r>
            <a:endParaRPr lang="es-ES" sz="3200" b="1" dirty="0">
              <a:effectLst/>
            </a:endParaRPr>
          </a:p>
          <a:p>
            <a:pPr marL="457200" indent="-457200" rtl="0">
              <a:buFont typeface="Arial" panose="020B0604020202020204" pitchFamily="34" charset="0"/>
              <a:buChar char="•"/>
            </a:pPr>
            <a:endParaRPr lang="en-US" sz="3200" b="1" dirty="0">
              <a:effectLst/>
              <a:latin typeface="Arial" panose="020B0604020202020204" pitchFamily="34" charset="0"/>
            </a:endParaRPr>
          </a:p>
          <a:p>
            <a:pPr marL="457200" indent="-457200" rtl="0">
              <a:buFont typeface="Arial" panose="020B0604020202020204" pitchFamily="34" charset="0"/>
              <a:buChar char="•"/>
            </a:pPr>
            <a:r>
              <a:rPr lang="es-ES" sz="3200" b="1" i="0" u="none" strike="noStrike" dirty="0">
                <a:effectLst/>
                <a:latin typeface="Arial" panose="020B0604020202020204" pitchFamily="34" charset="0"/>
              </a:rPr>
              <a:t>El  camino al infierno está pavimentado con buenas intenciones, no deje para </a:t>
            </a:r>
            <a:r>
              <a:rPr lang="es-ES" sz="3200" b="1" dirty="0">
                <a:latin typeface="Arial" panose="020B0604020202020204" pitchFamily="34" charset="0"/>
              </a:rPr>
              <a:t>mañana </a:t>
            </a:r>
            <a:r>
              <a:rPr lang="es-ES" sz="3200" b="1" i="0" u="none" strike="noStrike" dirty="0">
                <a:effectLst/>
                <a:latin typeface="Arial" panose="020B0604020202020204" pitchFamily="34" charset="0"/>
              </a:rPr>
              <a:t>lo que puede hacer ahora, cristo lo está llamando hoy</a:t>
            </a:r>
            <a:r>
              <a:rPr lang="en-US" sz="3200" b="1" i="0" u="none" strike="noStrike" dirty="0">
                <a:effectLst/>
                <a:latin typeface="Arial" panose="020B0604020202020204" pitchFamily="34" charset="0"/>
              </a:rPr>
              <a:t>.</a:t>
            </a:r>
            <a:r>
              <a:rPr lang="es-ES" sz="3200" b="1" i="0" u="none" strike="noStrike" dirty="0">
                <a:effectLst/>
                <a:latin typeface="Arial" panose="020B0604020202020204" pitchFamily="34" charset="0"/>
              </a:rPr>
              <a:t> </a:t>
            </a:r>
            <a:endParaRPr lang="es-ES" sz="3200" b="1" dirty="0">
              <a:effectLst/>
            </a:endParaRPr>
          </a:p>
          <a:p>
            <a:br>
              <a:rPr lang="es-ES" dirty="0"/>
            </a:br>
            <a:endParaRPr lang="es-ES" dirty="0"/>
          </a:p>
        </p:txBody>
      </p:sp>
    </p:spTree>
    <p:extLst>
      <p:ext uri="{BB962C8B-B14F-4D97-AF65-F5344CB8AC3E}">
        <p14:creationId xmlns:p14="http://schemas.microsoft.com/office/powerpoint/2010/main" val="274410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242DA9D-672F-424E-8C44-F0A25DE5EB55}"/>
              </a:ext>
            </a:extLst>
          </p:cNvPr>
          <p:cNvSpPr txBox="1"/>
          <p:nvPr/>
        </p:nvSpPr>
        <p:spPr>
          <a:xfrm>
            <a:off x="718040" y="1591408"/>
            <a:ext cx="11327422" cy="4093428"/>
          </a:xfrm>
          <a:prstGeom prst="rect">
            <a:avLst/>
          </a:prstGeom>
          <a:noFill/>
        </p:spPr>
        <p:txBody>
          <a:bodyPr wrap="square" rtlCol="0">
            <a:spAutoFit/>
          </a:bodyPr>
          <a:lstStyle/>
          <a:p>
            <a:pPr marL="457200" indent="-457200" rtl="0">
              <a:buFont typeface="Arial" panose="020B0604020202020204" pitchFamily="34" charset="0"/>
              <a:buChar char="•"/>
            </a:pPr>
            <a:r>
              <a:rPr lang="es-ES" sz="3200" b="1" i="1" u="sng" strike="noStrike" dirty="0">
                <a:effectLst/>
                <a:latin typeface="Arial" panose="020B0604020202020204" pitchFamily="34" charset="0"/>
              </a:rPr>
              <a:t>Conclusión </a:t>
            </a:r>
            <a:endParaRPr lang="es-ES" sz="3200" b="1" i="1" u="sng" dirty="0">
              <a:effectLst/>
            </a:endParaRPr>
          </a:p>
          <a:p>
            <a:pPr rtl="0"/>
            <a:endParaRPr lang="en-US" sz="3200" b="0" i="0" u="none" strike="noStrike" dirty="0">
              <a:solidFill>
                <a:srgbClr val="000000"/>
              </a:solidFill>
              <a:effectLst/>
              <a:latin typeface="Arial" panose="020B0604020202020204" pitchFamily="34" charset="0"/>
            </a:endParaRPr>
          </a:p>
          <a:p>
            <a:pPr marL="457200" indent="-457200" rtl="0">
              <a:buFont typeface="Arial" panose="020B0604020202020204" pitchFamily="34" charset="0"/>
              <a:buChar char="•"/>
            </a:pPr>
            <a:r>
              <a:rPr lang="es-ES" sz="3200" b="1" i="0" u="none" strike="noStrike" dirty="0">
                <a:effectLst/>
                <a:latin typeface="Arial" panose="020B0604020202020204" pitchFamily="34" charset="0"/>
              </a:rPr>
              <a:t>Hay mucha idolatría,</a:t>
            </a:r>
            <a:r>
              <a:rPr lang="en-US" sz="3200" b="1" i="0" u="none" strike="noStrike" dirty="0">
                <a:effectLst/>
                <a:latin typeface="Arial" panose="020B0604020202020204" pitchFamily="34" charset="0"/>
              </a:rPr>
              <a:t> </a:t>
            </a:r>
            <a:r>
              <a:rPr lang="es-ES" sz="3200" b="1" i="0" u="none" strike="noStrike" dirty="0">
                <a:effectLst/>
                <a:latin typeface="Arial" panose="020B0604020202020204" pitchFamily="34" charset="0"/>
              </a:rPr>
              <a:t>mucha filosofía, pero hay un evangelio que cambia, algunos se burlan otros se demoran, pero hay quienes creen y se convierten deseo que usted hoy sea uno que recibe a Jesús en su corazón</a:t>
            </a:r>
            <a:r>
              <a:rPr lang="en-US" sz="3200" b="1" i="0" u="none" strike="noStrike" dirty="0">
                <a:effectLst/>
                <a:latin typeface="Arial" panose="020B0604020202020204" pitchFamily="34" charset="0"/>
              </a:rPr>
              <a:t>.</a:t>
            </a:r>
            <a:endParaRPr lang="es-ES" sz="3200" b="1" dirty="0">
              <a:effectLst/>
            </a:endParaRPr>
          </a:p>
          <a:p>
            <a:br>
              <a:rPr lang="es-ES" dirty="0"/>
            </a:br>
            <a:endParaRPr lang="es-ES" dirty="0"/>
          </a:p>
        </p:txBody>
      </p:sp>
    </p:spTree>
    <p:extLst>
      <p:ext uri="{BB962C8B-B14F-4D97-AF65-F5344CB8AC3E}">
        <p14:creationId xmlns:p14="http://schemas.microsoft.com/office/powerpoint/2010/main" val="33479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43508DA-C39E-E94B-A198-45588AF965A4}"/>
              </a:ext>
            </a:extLst>
          </p:cNvPr>
          <p:cNvSpPr txBox="1"/>
          <p:nvPr/>
        </p:nvSpPr>
        <p:spPr>
          <a:xfrm>
            <a:off x="381000" y="382012"/>
            <a:ext cx="11092962" cy="5970865"/>
          </a:xfrm>
          <a:prstGeom prst="rect">
            <a:avLst/>
          </a:prstGeom>
          <a:noFill/>
        </p:spPr>
        <p:txBody>
          <a:bodyPr wrap="square" rtlCol="0">
            <a:spAutoFit/>
          </a:bodyPr>
          <a:lstStyle/>
          <a:p>
            <a:pPr rtl="0"/>
            <a:r>
              <a:rPr lang="es-ES" sz="2800" b="1" i="0" u="none" strike="noStrike" dirty="0">
                <a:effectLst/>
                <a:latin typeface="Arial" panose="020B0604020202020204" pitchFamily="34" charset="0"/>
              </a:rPr>
              <a:t>Pablo vino y vio el templo majestuosos,</a:t>
            </a:r>
            <a:r>
              <a:rPr lang="en-US" sz="2800" b="1" i="0" u="none" strike="noStrike" dirty="0">
                <a:effectLst/>
                <a:latin typeface="Arial" panose="020B0604020202020204" pitchFamily="34" charset="0"/>
              </a:rPr>
              <a:t> </a:t>
            </a:r>
            <a:r>
              <a:rPr lang="es-ES" sz="2800" b="1" i="0" u="none" strike="noStrike" dirty="0">
                <a:effectLst/>
                <a:latin typeface="Arial" panose="020B0604020202020204" pitchFamily="34" charset="0"/>
              </a:rPr>
              <a:t>templo de </a:t>
            </a:r>
            <a:r>
              <a:rPr lang="es-ES" sz="2800" b="1" i="0" u="none" strike="noStrike" dirty="0" err="1">
                <a:effectLst/>
                <a:latin typeface="Arial" panose="020B0604020202020204" pitchFamily="34" charset="0"/>
              </a:rPr>
              <a:t>partenón</a:t>
            </a:r>
            <a:r>
              <a:rPr lang="es-ES" sz="2800" b="1" i="0" u="none" strike="noStrike" dirty="0">
                <a:effectLst/>
                <a:latin typeface="Arial" panose="020B0604020202020204" pitchFamily="34" charset="0"/>
              </a:rPr>
              <a:t> dedicado a  la diosa  del sexo Atenea , además de ser un centro cultural , fue el centro intelectual de esa época , arte , literatura , filosofía esa era Atenas , lugar nativo de Sócrates , Platón y lugar adoptivo de Aristóteles, filósofos pensadores de esa época , Pablo está ahí para presentar el evangelio y enfrentar el debate de los pensantes humanistas y religiosos de esa ciudad</a:t>
            </a:r>
            <a:r>
              <a:rPr lang="en-US" sz="2800" b="1" i="0" u="none" strike="noStrike" dirty="0">
                <a:latin typeface="Arial" panose="020B0604020202020204" pitchFamily="34" charset="0"/>
              </a:rPr>
              <a:t>.</a:t>
            </a:r>
          </a:p>
          <a:p>
            <a:pPr rtl="0"/>
            <a:endParaRPr lang="en-US" sz="2800" b="1" dirty="0">
              <a:effectLst/>
              <a:latin typeface="Arial" panose="020B0604020202020204" pitchFamily="34" charset="0"/>
            </a:endParaRPr>
          </a:p>
          <a:p>
            <a:pPr rtl="0"/>
            <a:r>
              <a:rPr lang="es-ES" sz="2800" b="1" i="0" u="none" strike="noStrike" dirty="0">
                <a:effectLst/>
                <a:latin typeface="Arial" panose="020B0604020202020204" pitchFamily="34" charset="0"/>
              </a:rPr>
              <a:t>Lo que Pablo encontró en Atenas está vigente en nuestro tiempo en las grandes ciudades</a:t>
            </a:r>
            <a:r>
              <a:rPr lang="en-US" sz="2800" b="1" i="0" u="none" strike="noStrike" dirty="0">
                <a:effectLst/>
                <a:latin typeface="Arial" panose="020B0604020202020204" pitchFamily="34" charset="0"/>
              </a:rPr>
              <a:t>.</a:t>
            </a:r>
            <a:endParaRPr lang="es-ES" sz="2800" b="1" dirty="0">
              <a:effectLst/>
            </a:endParaRPr>
          </a:p>
          <a:p>
            <a:pPr rtl="0"/>
            <a:br>
              <a:rPr lang="es-ES" sz="2400" b="1" dirty="0">
                <a:effectLst/>
              </a:rPr>
            </a:br>
            <a:endParaRPr lang="es-ES" sz="2400" b="1" dirty="0">
              <a:effectLst/>
            </a:endParaRPr>
          </a:p>
          <a:p>
            <a:br>
              <a:rPr lang="es-ES" dirty="0"/>
            </a:br>
            <a:br>
              <a:rPr lang="es-ES" b="0" dirty="0">
                <a:effectLst/>
              </a:rPr>
            </a:br>
            <a:endParaRPr lang="es-ES" dirty="0"/>
          </a:p>
        </p:txBody>
      </p:sp>
      <p:pic>
        <p:nvPicPr>
          <p:cNvPr id="5" name="Imagen 4">
            <a:extLst>
              <a:ext uri="{FF2B5EF4-FFF2-40B4-BE49-F238E27FC236}">
                <a16:creationId xmlns:a16="http://schemas.microsoft.com/office/drawing/2014/main" id="{CBBE643C-EDAE-7A43-AFE0-E0FF56CC801B}"/>
              </a:ext>
            </a:extLst>
          </p:cNvPr>
          <p:cNvPicPr>
            <a:picLocks noChangeAspect="1"/>
          </p:cNvPicPr>
          <p:nvPr/>
        </p:nvPicPr>
        <p:blipFill rotWithShape="1">
          <a:blip r:embed="rId2"/>
          <a:srcRect l="5570" r="6101"/>
          <a:stretch/>
        </p:blipFill>
        <p:spPr>
          <a:xfrm>
            <a:off x="6784731" y="4379472"/>
            <a:ext cx="3062654" cy="2288028"/>
          </a:xfrm>
          <a:prstGeom prst="rect">
            <a:avLst/>
          </a:prstGeom>
        </p:spPr>
      </p:pic>
    </p:spTree>
    <p:extLst>
      <p:ext uri="{BB962C8B-B14F-4D97-AF65-F5344CB8AC3E}">
        <p14:creationId xmlns:p14="http://schemas.microsoft.com/office/powerpoint/2010/main" val="203853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E0D0D4B-4522-5E46-BD48-CDE354548EDB}"/>
              </a:ext>
            </a:extLst>
          </p:cNvPr>
          <p:cNvSpPr txBox="1"/>
          <p:nvPr/>
        </p:nvSpPr>
        <p:spPr>
          <a:xfrm>
            <a:off x="272562" y="404446"/>
            <a:ext cx="5823438" cy="1384995"/>
          </a:xfrm>
          <a:prstGeom prst="rect">
            <a:avLst/>
          </a:prstGeom>
          <a:noFill/>
        </p:spPr>
        <p:txBody>
          <a:bodyPr wrap="square" rtlCol="0">
            <a:spAutoFit/>
          </a:bodyPr>
          <a:lstStyle/>
          <a:p>
            <a:pPr rtl="0"/>
            <a:r>
              <a:rPr lang="es-ES" sz="2800" b="1" i="0" u="none" strike="noStrike">
                <a:effectLst/>
                <a:latin typeface="Arial" panose="020B0604020202020204" pitchFamily="34" charset="0"/>
              </a:rPr>
              <a:t>1</a:t>
            </a:r>
            <a:r>
              <a:rPr lang="en-US" sz="2800" b="1" i="0" u="none" strike="noStrike">
                <a:effectLst/>
                <a:latin typeface="Arial" panose="020B0604020202020204" pitchFamily="34" charset="0"/>
              </a:rPr>
              <a:t>.</a:t>
            </a:r>
            <a:r>
              <a:rPr lang="es-ES" sz="2800" b="1" i="0" u="none" strike="noStrike">
                <a:effectLst/>
                <a:latin typeface="Arial" panose="020B0604020202020204" pitchFamily="34" charset="0"/>
              </a:rPr>
              <a:t> Idolatría superstición</a:t>
            </a:r>
            <a:r>
              <a:rPr lang="en-US" sz="2800" b="1" i="0" u="none" strike="noStrike">
                <a:effectLst/>
                <a:latin typeface="Arial" panose="020B0604020202020204" pitchFamily="34" charset="0"/>
              </a:rPr>
              <a:t>.</a:t>
            </a:r>
            <a:r>
              <a:rPr lang="es-ES" sz="2800" b="1" i="0" u="none" strike="noStrike">
                <a:effectLst/>
                <a:latin typeface="Arial" panose="020B0604020202020204" pitchFamily="34" charset="0"/>
              </a:rPr>
              <a:t> </a:t>
            </a:r>
            <a:endParaRPr lang="es-ES" sz="2800" b="1">
              <a:effectLst/>
            </a:endParaRPr>
          </a:p>
          <a:p>
            <a:pPr rtl="0"/>
            <a:r>
              <a:rPr lang="es-ES" sz="2800" b="1" i="0" u="none" strike="noStrike">
                <a:effectLst/>
                <a:latin typeface="Arial" panose="020B0604020202020204" pitchFamily="34" charset="0"/>
              </a:rPr>
              <a:t>2</a:t>
            </a:r>
            <a:r>
              <a:rPr lang="en-US" sz="2800" b="1" i="0" u="none" strike="noStrike">
                <a:effectLst/>
                <a:latin typeface="Arial" panose="020B0604020202020204" pitchFamily="34" charset="0"/>
              </a:rPr>
              <a:t>. </a:t>
            </a:r>
            <a:r>
              <a:rPr lang="en-US" sz="2800" b="1">
                <a:latin typeface="Arial" panose="020B0604020202020204" pitchFamily="34" charset="0"/>
              </a:rPr>
              <a:t>L</a:t>
            </a:r>
            <a:r>
              <a:rPr lang="es-ES" sz="2800" b="1" i="0" u="none" strike="noStrike">
                <a:effectLst/>
                <a:latin typeface="Arial" panose="020B0604020202020204" pitchFamily="34" charset="0"/>
              </a:rPr>
              <a:t>íderes ortodoxos</a:t>
            </a:r>
            <a:r>
              <a:rPr lang="en-US" sz="2800" b="1" i="0" u="none" strike="noStrike">
                <a:effectLst/>
                <a:latin typeface="Arial" panose="020B0604020202020204" pitchFamily="34" charset="0"/>
              </a:rPr>
              <a:t>.</a:t>
            </a:r>
            <a:r>
              <a:rPr lang="es-ES" sz="2800" b="1" i="0" u="none" strike="noStrike">
                <a:effectLst/>
                <a:latin typeface="Arial" panose="020B0604020202020204" pitchFamily="34" charset="0"/>
              </a:rPr>
              <a:t>  </a:t>
            </a:r>
            <a:endParaRPr lang="es-ES" sz="2800" b="1">
              <a:effectLst/>
            </a:endParaRPr>
          </a:p>
          <a:p>
            <a:pPr rtl="0"/>
            <a:r>
              <a:rPr lang="es-ES" sz="2800" b="1" i="0" u="none" strike="noStrike">
                <a:effectLst/>
                <a:latin typeface="Arial" panose="020B0604020202020204" pitchFamily="34" charset="0"/>
              </a:rPr>
              <a:t>3</a:t>
            </a:r>
            <a:r>
              <a:rPr lang="en-US" sz="2800" b="1" i="0" u="none" strike="noStrike">
                <a:effectLst/>
                <a:latin typeface="Arial" panose="020B0604020202020204" pitchFamily="34" charset="0"/>
              </a:rPr>
              <a:t>. </a:t>
            </a:r>
            <a:r>
              <a:rPr lang="es-ES" sz="2800" b="1" i="0" u="none" strike="noStrike">
                <a:effectLst/>
                <a:latin typeface="Arial" panose="020B0604020202020204" pitchFamily="34" charset="0"/>
              </a:rPr>
              <a:t>Filosofía sofisticada</a:t>
            </a:r>
            <a:r>
              <a:rPr lang="en-US" sz="2800" b="1" i="0" u="none" strike="noStrike">
                <a:effectLst/>
                <a:latin typeface="Arial" panose="020B0604020202020204" pitchFamily="34" charset="0"/>
              </a:rPr>
              <a:t>.</a:t>
            </a:r>
            <a:r>
              <a:rPr lang="es-ES" sz="2800" b="1" i="0" u="none" strike="noStrike">
                <a:effectLst/>
                <a:latin typeface="Arial" panose="020B0604020202020204" pitchFamily="34" charset="0"/>
              </a:rPr>
              <a:t> </a:t>
            </a:r>
            <a:endParaRPr lang="es-ES" sz="2800"/>
          </a:p>
        </p:txBody>
      </p:sp>
      <p:pic>
        <p:nvPicPr>
          <p:cNvPr id="6" name="Imagen 5">
            <a:extLst>
              <a:ext uri="{FF2B5EF4-FFF2-40B4-BE49-F238E27FC236}">
                <a16:creationId xmlns:a16="http://schemas.microsoft.com/office/drawing/2014/main" id="{A8E4339A-5A90-4240-AB3D-98FC55065D68}"/>
              </a:ext>
            </a:extLst>
          </p:cNvPr>
          <p:cNvPicPr>
            <a:picLocks noChangeAspect="1"/>
          </p:cNvPicPr>
          <p:nvPr/>
        </p:nvPicPr>
        <p:blipFill>
          <a:blip r:embed="rId2"/>
          <a:stretch>
            <a:fillRect/>
          </a:stretch>
        </p:blipFill>
        <p:spPr>
          <a:xfrm>
            <a:off x="2472104" y="1933411"/>
            <a:ext cx="2935165" cy="3135149"/>
          </a:xfrm>
          <a:prstGeom prst="rect">
            <a:avLst/>
          </a:prstGeom>
        </p:spPr>
      </p:pic>
      <p:pic>
        <p:nvPicPr>
          <p:cNvPr id="5" name="Imagen 4">
            <a:extLst>
              <a:ext uri="{FF2B5EF4-FFF2-40B4-BE49-F238E27FC236}">
                <a16:creationId xmlns:a16="http://schemas.microsoft.com/office/drawing/2014/main" id="{2B4C60BF-9379-AB4A-8DA0-A1F414CECAD3}"/>
              </a:ext>
            </a:extLst>
          </p:cNvPr>
          <p:cNvPicPr>
            <a:picLocks noChangeAspect="1"/>
          </p:cNvPicPr>
          <p:nvPr/>
        </p:nvPicPr>
        <p:blipFill>
          <a:blip r:embed="rId3"/>
          <a:stretch>
            <a:fillRect/>
          </a:stretch>
        </p:blipFill>
        <p:spPr>
          <a:xfrm>
            <a:off x="4630615" y="330565"/>
            <a:ext cx="3853962" cy="2386368"/>
          </a:xfrm>
          <a:prstGeom prst="rect">
            <a:avLst/>
          </a:prstGeom>
        </p:spPr>
      </p:pic>
      <p:pic>
        <p:nvPicPr>
          <p:cNvPr id="2" name="Imagen 2">
            <a:extLst>
              <a:ext uri="{FF2B5EF4-FFF2-40B4-BE49-F238E27FC236}">
                <a16:creationId xmlns:a16="http://schemas.microsoft.com/office/drawing/2014/main" id="{EEF17AD9-EE1D-7D40-ADF2-765D6A03F8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1788" y="1641232"/>
            <a:ext cx="3853962" cy="2696308"/>
          </a:xfrm>
          <a:prstGeom prst="rect">
            <a:avLst/>
          </a:prstGeom>
        </p:spPr>
      </p:pic>
      <p:sp>
        <p:nvSpPr>
          <p:cNvPr id="7" name="CuadroTexto 6">
            <a:extLst>
              <a:ext uri="{FF2B5EF4-FFF2-40B4-BE49-F238E27FC236}">
                <a16:creationId xmlns:a16="http://schemas.microsoft.com/office/drawing/2014/main" id="{9B72A20C-3FFF-D446-A839-F2C87B11A2CB}"/>
              </a:ext>
            </a:extLst>
          </p:cNvPr>
          <p:cNvSpPr txBox="1"/>
          <p:nvPr/>
        </p:nvSpPr>
        <p:spPr>
          <a:xfrm>
            <a:off x="87923" y="5068560"/>
            <a:ext cx="12016154" cy="1938992"/>
          </a:xfrm>
          <a:prstGeom prst="rect">
            <a:avLst/>
          </a:prstGeom>
          <a:noFill/>
        </p:spPr>
        <p:txBody>
          <a:bodyPr wrap="square" rtlCol="0">
            <a:spAutoFit/>
          </a:bodyPr>
          <a:lstStyle/>
          <a:p>
            <a:pPr rtl="0"/>
            <a:r>
              <a:rPr lang="es-ES" sz="2800" b="1" i="0" u="none" strike="noStrike" dirty="0">
                <a:effectLst/>
                <a:latin typeface="Arial" panose="020B0604020202020204" pitchFamily="34" charset="0"/>
              </a:rPr>
              <a:t>Cada creyente que desea estar firme en su fe , enfrentará desafíos en este mundo , no piense que estará tranquilo cuando usted decida vivir para Dios ante un mundo lleno de paganismo.</a:t>
            </a:r>
            <a:endParaRPr lang="es-ES" sz="2800" b="1" dirty="0">
              <a:effectLst/>
            </a:endParaRPr>
          </a:p>
          <a:p>
            <a:br>
              <a:rPr lang="es-ES" dirty="0"/>
            </a:br>
            <a:endParaRPr lang="es-ES" dirty="0"/>
          </a:p>
        </p:txBody>
      </p:sp>
    </p:spTree>
    <p:extLst>
      <p:ext uri="{BB962C8B-B14F-4D97-AF65-F5344CB8AC3E}">
        <p14:creationId xmlns:p14="http://schemas.microsoft.com/office/powerpoint/2010/main" val="1513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2"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p:bldP spid="4" grpId="2"/>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051A55A-0789-5446-B779-D65E2748B5A2}"/>
              </a:ext>
            </a:extLst>
          </p:cNvPr>
          <p:cNvSpPr txBox="1"/>
          <p:nvPr/>
        </p:nvSpPr>
        <p:spPr>
          <a:xfrm>
            <a:off x="3319096" y="2351782"/>
            <a:ext cx="5553808" cy="2154436"/>
          </a:xfrm>
          <a:prstGeom prst="rect">
            <a:avLst/>
          </a:prstGeom>
          <a:noFill/>
        </p:spPr>
        <p:txBody>
          <a:bodyPr wrap="square" rtlCol="0">
            <a:spAutoFit/>
          </a:bodyPr>
          <a:lstStyle/>
          <a:p>
            <a:pPr rtl="0"/>
            <a:br>
              <a:rPr lang="es-ES" b="0">
                <a:effectLst/>
              </a:rPr>
            </a:br>
            <a:r>
              <a:rPr lang="es-ES" sz="8000" b="1" i="0" u="none" strike="noStrike">
                <a:effectLst/>
                <a:latin typeface="Arial" panose="020B0604020202020204" pitchFamily="34" charset="0"/>
              </a:rPr>
              <a:t>Desarrolló </a:t>
            </a:r>
            <a:endParaRPr lang="es-ES" sz="8000" b="1">
              <a:effectLst/>
            </a:endParaRPr>
          </a:p>
          <a:p>
            <a:br>
              <a:rPr lang="es-ES"/>
            </a:br>
            <a:endParaRPr lang="es-ES"/>
          </a:p>
        </p:txBody>
      </p:sp>
      <p:sp>
        <p:nvSpPr>
          <p:cNvPr id="3" name="Triángulo isósceles 2">
            <a:extLst>
              <a:ext uri="{FF2B5EF4-FFF2-40B4-BE49-F238E27FC236}">
                <a16:creationId xmlns:a16="http://schemas.microsoft.com/office/drawing/2014/main" id="{29617DB1-39DA-D247-A8AE-840B60BB829C}"/>
              </a:ext>
            </a:extLst>
          </p:cNvPr>
          <p:cNvSpPr/>
          <p:nvPr/>
        </p:nvSpPr>
        <p:spPr>
          <a:xfrm rot="5400000">
            <a:off x="-2378320" y="2378321"/>
            <a:ext cx="6858001" cy="2101362"/>
          </a:xfrm>
          <a:prstGeom prst="triangle">
            <a:avLst>
              <a:gd name="adj" fmla="val 502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Triángulo isósceles 3">
            <a:extLst>
              <a:ext uri="{FF2B5EF4-FFF2-40B4-BE49-F238E27FC236}">
                <a16:creationId xmlns:a16="http://schemas.microsoft.com/office/drawing/2014/main" id="{E22F5520-FDA4-AE41-A0C4-BF52A18C2329}"/>
              </a:ext>
            </a:extLst>
          </p:cNvPr>
          <p:cNvSpPr/>
          <p:nvPr/>
        </p:nvSpPr>
        <p:spPr>
          <a:xfrm rot="10800000">
            <a:off x="1041215" y="0"/>
            <a:ext cx="3213472" cy="2889420"/>
          </a:xfrm>
          <a:prstGeom prst="triangle">
            <a:avLst>
              <a:gd name="adj" fmla="val 474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000622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DA9A1ACB-4ECA-4EAE-AEAB-CE9C8C01E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pic>
        <p:nvPicPr>
          <p:cNvPr id="5" name="Imagen 4">
            <a:extLst>
              <a:ext uri="{FF2B5EF4-FFF2-40B4-BE49-F238E27FC236}">
                <a16:creationId xmlns:a16="http://schemas.microsoft.com/office/drawing/2014/main" id="{65F04E1F-BF47-AD48-8397-ACA1C2901083}"/>
              </a:ext>
            </a:extLst>
          </p:cNvPr>
          <p:cNvPicPr>
            <a:picLocks noChangeAspect="1"/>
          </p:cNvPicPr>
          <p:nvPr/>
        </p:nvPicPr>
        <p:blipFill rotWithShape="1">
          <a:blip r:embed="rId2"/>
          <a:srcRect t="9091" r="28081"/>
          <a:stretch/>
        </p:blipFill>
        <p:spPr>
          <a:xfrm>
            <a:off x="0" y="-44949"/>
            <a:ext cx="12191980" cy="6857989"/>
          </a:xfrm>
          <a:prstGeom prst="rect">
            <a:avLst/>
          </a:prstGeom>
        </p:spPr>
      </p:pic>
      <p:sp>
        <p:nvSpPr>
          <p:cNvPr id="12" name="Freeform 9">
            <a:extLst>
              <a:ext uri="{FF2B5EF4-FFF2-40B4-BE49-F238E27FC236}">
                <a16:creationId xmlns:a16="http://schemas.microsoft.com/office/drawing/2014/main" id="{72319FFA-0E4F-4E0B-BEBA-A9DD4B41A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a:extLst>
              <a:ext uri="{FF2B5EF4-FFF2-40B4-BE49-F238E27FC236}">
                <a16:creationId xmlns:a16="http://schemas.microsoft.com/office/drawing/2014/main" id="{62ADDC07-1DB3-7849-804A-262695030B82}"/>
              </a:ext>
            </a:extLst>
          </p:cNvPr>
          <p:cNvSpPr txBox="1"/>
          <p:nvPr/>
        </p:nvSpPr>
        <p:spPr>
          <a:xfrm>
            <a:off x="253153" y="-44949"/>
            <a:ext cx="3234462" cy="943702"/>
          </a:xfrm>
          <a:prstGeom prst="rect">
            <a:avLst/>
          </a:prstGeom>
        </p:spPr>
        <p:txBody>
          <a:bodyPr vert="horz" lIns="91440" tIns="45720" rIns="91440" bIns="45720" rtlCol="0" anchor="b">
            <a:noAutofit/>
          </a:bodyPr>
          <a:lstStyle/>
          <a:p>
            <a:pPr defTabSz="457200">
              <a:spcBef>
                <a:spcPct val="0"/>
              </a:spcBef>
              <a:spcAft>
                <a:spcPts val="600"/>
              </a:spcAft>
            </a:pPr>
            <a:r>
              <a:rPr lang="en-US" sz="4000" b="1" i="1" u="sng" strike="noStrike">
                <a:solidFill>
                  <a:srgbClr val="FEFEFE"/>
                </a:solidFill>
                <a:effectLst/>
                <a:latin typeface="+mj-lt"/>
                <a:ea typeface="+mj-ea"/>
                <a:cs typeface="+mj-cs"/>
              </a:rPr>
              <a:t>A. Idolatría </a:t>
            </a:r>
            <a:endParaRPr lang="en-US" sz="4000" b="1" i="1" u="sng">
              <a:solidFill>
                <a:srgbClr val="FEFEFE"/>
              </a:solidFill>
              <a:latin typeface="+mj-lt"/>
              <a:ea typeface="+mj-ea"/>
              <a:cs typeface="+mj-cs"/>
            </a:endParaRPr>
          </a:p>
        </p:txBody>
      </p:sp>
      <p:sp>
        <p:nvSpPr>
          <p:cNvPr id="4" name="CuadroTexto 3">
            <a:extLst>
              <a:ext uri="{FF2B5EF4-FFF2-40B4-BE49-F238E27FC236}">
                <a16:creationId xmlns:a16="http://schemas.microsoft.com/office/drawing/2014/main" id="{6DA80BCB-0AE5-7B42-83D8-694D3B33C93A}"/>
              </a:ext>
            </a:extLst>
          </p:cNvPr>
          <p:cNvSpPr txBox="1"/>
          <p:nvPr/>
        </p:nvSpPr>
        <p:spPr>
          <a:xfrm>
            <a:off x="0" y="943702"/>
            <a:ext cx="6485467" cy="5914288"/>
          </a:xfrm>
          <a:prstGeom prst="rect">
            <a:avLst/>
          </a:prstGeom>
        </p:spPr>
        <p:txBody>
          <a:bodyPr vert="horz" lIns="91440" tIns="45720" rIns="91440" bIns="45720" rtlCol="0" anchor="ctr">
            <a:normAutofit fontScale="70000" lnSpcReduction="20000"/>
          </a:bodyPr>
          <a:lstStyle/>
          <a:p>
            <a:pPr defTabSz="457200">
              <a:lnSpc>
                <a:spcPct val="90000"/>
              </a:lnSpc>
              <a:spcBef>
                <a:spcPct val="20000"/>
              </a:spcBef>
              <a:spcAft>
                <a:spcPts val="600"/>
              </a:spcAft>
              <a:buClr>
                <a:schemeClr val="accent1"/>
              </a:buClr>
              <a:buFont typeface="Wingdings 2" charset="2"/>
              <a:buChar char=""/>
            </a:pPr>
            <a:r>
              <a:rPr lang="en-US" sz="3600" b="1" i="1" u="none" strike="noStrike">
                <a:effectLst/>
              </a:rPr>
              <a:t>“Mientras Pablo los esperaba en Atenas, su espíritu se enardecía viendo la ciudad entregada a la idolatría.”        Hechos‬ 17:16‬ RVR1960‬‬</a:t>
            </a:r>
          </a:p>
          <a:p>
            <a:pPr defTabSz="457200">
              <a:lnSpc>
                <a:spcPct val="90000"/>
              </a:lnSpc>
              <a:spcBef>
                <a:spcPct val="20000"/>
              </a:spcBef>
              <a:spcAft>
                <a:spcPts val="600"/>
              </a:spcAft>
              <a:buClr>
                <a:schemeClr val="accent1"/>
              </a:buClr>
              <a:buFont typeface="Wingdings 2" charset="2"/>
              <a:buChar char=""/>
            </a:pPr>
            <a:endParaRPr lang="en-US" sz="3600" i="1"/>
          </a:p>
          <a:p>
            <a:pPr defTabSz="457200">
              <a:lnSpc>
                <a:spcPct val="90000"/>
              </a:lnSpc>
              <a:spcBef>
                <a:spcPct val="20000"/>
              </a:spcBef>
              <a:spcAft>
                <a:spcPts val="600"/>
              </a:spcAft>
              <a:buClr>
                <a:schemeClr val="accent1"/>
              </a:buClr>
              <a:buFont typeface="Wingdings 2" charset="2"/>
              <a:buChar char=""/>
            </a:pPr>
            <a:r>
              <a:rPr lang="en-US" sz="3600" b="1" i="1" u="none" strike="noStrike">
                <a:effectLst/>
              </a:rPr>
              <a:t>“Entonces Pablo, puesto en pie en medio del Areópago, dijo: Varones atenienses, en todo observo que sois muy religiosos;”</a:t>
            </a:r>
            <a:r>
              <a:rPr lang="en-US" sz="3600" b="1" i="1"/>
              <a:t> </a:t>
            </a:r>
            <a:r>
              <a:rPr lang="en-US" sz="3600" b="1" i="1" u="none" strike="noStrike">
                <a:effectLst/>
              </a:rPr>
              <a:t>Hechos‬ ‭17:22‬ ‭RVR1960‬‬</a:t>
            </a:r>
            <a:endParaRPr lang="en-US" sz="3600" b="1" i="1">
              <a:effectLst/>
            </a:endParaRPr>
          </a:p>
          <a:p>
            <a:pPr defTabSz="457200">
              <a:lnSpc>
                <a:spcPct val="90000"/>
              </a:lnSpc>
              <a:spcBef>
                <a:spcPct val="20000"/>
              </a:spcBef>
              <a:spcAft>
                <a:spcPts val="600"/>
              </a:spcAft>
              <a:buClr>
                <a:schemeClr val="accent1"/>
              </a:buClr>
              <a:buFont typeface="Wingdings 2" charset="2"/>
              <a:buChar char=""/>
            </a:pPr>
            <a:endParaRPr lang="en-US" sz="3600" i="1"/>
          </a:p>
          <a:p>
            <a:pPr defTabSz="457200">
              <a:lnSpc>
                <a:spcPct val="90000"/>
              </a:lnSpc>
              <a:spcBef>
                <a:spcPct val="20000"/>
              </a:spcBef>
              <a:spcAft>
                <a:spcPts val="600"/>
              </a:spcAft>
              <a:buClr>
                <a:schemeClr val="accent1"/>
              </a:buClr>
              <a:buFont typeface="Wingdings 2" charset="2"/>
              <a:buChar char=""/>
            </a:pPr>
            <a:r>
              <a:rPr lang="en-US" sz="3600" b="1" i="0" u="none" strike="noStrike">
                <a:effectLst/>
              </a:rPr>
              <a:t>Ellos tenían como 30 mil dioses paganos en sus templos , hoy tenemos más dioses que esos días , solo que con nombres diferentes.</a:t>
            </a:r>
            <a:br>
              <a:rPr lang="en-US" sz="1300" i="1"/>
            </a:br>
            <a:endParaRPr lang="en-US" sz="1300" i="1">
              <a:effectLst/>
            </a:endParaRPr>
          </a:p>
          <a:p>
            <a:pPr defTabSz="457200">
              <a:lnSpc>
                <a:spcPct val="90000"/>
              </a:lnSpc>
              <a:spcBef>
                <a:spcPct val="20000"/>
              </a:spcBef>
              <a:spcAft>
                <a:spcPts val="600"/>
              </a:spcAft>
              <a:buClr>
                <a:schemeClr val="accent1"/>
              </a:buClr>
            </a:pPr>
            <a:br>
              <a:rPr lang="en-US" sz="1300" b="0">
                <a:effectLst/>
              </a:rPr>
            </a:br>
            <a:endParaRPr lang="en-US" sz="1300"/>
          </a:p>
        </p:txBody>
      </p:sp>
    </p:spTree>
    <p:extLst>
      <p:ext uri="{BB962C8B-B14F-4D97-AF65-F5344CB8AC3E}">
        <p14:creationId xmlns:p14="http://schemas.microsoft.com/office/powerpoint/2010/main" val="734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E50C38E-89CB-544D-A675-F9F7E9ED11BF}"/>
              </a:ext>
            </a:extLst>
          </p:cNvPr>
          <p:cNvSpPr txBox="1"/>
          <p:nvPr/>
        </p:nvSpPr>
        <p:spPr>
          <a:xfrm>
            <a:off x="0" y="610136"/>
            <a:ext cx="12192000" cy="6247864"/>
          </a:xfrm>
          <a:prstGeom prst="rect">
            <a:avLst/>
          </a:prstGeom>
          <a:noFill/>
        </p:spPr>
        <p:txBody>
          <a:bodyPr wrap="square" rtlCol="0">
            <a:spAutoFit/>
          </a:bodyPr>
          <a:lstStyle/>
          <a:p>
            <a:pPr rtl="0"/>
            <a:r>
              <a:rPr lang="es-ES" sz="2800" b="0" i="0" u="none" strike="noStrike" dirty="0">
                <a:effectLst/>
                <a:latin typeface="Arial" panose="020B0604020202020204" pitchFamily="34" charset="0"/>
              </a:rPr>
              <a:t>Un ídolo es algo que usted ama más , tema más , sirve más , confía más , que al señor y un ídolo es alguien que usted tenga en primer lugar en su vida .</a:t>
            </a:r>
            <a:endParaRPr lang="es-ES" sz="2800" b="0" dirty="0">
              <a:effectLst/>
            </a:endParaRPr>
          </a:p>
          <a:p>
            <a:pPr rtl="0"/>
            <a:br>
              <a:rPr lang="es-ES" sz="2800" b="0" dirty="0">
                <a:effectLst/>
              </a:rPr>
            </a:br>
            <a:r>
              <a:rPr lang="es-ES" sz="2800" b="0" i="0" u="none" strike="noStrike" dirty="0">
                <a:effectLst/>
                <a:latin typeface="Arial" panose="020B0604020202020204" pitchFamily="34" charset="0"/>
              </a:rPr>
              <a:t>Idolatría es el pecado más grande que una persona pueda cometer , ya que es la transgresión del más grande mandamientos del señor </a:t>
            </a:r>
            <a:endParaRPr lang="es-ES" sz="2800" b="0" dirty="0">
              <a:effectLst/>
            </a:endParaRPr>
          </a:p>
          <a:p>
            <a:pPr rtl="0"/>
            <a:br>
              <a:rPr lang="es-ES" sz="2800" b="0" dirty="0">
                <a:effectLst/>
              </a:rPr>
            </a:br>
            <a:r>
              <a:rPr lang="es-ES" sz="2800" b="0" i="0" u="none" strike="noStrike" dirty="0">
                <a:effectLst/>
                <a:latin typeface="Arial" panose="020B0604020202020204" pitchFamily="34" charset="0"/>
              </a:rPr>
              <a:t>“Y amarás al Señor tu Dios con todo tu corazón, y con toda tu alma, y con toda tu mente y con todas tus fuerzas. Este es el principal mandamiento.”</a:t>
            </a:r>
            <a:endParaRPr lang="es-ES" sz="2800" b="0" dirty="0">
              <a:effectLst/>
            </a:endParaRPr>
          </a:p>
          <a:p>
            <a:pPr rtl="0"/>
            <a:r>
              <a:rPr lang="es-ES" sz="2800" b="0" i="0" u="none" strike="noStrike" dirty="0">
                <a:effectLst/>
                <a:latin typeface="Arial" panose="020B0604020202020204" pitchFamily="34" charset="0"/>
              </a:rPr>
              <a:t>‭‭S. Marcos‬ ‭12:30‬ ‭RVR1960‬‬</a:t>
            </a:r>
            <a:endParaRPr lang="es-ES" sz="2800" b="0" dirty="0">
              <a:effectLst/>
            </a:endParaRPr>
          </a:p>
          <a:p>
            <a:pPr rtl="0"/>
            <a:br>
              <a:rPr lang="es-ES" sz="2800" b="0" dirty="0">
                <a:effectLst/>
              </a:rPr>
            </a:br>
            <a:r>
              <a:rPr lang="es-ES" sz="2800" b="0" i="0" u="none" strike="noStrike" dirty="0">
                <a:effectLst/>
                <a:latin typeface="Arial" panose="020B0604020202020204" pitchFamily="34" charset="0"/>
              </a:rPr>
              <a:t>Hoy tenemos los mismo dioses con otros nombres , para proteger a sus seguidores.</a:t>
            </a:r>
            <a:endParaRPr lang="es-ES" sz="2800" b="0" dirty="0">
              <a:effectLst/>
            </a:endParaRPr>
          </a:p>
          <a:p>
            <a:br>
              <a:rPr lang="es-ES" dirty="0"/>
            </a:br>
            <a:endParaRPr lang="es-ES" dirty="0"/>
          </a:p>
        </p:txBody>
      </p:sp>
    </p:spTree>
    <p:extLst>
      <p:ext uri="{BB962C8B-B14F-4D97-AF65-F5344CB8AC3E}">
        <p14:creationId xmlns:p14="http://schemas.microsoft.com/office/powerpoint/2010/main" val="273681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2"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3"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p:bldP spid="2" grpId="2"/>
      <p:bldP spid="2" grpId="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122BEE2-CA91-BF4B-80E6-26DB6B212E65}"/>
              </a:ext>
            </a:extLst>
          </p:cNvPr>
          <p:cNvSpPr txBox="1"/>
          <p:nvPr/>
        </p:nvSpPr>
        <p:spPr>
          <a:xfrm>
            <a:off x="835269" y="0"/>
            <a:ext cx="6711462" cy="7448193"/>
          </a:xfrm>
          <a:prstGeom prst="rect">
            <a:avLst/>
          </a:prstGeom>
          <a:noFill/>
        </p:spPr>
        <p:txBody>
          <a:bodyPr wrap="square" rtlCol="0">
            <a:spAutoFit/>
          </a:bodyPr>
          <a:lstStyle/>
          <a:p>
            <a:pPr rtl="0"/>
            <a:r>
              <a:rPr lang="es-ES" sz="3200" b="1" i="1" u="sng" strike="noStrike" dirty="0">
                <a:effectLst/>
                <a:latin typeface="Arial" panose="020B0604020202020204" pitchFamily="34" charset="0"/>
              </a:rPr>
              <a:t>1. dios mamón  = materialismo </a:t>
            </a:r>
            <a:endParaRPr lang="es-ES" sz="3200" b="1" i="1" u="sng" dirty="0">
              <a:effectLst/>
            </a:endParaRPr>
          </a:p>
          <a:p>
            <a:pPr rtl="0"/>
            <a:r>
              <a:rPr lang="es-ES" sz="2800" b="1" i="0" u="none" strike="noStrike" dirty="0">
                <a:effectLst/>
                <a:latin typeface="Arial" panose="020B0604020202020204" pitchFamily="34" charset="0"/>
              </a:rPr>
              <a:t>Muchos adoran a este dios , sus vidas giran alrededor del negocio, trabajo, riquezas hay muchos que lo más importante de su vida son sus Posesiones y podría ser alguien que ahora mismo está por ahí que de </a:t>
            </a:r>
            <a:r>
              <a:rPr lang="es-ES" sz="2800" b="1" i="0" u="none" strike="noStrike" dirty="0" err="1">
                <a:effectLst/>
                <a:latin typeface="Arial" panose="020B0604020202020204" pitchFamily="34" charset="0"/>
              </a:rPr>
              <a:t>pazadita</a:t>
            </a:r>
            <a:r>
              <a:rPr lang="es-ES" sz="2800" b="1" i="0" u="none" strike="noStrike" dirty="0">
                <a:effectLst/>
                <a:latin typeface="Arial" panose="020B0604020202020204" pitchFamily="34" charset="0"/>
              </a:rPr>
              <a:t> saluda a Dios, amigo Dios no ocupará un segundo lugar en su vida </a:t>
            </a:r>
            <a:endParaRPr lang="en-US" sz="2800" b="1" dirty="0">
              <a:latin typeface="Arial" panose="020B0604020202020204" pitchFamily="34" charset="0"/>
            </a:endParaRPr>
          </a:p>
          <a:p>
            <a:pPr rtl="0"/>
            <a:endParaRPr lang="en-US" sz="2800" b="1" i="0" u="none" strike="noStrike" dirty="0">
              <a:effectLst/>
              <a:latin typeface="Arial" panose="020B0604020202020204" pitchFamily="34" charset="0"/>
            </a:endParaRPr>
          </a:p>
          <a:p>
            <a:pPr rtl="0"/>
            <a:r>
              <a:rPr lang="es-ES" sz="2800" b="1" i="0" u="none" strike="noStrike" dirty="0">
                <a:effectLst/>
                <a:latin typeface="Arial" panose="020B0604020202020204" pitchFamily="34" charset="0"/>
              </a:rPr>
              <a:t>Los narcotraficantes, la industrian </a:t>
            </a:r>
            <a:r>
              <a:rPr lang="es-ES" sz="2800" b="1" i="0" u="none" strike="noStrike" dirty="0" err="1">
                <a:effectLst/>
                <a:latin typeface="Arial" panose="020B0604020202020204" pitchFamily="34" charset="0"/>
              </a:rPr>
              <a:t>pornografica</a:t>
            </a:r>
            <a:r>
              <a:rPr lang="es-ES" sz="2800" b="1" i="0" u="none" strike="noStrike" dirty="0">
                <a:effectLst/>
                <a:latin typeface="Arial" panose="020B0604020202020204" pitchFamily="34" charset="0"/>
              </a:rPr>
              <a:t>, la industria de licores, juegos de azar y algunos empleados públicos, que traicionan su nación, son adoradores del materialismo.</a:t>
            </a:r>
            <a:endParaRPr lang="es-ES" sz="2800" b="1" dirty="0">
              <a:effectLst/>
            </a:endParaRPr>
          </a:p>
          <a:p>
            <a:br>
              <a:rPr lang="es-ES" dirty="0"/>
            </a:br>
            <a:br>
              <a:rPr lang="es-ES" dirty="0"/>
            </a:br>
            <a:endParaRPr lang="es-ES" dirty="0"/>
          </a:p>
        </p:txBody>
      </p:sp>
      <p:pic>
        <p:nvPicPr>
          <p:cNvPr id="3" name="Imagen 2">
            <a:extLst>
              <a:ext uri="{FF2B5EF4-FFF2-40B4-BE49-F238E27FC236}">
                <a16:creationId xmlns:a16="http://schemas.microsoft.com/office/drawing/2014/main" id="{233F915C-0F9F-F944-8045-CC11011CF6BE}"/>
              </a:ext>
            </a:extLst>
          </p:cNvPr>
          <p:cNvPicPr>
            <a:picLocks noChangeAspect="1"/>
          </p:cNvPicPr>
          <p:nvPr/>
        </p:nvPicPr>
        <p:blipFill>
          <a:blip r:embed="rId2"/>
          <a:stretch>
            <a:fillRect/>
          </a:stretch>
        </p:blipFill>
        <p:spPr>
          <a:xfrm>
            <a:off x="7414846" y="388327"/>
            <a:ext cx="4615962" cy="6081346"/>
          </a:xfrm>
          <a:prstGeom prst="rect">
            <a:avLst/>
          </a:prstGeom>
        </p:spPr>
      </p:pic>
    </p:spTree>
    <p:extLst>
      <p:ext uri="{BB962C8B-B14F-4D97-AF65-F5344CB8AC3E}">
        <p14:creationId xmlns:p14="http://schemas.microsoft.com/office/powerpoint/2010/main" val="28722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Freeform 6">
            <a:extLst>
              <a:ext uri="{FF2B5EF4-FFF2-40B4-BE49-F238E27FC236}">
                <a16:creationId xmlns:a16="http://schemas.microsoft.com/office/drawing/2014/main" id="{E446B7E6-8568-417F-959E-DB3D1E7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23" name="Rectangle 22">
            <a:extLst>
              <a:ext uri="{FF2B5EF4-FFF2-40B4-BE49-F238E27FC236}">
                <a16:creationId xmlns:a16="http://schemas.microsoft.com/office/drawing/2014/main" id="{54047A07-72EC-41BC-A55F-C264F639F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a:extLst>
              <a:ext uri="{FF2B5EF4-FFF2-40B4-BE49-F238E27FC236}">
                <a16:creationId xmlns:a16="http://schemas.microsoft.com/office/drawing/2014/main" id="{FF696C39-8AAA-5149-8E4A-992A2366D228}"/>
              </a:ext>
            </a:extLst>
          </p:cNvPr>
          <p:cNvPicPr>
            <a:picLocks noChangeAspect="1"/>
          </p:cNvPicPr>
          <p:nvPr/>
        </p:nvPicPr>
        <p:blipFill rotWithShape="1">
          <a:blip r:embed="rId2">
            <a:alphaModFix amt="40000"/>
          </a:blip>
          <a:srcRect b="16667"/>
          <a:stretch/>
        </p:blipFill>
        <p:spPr>
          <a:xfrm>
            <a:off x="20" y="10"/>
            <a:ext cx="12191980" cy="6857990"/>
          </a:xfrm>
          <a:prstGeom prst="rect">
            <a:avLst/>
          </a:prstGeom>
        </p:spPr>
      </p:pic>
      <p:sp>
        <p:nvSpPr>
          <p:cNvPr id="6" name="CuadroTexto 5">
            <a:extLst>
              <a:ext uri="{FF2B5EF4-FFF2-40B4-BE49-F238E27FC236}">
                <a16:creationId xmlns:a16="http://schemas.microsoft.com/office/drawing/2014/main" id="{AEFC881D-8A36-B440-8452-B501F02A10E9}"/>
              </a:ext>
            </a:extLst>
          </p:cNvPr>
          <p:cNvSpPr txBox="1"/>
          <p:nvPr/>
        </p:nvSpPr>
        <p:spPr>
          <a:xfrm>
            <a:off x="458309" y="4163099"/>
            <a:ext cx="10572000" cy="3732453"/>
          </a:xfrm>
          <a:prstGeom prst="rect">
            <a:avLst/>
          </a:prstGeom>
        </p:spPr>
        <p:txBody>
          <a:bodyPr vert="horz" lIns="91440" tIns="45720" rIns="91440" bIns="45720" rtlCol="0" anchor="b">
            <a:noAutofit/>
          </a:bodyPr>
          <a:lstStyle/>
          <a:p>
            <a:pPr defTabSz="457200">
              <a:spcBef>
                <a:spcPct val="0"/>
              </a:spcBef>
              <a:spcAft>
                <a:spcPts val="600"/>
              </a:spcAft>
            </a:pPr>
            <a:br>
              <a:rPr lang="en-US" sz="5400" b="1">
                <a:solidFill>
                  <a:srgbClr val="FEFEFE"/>
                </a:solidFill>
                <a:effectLst/>
                <a:latin typeface="+mj-lt"/>
                <a:ea typeface="+mj-ea"/>
                <a:cs typeface="+mj-cs"/>
              </a:rPr>
            </a:br>
            <a:r>
              <a:rPr lang="en-US" sz="5400" b="1" i="1" u="sng" strike="noStrike">
                <a:solidFill>
                  <a:srgbClr val="FEFEFE"/>
                </a:solidFill>
                <a:effectLst/>
                <a:latin typeface="+mj-lt"/>
                <a:ea typeface="+mj-ea"/>
                <a:cs typeface="+mj-cs"/>
              </a:rPr>
              <a:t>2. El dios Baco, alcohol, droga,borrachera.</a:t>
            </a:r>
            <a:endParaRPr lang="en-US" sz="5400" b="1" i="1" u="sng">
              <a:solidFill>
                <a:srgbClr val="FEFEFE"/>
              </a:solidFill>
              <a:effectLst/>
              <a:latin typeface="+mj-lt"/>
              <a:ea typeface="+mj-ea"/>
              <a:cs typeface="+mj-cs"/>
            </a:endParaRPr>
          </a:p>
          <a:p>
            <a:pPr defTabSz="457200">
              <a:spcBef>
                <a:spcPct val="0"/>
              </a:spcBef>
              <a:spcAft>
                <a:spcPts val="600"/>
              </a:spcAft>
            </a:pPr>
            <a:br>
              <a:rPr lang="en-US" sz="5400" b="1">
                <a:solidFill>
                  <a:srgbClr val="FEFEFE"/>
                </a:solidFill>
                <a:latin typeface="+mj-lt"/>
                <a:ea typeface="+mj-ea"/>
                <a:cs typeface="+mj-cs"/>
              </a:rPr>
            </a:br>
            <a:endParaRPr lang="en-US" sz="5400" b="1">
              <a:solidFill>
                <a:srgbClr val="FEFEFE"/>
              </a:solidFill>
              <a:latin typeface="+mj-lt"/>
              <a:ea typeface="+mj-ea"/>
              <a:cs typeface="+mj-cs"/>
            </a:endParaRPr>
          </a:p>
        </p:txBody>
      </p:sp>
    </p:spTree>
    <p:extLst>
      <p:ext uri="{BB962C8B-B14F-4D97-AF65-F5344CB8AC3E}">
        <p14:creationId xmlns:p14="http://schemas.microsoft.com/office/powerpoint/2010/main" val="325993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otalTime>328</TotalTime>
  <Words>1905</Words>
  <Application>Microsoft Office PowerPoint</Application>
  <PresentationFormat>Panorámica</PresentationFormat>
  <Paragraphs>108</Paragraphs>
  <Slides>27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27</vt:i4>
      </vt:variant>
    </vt:vector>
  </HeadingPairs>
  <TitlesOfParts>
    <vt:vector size="31" baseType="lpstr">
      <vt:lpstr>Arial</vt:lpstr>
      <vt:lpstr>Century Gothic</vt:lpstr>
      <vt:lpstr>Wingdings 2</vt:lpstr>
      <vt:lpstr>Citable</vt:lpstr>
      <vt:lpstr> Tema : Como estar firme ante la resistencia del Evangelio.  </vt:lpstr>
      <vt:lpstr>Intoduccion: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Tema : Como estar firme ante la resistencia del Evangelio.  </dc:title>
  <dc:creator>Katerine Bustos Mejira</dc:creator>
  <cp:lastModifiedBy>Jose Bustos</cp:lastModifiedBy>
  <cp:revision>9</cp:revision>
  <dcterms:created xsi:type="dcterms:W3CDTF">2020-07-18T19:23:01Z</dcterms:created>
  <dcterms:modified xsi:type="dcterms:W3CDTF">2020-07-19T05:27:12Z</dcterms:modified>
</cp:coreProperties>
</file>