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9" r:id="rId9"/>
    <p:sldId id="262" r:id="rId10"/>
    <p:sldId id="264" r:id="rId11"/>
    <p:sldId id="276" r:id="rId12"/>
  </p:sldIdLst>
  <p:sldSz cx="18288000" cy="10287000"/>
  <p:notesSz cx="6858000" cy="9144000"/>
  <p:embeddedFontLst>
    <p:embeddedFont>
      <p:font typeface="Roboto" panose="020B0604020202020204" charset="0"/>
      <p:regular r:id="rId13"/>
    </p:embeddedFont>
    <p:embeddedFont>
      <p:font typeface="Norwester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26" y="-190501"/>
            <a:ext cx="9965579" cy="1047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3"/>
          <p:cNvGrpSpPr/>
          <p:nvPr/>
        </p:nvGrpSpPr>
        <p:grpSpPr>
          <a:xfrm>
            <a:off x="637287" y="2954088"/>
            <a:ext cx="8968320" cy="3089729"/>
            <a:chOff x="-552043" y="-510182"/>
            <a:chExt cx="12893887" cy="4862639"/>
          </a:xfrm>
        </p:grpSpPr>
        <p:sp>
          <p:nvSpPr>
            <p:cNvPr id="4" name="AutoShape 4"/>
            <p:cNvSpPr/>
            <p:nvPr/>
          </p:nvSpPr>
          <p:spPr>
            <a:xfrm>
              <a:off x="-552043" y="-510182"/>
              <a:ext cx="12893887" cy="4862639"/>
            </a:xfrm>
            <a:prstGeom prst="rect">
              <a:avLst/>
            </a:prstGeom>
            <a:solidFill>
              <a:srgbClr val="EBF0F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21172" y="111779"/>
              <a:ext cx="11347459" cy="41172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199"/>
                </a:lnSpc>
              </a:pPr>
              <a:r>
                <a:rPr lang="en-US" sz="10000" dirty="0" smtClean="0">
                  <a:solidFill>
                    <a:srgbClr val="251E20"/>
                  </a:solidFill>
                  <a:latin typeface="Norwester"/>
                </a:rPr>
                <a:t>LA SEMILLA QUE DA FRUTO</a:t>
              </a:r>
              <a:endParaRPr lang="en-US" sz="10000" dirty="0">
                <a:solidFill>
                  <a:srgbClr val="251E20"/>
                </a:solidFill>
                <a:latin typeface="Norwester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75651" y="6743700"/>
            <a:ext cx="622255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600" spc="140" dirty="0" smtClean="0">
                <a:solidFill>
                  <a:srgbClr val="EBF0F2"/>
                </a:solidFill>
                <a:latin typeface="Roboto"/>
              </a:rPr>
              <a:t>PASTOR ALBERTO BUSTOS </a:t>
            </a:r>
            <a:endParaRPr lang="en-US" sz="3600" spc="140" dirty="0">
              <a:solidFill>
                <a:srgbClr val="EBF0F2"/>
              </a:solidFill>
              <a:latin typeface="Roboto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9981357" y="120849"/>
            <a:ext cx="8514475" cy="8237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3741"/>
            <a:ext cx="6296087" cy="25482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188297" y="3027726"/>
            <a:ext cx="7430969" cy="74309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266289"/>
            <a:ext cx="6043334" cy="375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8458200" y="638364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accent6">
                    <a:lumMod val="75000"/>
                  </a:schemeClr>
                </a:solidFill>
              </a:rPr>
              <a:t>Hay aves que se esconden en el </a:t>
            </a:r>
            <a:r>
              <a:rPr lang="es-MX" sz="4800" b="1" dirty="0" smtClean="0">
                <a:solidFill>
                  <a:schemeClr val="accent6">
                    <a:lumMod val="75000"/>
                  </a:schemeClr>
                </a:solidFill>
              </a:rPr>
              <a:t>follaje </a:t>
            </a:r>
            <a:r>
              <a:rPr lang="es-MX" sz="4800" b="1" dirty="0">
                <a:solidFill>
                  <a:schemeClr val="accent6">
                    <a:lumMod val="75000"/>
                  </a:schemeClr>
                </a:solidFill>
              </a:rPr>
              <a:t>de la </a:t>
            </a:r>
            <a:r>
              <a:rPr lang="es-MX" sz="4800" b="1" dirty="0" smtClean="0">
                <a:solidFill>
                  <a:schemeClr val="accent6">
                    <a:lumMod val="75000"/>
                  </a:schemeClr>
                </a:solidFill>
              </a:rPr>
              <a:t>Iglesia</a:t>
            </a:r>
            <a:endParaRPr lang="es-MX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283951" y="2589001"/>
            <a:ext cx="937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“Y clamó con voz potente, diciendo: Ha caído, ha caído la gran Babilonia, y se ha hecho habitación de demonios y guarida de todo espíritu inmundo, y albergue de toda ave inmunda y aborrecible.”</a:t>
            </a:r>
            <a:br>
              <a:rPr lang="es-MX" sz="3200" b="1" dirty="0"/>
            </a:b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</a:rPr>
              <a:t>Apocalipsis 18:2 RVR1960</a:t>
            </a:r>
            <a:endParaRPr lang="es-MX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177271" y="5905500"/>
            <a:ext cx="944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Hay mercenarios de la </a:t>
            </a:r>
            <a:r>
              <a:rPr lang="es-MX" sz="3600" b="1" dirty="0" smtClean="0"/>
              <a:t>palabra, </a:t>
            </a:r>
            <a:r>
              <a:rPr lang="es-MX" sz="3600" b="1" dirty="0"/>
              <a:t>los que le rinden cultos ala personalidad y los que juegan con el alma de los </a:t>
            </a:r>
            <a:r>
              <a:rPr lang="es-MX" sz="3600" b="1" dirty="0" smtClean="0"/>
              <a:t>inocentes, </a:t>
            </a:r>
            <a:r>
              <a:rPr lang="es-MX" sz="3600" b="1" dirty="0"/>
              <a:t>como los que construyen Torres para ser conocidos por los </a:t>
            </a:r>
            <a:r>
              <a:rPr lang="es-MX" sz="3600" b="1" dirty="0" smtClean="0"/>
              <a:t>hombres, </a:t>
            </a:r>
            <a:r>
              <a:rPr lang="es-MX" sz="3600" b="1" dirty="0"/>
              <a:t>son empujadas y patrocinadas por </a:t>
            </a:r>
            <a:r>
              <a:rPr lang="es-MX" sz="3600" b="1" dirty="0" smtClean="0"/>
              <a:t>Satanás, </a:t>
            </a:r>
            <a:r>
              <a:rPr lang="es-MX" sz="3600" b="1" dirty="0"/>
              <a:t>el nunca estará en contra de la religión ahí se anidan sus </a:t>
            </a:r>
            <a:r>
              <a:rPr lang="es-MX" sz="3600" b="1" dirty="0" smtClean="0"/>
              <a:t>aves. </a:t>
            </a:r>
            <a:endParaRPr lang="es-MX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239" b="923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701489" y="-266210"/>
            <a:ext cx="5833707" cy="58337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-243838" y="4601986"/>
            <a:ext cx="5833707" cy="583370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47750" y="2057400"/>
            <a:ext cx="16192500" cy="6172200"/>
          </a:xfrm>
          <a:prstGeom prst="rect">
            <a:avLst/>
          </a:prstGeom>
          <a:solidFill>
            <a:srgbClr val="EBF0F2"/>
          </a:solidFill>
        </p:spPr>
      </p:sp>
      <p:sp>
        <p:nvSpPr>
          <p:cNvPr id="16" name="CuadroTexto 15"/>
          <p:cNvSpPr txBox="1"/>
          <p:nvPr/>
        </p:nvSpPr>
        <p:spPr>
          <a:xfrm>
            <a:off x="1676400" y="25527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/>
              <a:t>Conclusión</a:t>
            </a:r>
            <a:r>
              <a:rPr lang="es-MX" dirty="0"/>
              <a:t> 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822758" y="3859234"/>
            <a:ext cx="1310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accent6">
                    <a:lumMod val="75000"/>
                  </a:schemeClr>
                </a:solidFill>
              </a:rPr>
              <a:t>Creo que el señor a despertado en usted la curiosidad y se pregonará estoy yo en el lugar correcto la semilla que fue plantada en mi está dando frutos y </a:t>
            </a:r>
            <a:r>
              <a:rPr lang="es-MX" sz="4400" b="1" dirty="0" smtClean="0">
                <a:solidFill>
                  <a:schemeClr val="accent6">
                    <a:lumMod val="75000"/>
                  </a:schemeClr>
                </a:solidFill>
              </a:rPr>
              <a:t>creciendo? </a:t>
            </a:r>
            <a:r>
              <a:rPr lang="es-MX" sz="4400" b="1" dirty="0">
                <a:solidFill>
                  <a:schemeClr val="accent6">
                    <a:lumMod val="75000"/>
                  </a:schemeClr>
                </a:solidFill>
              </a:rPr>
              <a:t>No olvide reconocer al </a:t>
            </a:r>
            <a:r>
              <a:rPr lang="es-MX" sz="4400" b="1" dirty="0" smtClean="0">
                <a:solidFill>
                  <a:schemeClr val="accent6">
                    <a:lumMod val="75000"/>
                  </a:schemeClr>
                </a:solidFill>
              </a:rPr>
              <a:t>sembrador, </a:t>
            </a:r>
            <a:r>
              <a:rPr lang="es-MX" sz="4400" b="1" dirty="0">
                <a:solidFill>
                  <a:schemeClr val="accent6">
                    <a:lumMod val="75000"/>
                  </a:schemeClr>
                </a:solidFill>
              </a:rPr>
              <a:t>identificar la </a:t>
            </a:r>
            <a:r>
              <a:rPr lang="es-MX" sz="4400" b="1" dirty="0" smtClean="0">
                <a:solidFill>
                  <a:schemeClr val="accent6">
                    <a:lumMod val="75000"/>
                  </a:schemeClr>
                </a:solidFill>
              </a:rPr>
              <a:t>semilla, el </a:t>
            </a:r>
            <a:r>
              <a:rPr lang="es-MX" sz="4400" b="1" dirty="0">
                <a:solidFill>
                  <a:schemeClr val="accent6">
                    <a:lumMod val="75000"/>
                  </a:schemeClr>
                </a:solidFill>
              </a:rPr>
              <a:t>avance del su arbusto y ver el crecimiento del </a:t>
            </a:r>
            <a:r>
              <a:rPr lang="es-MX" sz="4400" b="1" dirty="0" smtClean="0">
                <a:solidFill>
                  <a:schemeClr val="accent6">
                    <a:lumMod val="75000"/>
                  </a:schemeClr>
                </a:solidFill>
              </a:rPr>
              <a:t>árbol.</a:t>
            </a:r>
            <a:r>
              <a:rPr lang="es-MX" sz="4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MX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6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391657" y="-159617"/>
            <a:ext cx="6204500" cy="6204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214956" y="4252219"/>
            <a:ext cx="6204500" cy="62045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65901" y="2019300"/>
            <a:ext cx="14249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</a:rPr>
              <a:t>“Otra parábola les refirió, diciendo: El reino de los cielos es semejante al grano de mostaza, que un hombre tomó y sembró en su campo; el cual a la verdad es la más pequeña de todas las semillas; pero cuando ha crecido, es la mayor de las hortalizas, y se hace árbol, de tal manera que vienen las aves del cielo y hacen nidos en sus ramas.”</a:t>
            </a:r>
            <a:br>
              <a:rPr lang="es-MX" sz="4800" b="1" dirty="0">
                <a:solidFill>
                  <a:schemeClr val="bg1"/>
                </a:solidFill>
              </a:rPr>
            </a:br>
            <a:r>
              <a:rPr lang="es-MX" sz="4800" b="1" i="1" dirty="0"/>
              <a:t>S. Mateo 13:31-32 RVR1960</a:t>
            </a:r>
            <a:endParaRPr lang="es-MX" sz="4800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0927359" y="0"/>
            <a:ext cx="7345401" cy="734540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09600" y="6477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dirty="0"/>
              <a:t>Introducción</a:t>
            </a:r>
            <a:r>
              <a:rPr lang="es-MX" sz="6600" b="1" i="1" dirty="0"/>
              <a:t> </a:t>
            </a:r>
            <a:endParaRPr lang="es-MX" b="1" i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62878" y="2324100"/>
            <a:ext cx="1615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Una parábola es una enseñanza de la </a:t>
            </a:r>
            <a:r>
              <a:rPr lang="es-MX" sz="3600" b="1" dirty="0" smtClean="0"/>
              <a:t>vida, </a:t>
            </a:r>
            <a:r>
              <a:rPr lang="es-MX" sz="3600" b="1" dirty="0"/>
              <a:t>con un sentido espiritual, el señor hablo en parábola para un mayor entendimiento, y vemos en ellas la obra de Satanás impidiendo el Avance del </a:t>
            </a:r>
            <a:r>
              <a:rPr lang="es-MX" sz="3600" b="1" dirty="0" smtClean="0"/>
              <a:t>reino, en </a:t>
            </a:r>
            <a:r>
              <a:rPr lang="es-MX" sz="3600" b="1" dirty="0"/>
              <a:t>la parábola del sembrador el enemigo se roba la semilla y en la del trigo y la </a:t>
            </a:r>
            <a:r>
              <a:rPr lang="es-MX" sz="3600" b="1" dirty="0" smtClean="0"/>
              <a:t>cizaña, el </a:t>
            </a:r>
            <a:r>
              <a:rPr lang="es-MX" sz="3600" b="1" dirty="0"/>
              <a:t>siembra la semilla y en la de la semilla de mostaza el corrompe la semilla hay cuatro cosas en esta </a:t>
            </a:r>
            <a:r>
              <a:rPr lang="es-MX" sz="3600" b="1" dirty="0" smtClean="0"/>
              <a:t>parábola. </a:t>
            </a:r>
            <a:endParaRPr lang="es-MX" sz="36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086600" y="5663862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smtClean="0">
                <a:solidFill>
                  <a:schemeClr val="accent6">
                    <a:lumMod val="75000"/>
                  </a:schemeClr>
                </a:solidFill>
              </a:rPr>
              <a:t>1. El </a:t>
            </a:r>
            <a:r>
              <a:rPr lang="es-MX" sz="5400" b="1" dirty="0">
                <a:solidFill>
                  <a:schemeClr val="accent6">
                    <a:lumMod val="75000"/>
                  </a:schemeClr>
                </a:solidFill>
              </a:rPr>
              <a:t>sembrador </a:t>
            </a:r>
            <a:br>
              <a:rPr lang="es-MX" sz="5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MX" sz="5400" b="1" dirty="0" smtClean="0">
                <a:solidFill>
                  <a:schemeClr val="accent6">
                    <a:lumMod val="75000"/>
                  </a:schemeClr>
                </a:solidFill>
              </a:rPr>
              <a:t>2. La </a:t>
            </a:r>
            <a:r>
              <a:rPr lang="es-MX" sz="5400" b="1" dirty="0">
                <a:solidFill>
                  <a:schemeClr val="accent6">
                    <a:lumMod val="75000"/>
                  </a:schemeClr>
                </a:solidFill>
              </a:rPr>
              <a:t>semilla</a:t>
            </a:r>
            <a:br>
              <a:rPr lang="es-MX" sz="5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MX" sz="5400" b="1" dirty="0" smtClean="0">
                <a:solidFill>
                  <a:schemeClr val="accent6">
                    <a:lumMod val="75000"/>
                  </a:schemeClr>
                </a:solidFill>
              </a:rPr>
              <a:t>3. El </a:t>
            </a:r>
            <a:r>
              <a:rPr lang="es-MX" sz="5400" b="1" dirty="0">
                <a:solidFill>
                  <a:schemeClr val="accent6">
                    <a:lumMod val="75000"/>
                  </a:schemeClr>
                </a:solidFill>
              </a:rPr>
              <a:t>arbusto </a:t>
            </a:r>
            <a:br>
              <a:rPr lang="es-MX" sz="5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MX" sz="5400" b="1" dirty="0" smtClean="0">
                <a:solidFill>
                  <a:schemeClr val="accent6">
                    <a:lumMod val="75000"/>
                  </a:schemeClr>
                </a:solidFill>
              </a:rPr>
              <a:t>4. El </a:t>
            </a:r>
            <a:r>
              <a:rPr lang="es-MX" sz="5400" b="1" dirty="0">
                <a:solidFill>
                  <a:schemeClr val="accent6">
                    <a:lumMod val="75000"/>
                  </a:schemeClr>
                </a:solidFill>
              </a:rPr>
              <a:t>árbol crecido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47715"/>
            <a:ext cx="8933156" cy="8210585"/>
            <a:chOff x="0" y="0"/>
            <a:chExt cx="4500299" cy="41362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0299" cy="4136286"/>
            </a:xfrm>
            <a:custGeom>
              <a:avLst/>
              <a:gdLst/>
              <a:ahLst/>
              <a:cxnLst/>
              <a:rect l="l" t="t" r="r" b="b"/>
              <a:pathLst>
                <a:path w="4500299" h="4136286">
                  <a:moveTo>
                    <a:pt x="0" y="0"/>
                  </a:moveTo>
                  <a:lnTo>
                    <a:pt x="0" y="4136286"/>
                  </a:lnTo>
                  <a:lnTo>
                    <a:pt x="4500299" y="4136286"/>
                  </a:lnTo>
                  <a:lnTo>
                    <a:pt x="4500299" y="0"/>
                  </a:lnTo>
                  <a:lnTo>
                    <a:pt x="0" y="0"/>
                  </a:lnTo>
                  <a:close/>
                  <a:moveTo>
                    <a:pt x="4439339" y="4075326"/>
                  </a:moveTo>
                  <a:lnTo>
                    <a:pt x="59690" y="4075326"/>
                  </a:lnTo>
                  <a:lnTo>
                    <a:pt x="59690" y="59690"/>
                  </a:lnTo>
                  <a:lnTo>
                    <a:pt x="4439339" y="59690"/>
                  </a:lnTo>
                  <a:lnTo>
                    <a:pt x="4439339" y="4075326"/>
                  </a:lnTo>
                  <a:close/>
                </a:path>
              </a:pathLst>
            </a:custGeom>
            <a:solidFill>
              <a:srgbClr val="251E20">
                <a:alpha val="49803"/>
              </a:srgbClr>
            </a:solidFill>
          </p:spPr>
        </p:sp>
      </p:grpSp>
      <p:pic>
        <p:nvPicPr>
          <p:cNvPr id="1026" name="Picture 2" descr="Parábola del sembrador – Bendiciones Cristi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470241"/>
            <a:ext cx="6227982" cy="7015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1670939" y="1675211"/>
            <a:ext cx="764867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500" b="1" spc="65" dirty="0" smtClean="0">
                <a:solidFill>
                  <a:srgbClr val="251E20"/>
                </a:solidFill>
                <a:latin typeface="Norwester Bold"/>
              </a:rPr>
              <a:t>DESARROLLO</a:t>
            </a:r>
            <a:endParaRPr lang="en-US" sz="6500" b="1" spc="65" dirty="0">
              <a:solidFill>
                <a:srgbClr val="251E20"/>
              </a:solidFill>
              <a:latin typeface="Norwester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4101563" y="6136123"/>
            <a:ext cx="4150877" cy="415087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447800" y="3009900"/>
            <a:ext cx="6482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accent6">
                    <a:lumMod val="75000"/>
                  </a:schemeClr>
                </a:solidFill>
              </a:rPr>
              <a:t>A. El </a:t>
            </a:r>
            <a:r>
              <a:rPr lang="es-MX" sz="6000" b="1" dirty="0">
                <a:solidFill>
                  <a:schemeClr val="accent6">
                    <a:lumMod val="75000"/>
                  </a:schemeClr>
                </a:solidFill>
              </a:rPr>
              <a:t>sembrador </a:t>
            </a:r>
            <a:endParaRPr lang="es-MX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670939" y="4330836"/>
            <a:ext cx="76486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/>
              <a:t>“Otra parábola les refirió, diciendo: El reino de los cielos es semejante al grano de mostaza, que un hombre tomó y sembró en su campo;”</a:t>
            </a:r>
            <a:br>
              <a:rPr lang="es-MX" sz="4400" b="1" dirty="0"/>
            </a:br>
            <a:r>
              <a:rPr lang="es-MX" sz="4400" b="1" i="1" dirty="0">
                <a:solidFill>
                  <a:schemeClr val="accent6">
                    <a:lumMod val="75000"/>
                  </a:schemeClr>
                </a:solidFill>
              </a:rPr>
              <a:t>S. Mateo 13:31 RVR1960</a:t>
            </a:r>
            <a:endParaRPr lang="es-MX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66934" y="289024"/>
            <a:ext cx="7369597" cy="8229600"/>
          </a:xfrm>
          <a:prstGeom prst="rect">
            <a:avLst/>
          </a:prstGeom>
          <a:solidFill>
            <a:srgbClr val="EBF0F2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49" y="289024"/>
            <a:ext cx="7374386" cy="36850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5093163" y="311884"/>
            <a:ext cx="3665993" cy="366599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9389357" y="289024"/>
            <a:ext cx="7369597" cy="8229600"/>
          </a:xfrm>
          <a:prstGeom prst="rect">
            <a:avLst/>
          </a:prstGeom>
          <a:solidFill>
            <a:srgbClr val="EBF0F2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56" y="274762"/>
            <a:ext cx="7369597" cy="36850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3040343" y="274762"/>
            <a:ext cx="3713531" cy="371353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966680" y="439620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Quien es que </a:t>
            </a:r>
            <a:r>
              <a:rPr lang="es-MX" sz="4000" b="1" dirty="0" smtClean="0"/>
              <a:t>siembra?</a:t>
            </a:r>
            <a:endParaRPr lang="es-MX" sz="40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934536" y="43481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El señor edifica su iglesia </a:t>
            </a:r>
            <a:endParaRPr lang="es-MX" sz="4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785723" y="5522417"/>
            <a:ext cx="6614880" cy="238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“Respondiendo él, les dijo: El que siembra la buena semilla es el Hijo del Hombre.”</a:t>
            </a:r>
            <a:br>
              <a:rPr lang="es-MX" sz="3600" b="1" dirty="0"/>
            </a:b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  <a:t>S. Mateo 13:37 RVR1960</a:t>
            </a:r>
            <a:endParaRPr lang="es-MX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701154" y="5356144"/>
            <a:ext cx="68675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“estando persuadido de esto, que el que comenzó en vosotros la buena obra, la perfeccionará hasta el día de Jesucristo;”</a:t>
            </a:r>
            <a:br>
              <a:rPr lang="es-MX" sz="3600" b="1" dirty="0"/>
            </a:b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  <a:t>Filipenses 1:6 RVR1960</a:t>
            </a:r>
            <a:endParaRPr lang="es-MX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281703" y="8348370"/>
            <a:ext cx="15854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i="1" dirty="0">
                <a:solidFill>
                  <a:schemeClr val="bg1"/>
                </a:solidFill>
              </a:rPr>
              <a:t/>
            </a:r>
            <a:br>
              <a:rPr lang="es-MX" sz="4400" b="1" i="1" dirty="0">
                <a:solidFill>
                  <a:schemeClr val="bg1"/>
                </a:solidFill>
              </a:rPr>
            </a:br>
            <a:r>
              <a:rPr lang="es-MX" sz="4400" b="1" i="1" dirty="0">
                <a:solidFill>
                  <a:schemeClr val="bg1"/>
                </a:solidFill>
              </a:rPr>
              <a:t>Abra una buena cosecha por que el señor es el sembrador </a:t>
            </a:r>
            <a:endParaRPr lang="es-MX" sz="4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2270" y="-216784"/>
            <a:ext cx="6266725" cy="10720569"/>
          </a:xfrm>
          <a:prstGeom prst="rect">
            <a:avLst/>
          </a:prstGeom>
          <a:solidFill>
            <a:srgbClr val="F7963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42270" y="-216784"/>
            <a:ext cx="6204500" cy="62045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705600" y="342900"/>
            <a:ext cx="990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/>
              <a:t>B. La </a:t>
            </a:r>
            <a:r>
              <a:rPr lang="es-MX" sz="6600" b="1" dirty="0"/>
              <a:t>semilla </a:t>
            </a:r>
            <a:br>
              <a:rPr lang="es-MX" sz="6600" b="1" dirty="0"/>
            </a:br>
            <a:endParaRPr lang="es-MX" sz="66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172200" y="1731304"/>
            <a:ext cx="1173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“Otra parábola les refirió, diciendo: El reino de los cielos es semejante al grano de mostaza, que un hombre tomó y sembró en su campo;”</a:t>
            </a:r>
            <a:br>
              <a:rPr lang="es-MX" sz="3600" b="1" dirty="0"/>
            </a:b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  <a:t>S. Mateo 13:31 RVR1960</a:t>
            </a:r>
            <a:endParaRPr lang="es-MX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315200" y="4457700"/>
            <a:ext cx="9144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reino de los cielos es un pequeño grano de </a:t>
            </a:r>
            <a:r>
              <a:rPr lang="es-MX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mostaza, </a:t>
            </a:r>
            <a:r>
              <a:rPr lang="es-MX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es </a:t>
            </a:r>
            <a:r>
              <a:rPr lang="es-MX" sz="32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 </a:t>
            </a:r>
            <a:r>
              <a:rPr lang="es-MX" sz="3200" b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pomposo, </a:t>
            </a:r>
            <a:r>
              <a:rPr lang="es-MX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semilla es </a:t>
            </a:r>
            <a:r>
              <a:rPr lang="es-MX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fuerte, </a:t>
            </a:r>
            <a:r>
              <a:rPr lang="es-MX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medicinal y </a:t>
            </a:r>
            <a:r>
              <a:rPr lang="es-MX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tiene </a:t>
            </a:r>
            <a:r>
              <a:rPr lang="es-MX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gran </a:t>
            </a:r>
            <a:r>
              <a:rPr lang="es-MX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secreto, </a:t>
            </a:r>
            <a:r>
              <a:rPr lang="es-MX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ella hay </a:t>
            </a:r>
            <a:r>
              <a:rPr lang="es-MX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vida, los </a:t>
            </a:r>
            <a:r>
              <a:rPr lang="es-MX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hijos del señor somos comparado cómo esa </a:t>
            </a:r>
            <a:r>
              <a:rPr lang="es-MX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semilla, Cualquier </a:t>
            </a:r>
            <a:r>
              <a:rPr lang="es-MX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tonto puede contar las semillas qué hay en una manzana y solo Dios puede contar las manzanas qué hay en una </a:t>
            </a:r>
            <a:r>
              <a:rPr lang="es-MX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semilla. </a:t>
            </a:r>
          </a:p>
          <a:p>
            <a:pPr algn="ctr"/>
            <a:endParaRPr lang="es-MX" sz="32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3200" b="1" u="sng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s-MX" sz="32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semilla puede reproducirse aunque sea pequeña si tiene </a:t>
            </a:r>
            <a:r>
              <a:rPr lang="es-MX" sz="3200" b="1" u="sng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vida. </a:t>
            </a:r>
            <a:endParaRPr lang="es-MX" sz="32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 descr="La semilla - Escuelapedia - Recursos Educativ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00700"/>
            <a:ext cx="5044440" cy="3745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5535678" cy="8210585"/>
            <a:chOff x="0" y="0"/>
            <a:chExt cx="20714237" cy="1094744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0947447" cy="10947447"/>
              <a:chOff x="0" y="0"/>
              <a:chExt cx="4136286" cy="41362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136286" cy="4136286"/>
              </a:xfrm>
              <a:custGeom>
                <a:avLst/>
                <a:gdLst/>
                <a:ahLst/>
                <a:cxnLst/>
                <a:rect l="l" t="t" r="r" b="b"/>
                <a:pathLst>
                  <a:path w="4136286" h="4136286">
                    <a:moveTo>
                      <a:pt x="0" y="0"/>
                    </a:moveTo>
                    <a:lnTo>
                      <a:pt x="0" y="4136286"/>
                    </a:lnTo>
                    <a:lnTo>
                      <a:pt x="4136286" y="4136286"/>
                    </a:lnTo>
                    <a:lnTo>
                      <a:pt x="4136286" y="0"/>
                    </a:lnTo>
                    <a:lnTo>
                      <a:pt x="0" y="0"/>
                    </a:lnTo>
                    <a:close/>
                    <a:moveTo>
                      <a:pt x="4075326" y="4075326"/>
                    </a:moveTo>
                    <a:lnTo>
                      <a:pt x="59690" y="4075326"/>
                    </a:lnTo>
                    <a:lnTo>
                      <a:pt x="59690" y="59690"/>
                    </a:lnTo>
                    <a:lnTo>
                      <a:pt x="4075326" y="59690"/>
                    </a:lnTo>
                    <a:lnTo>
                      <a:pt x="4075326" y="4075326"/>
                    </a:lnTo>
                    <a:close/>
                  </a:path>
                </a:pathLst>
              </a:custGeom>
              <a:solidFill>
                <a:srgbClr val="EBF0F2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10330333" y="0"/>
              <a:ext cx="10383904" cy="10947447"/>
            </a:xfrm>
            <a:prstGeom prst="rect">
              <a:avLst/>
            </a:prstGeom>
            <a:solidFill>
              <a:srgbClr val="EBF0F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0873284" y="3529176"/>
            <a:ext cx="5710109" cy="57101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70" y="3554661"/>
            <a:ext cx="6899010" cy="51742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070" y="3500654"/>
            <a:ext cx="2391986" cy="239198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009792" y="1849179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</a:rPr>
              <a:t>C. El </a:t>
            </a:r>
            <a:r>
              <a:rPr lang="es-MX" sz="4800" b="1" dirty="0">
                <a:solidFill>
                  <a:schemeClr val="bg1"/>
                </a:solidFill>
              </a:rPr>
              <a:t>arbusto que crece </a:t>
            </a:r>
            <a:endParaRPr lang="es-MX" sz="48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331804" y="1730939"/>
            <a:ext cx="68230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“el cual a la verdad es la más pequeña de todas las semillas; pero cuando ha crecido, es la mayor de las hortalizas, y se hace árbol, de tal manera que vienen las aves del cielo y hacen nidos en sus ramas.”</a:t>
            </a:r>
            <a:br>
              <a:rPr lang="es-MX" sz="3200" b="1" dirty="0"/>
            </a:b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</a:rPr>
              <a:t>S. Mateo 13:32 RVR1960</a:t>
            </a:r>
            <a:endParaRPr lang="es-MX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470014" y="5096079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/>
            </a:r>
            <a:br>
              <a:rPr lang="es-MX" sz="3600" dirty="0"/>
            </a:br>
            <a:r>
              <a:rPr lang="es-MX" sz="3600" b="1" i="1" u="sng" dirty="0"/>
              <a:t>No es comparado con algo grande y </a:t>
            </a:r>
            <a:r>
              <a:rPr lang="es-MX" sz="3600" b="1" i="1" u="sng" dirty="0" smtClean="0"/>
              <a:t>frondoso, </a:t>
            </a:r>
            <a:r>
              <a:rPr lang="es-MX" sz="3600" b="1" i="1" u="sng" dirty="0"/>
              <a:t>pero con la capacidad de reproducir y multiplicar y esa es la verdad del reino en cada </a:t>
            </a:r>
            <a:r>
              <a:rPr lang="es-MX" sz="3600" b="1" i="1" u="sng" dirty="0" smtClean="0"/>
              <a:t>líder. </a:t>
            </a:r>
            <a:r>
              <a:rPr lang="es-MX" sz="3600" b="1" dirty="0"/>
              <a:t/>
            </a:r>
            <a:br>
              <a:rPr lang="es-MX" sz="3600" b="1" dirty="0"/>
            </a:br>
            <a:endParaRPr lang="es-MX" sz="36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5225" y="-178754"/>
            <a:ext cx="8073153" cy="10644509"/>
          </a:xfrm>
          <a:prstGeom prst="rect">
            <a:avLst/>
          </a:prstGeom>
          <a:solidFill>
            <a:srgbClr val="EBF0F2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188297" y="5366575"/>
            <a:ext cx="5092120" cy="50921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19999"/>
          </a:blip>
          <a:srcRect/>
          <a:stretch>
            <a:fillRect/>
          </a:stretch>
        </p:blipFill>
        <p:spPr>
          <a:xfrm rot="5400000">
            <a:off x="12725400" y="-449352"/>
            <a:ext cx="5833707" cy="5833707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8436376" y="1028700"/>
            <a:ext cx="143887" cy="8229600"/>
          </a:xfrm>
          <a:prstGeom prst="rect">
            <a:avLst/>
          </a:prstGeom>
          <a:solidFill>
            <a:srgbClr val="EBF0F2"/>
          </a:solidFill>
        </p:spPr>
      </p:sp>
      <p:sp>
        <p:nvSpPr>
          <p:cNvPr id="21" name="CuadroTexto 20"/>
          <p:cNvSpPr txBox="1"/>
          <p:nvPr/>
        </p:nvSpPr>
        <p:spPr>
          <a:xfrm>
            <a:off x="609600" y="1905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D. Árbol </a:t>
            </a:r>
            <a:r>
              <a:rPr lang="es-MX" sz="4800" b="1" dirty="0"/>
              <a:t>crecido </a:t>
            </a:r>
            <a:endParaRPr lang="es-MX" sz="48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09600" y="1390751"/>
            <a:ext cx="647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“Después dijo Dios: Produzca la tierra hierba verde, hierba que dé semilla; árbol de fruto que dé fruto según su género, que su semilla esté en él, sobre la tierra. Y fue así. Produjo, pues, la tierra hierba verde, hierba que da semilla según su naturaleza, y árbol que da fruto, cuya semilla está en él, según su género. Y vio Dios que era bueno.”</a:t>
            </a:r>
            <a:br>
              <a:rPr lang="es-MX" sz="3200" b="1" dirty="0"/>
            </a:br>
            <a:r>
              <a:rPr lang="es-MX" sz="3200" b="1" i="1" dirty="0">
                <a:solidFill>
                  <a:schemeClr val="accent6">
                    <a:lumMod val="75000"/>
                  </a:schemeClr>
                </a:solidFill>
              </a:rPr>
              <a:t>Génesis 1:11-12 RVR1960</a:t>
            </a:r>
            <a:endParaRPr lang="es-MX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Black Oak Trees For Sale: Get Your Wholesale Plants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70" y="7133082"/>
            <a:ext cx="3752762" cy="3016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9372600" y="513588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Esta parábola Jesús no la explico y muchos no la han interpretado correctamente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921211" y="2467501"/>
            <a:ext cx="88333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6">
                    <a:lumMod val="75000"/>
                  </a:schemeClr>
                </a:solidFill>
              </a:rPr>
              <a:t>“tú mismo eres, oh rey, que creciste y te hiciste fuerte, pues creció tu grandeza y ha llegado hasta el cielo, y tu dominio hasta los confines de la tierra. Y en cuanto a lo que vio el rey, un vigilante y santo que descendía del cielo y decía: Cortad el árbol y destruidlo; mas la cepa de sus raíces dejaréis en la tierra, con atadura de hierro y de bronce en la hierba del campo; y sea mojado con el rocío del cielo, y con las bestias del campo sea su parte, hasta que pasen sobre él siete tiempos;”</a:t>
            </a:r>
            <a:br>
              <a:rPr lang="es-MX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MX" sz="2800" b="1" dirty="0">
                <a:solidFill>
                  <a:schemeClr val="bg1"/>
                </a:solidFill>
              </a:rPr>
              <a:t>Daniel 4:22-23 RVR1960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921211" y="7133082"/>
            <a:ext cx="9061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Nabucodonosor </a:t>
            </a:r>
            <a:r>
              <a:rPr lang="es-MX" sz="3200" b="1" dirty="0">
                <a:solidFill>
                  <a:schemeClr val="bg1"/>
                </a:solidFill>
              </a:rPr>
              <a:t>es una tipología del anticristo  y babilonia es la madre de toda la religiones falsas que nació con </a:t>
            </a:r>
            <a:r>
              <a:rPr lang="es-MX" sz="3200" b="1" dirty="0" smtClean="0">
                <a:solidFill>
                  <a:schemeClr val="bg1"/>
                </a:solidFill>
              </a:rPr>
              <a:t>Nemrod </a:t>
            </a:r>
            <a:r>
              <a:rPr lang="es-MX" sz="3200" b="1" dirty="0">
                <a:solidFill>
                  <a:schemeClr val="bg1"/>
                </a:solidFill>
              </a:rPr>
              <a:t>y la Torre de </a:t>
            </a:r>
            <a:r>
              <a:rPr lang="es-MX" sz="3200" b="1" dirty="0" smtClean="0">
                <a:solidFill>
                  <a:schemeClr val="bg1"/>
                </a:solidFill>
              </a:rPr>
              <a:t>Babel, </a:t>
            </a:r>
            <a:r>
              <a:rPr lang="es-MX" sz="3200" b="1" dirty="0">
                <a:solidFill>
                  <a:schemeClr val="bg1"/>
                </a:solidFill>
              </a:rPr>
              <a:t>toda la falsedad de iglesias apostatas están representadas en este árbol que pronto llegarán a su </a:t>
            </a:r>
            <a:r>
              <a:rPr lang="es-MX" sz="3200" b="1" dirty="0" smtClean="0">
                <a:solidFill>
                  <a:schemeClr val="bg1"/>
                </a:solidFill>
              </a:rPr>
              <a:t>fin. </a:t>
            </a:r>
            <a:endParaRPr lang="es-MX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4342181" y="-120573"/>
            <a:ext cx="4093831" cy="4093831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953000" y="-162383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/>
            </a:r>
            <a:br>
              <a:rPr lang="es-MX" sz="5400" b="1" dirty="0"/>
            </a:br>
            <a:r>
              <a:rPr lang="es-MX" sz="5400" b="1" dirty="0"/>
              <a:t>No son las mismas aves </a:t>
            </a:r>
            <a:endParaRPr lang="es-MX" sz="54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57266" y="1693952"/>
            <a:ext cx="6629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/>
            </a:r>
            <a:br>
              <a:rPr lang="es-MX" sz="3200" b="1" dirty="0"/>
            </a:br>
            <a:r>
              <a:rPr lang="es-MX" sz="3600" b="1" dirty="0"/>
              <a:t>“el cual a la verdad es la más pequeña de todas las semillas; pero cuando ha crecido, es la mayor de las hortalizas, y se hace árbol, de tal manera que vienen las aves del cielo y hacen nidos en sus ramas.”</a:t>
            </a:r>
            <a:br>
              <a:rPr lang="es-MX" sz="3600" b="1" dirty="0"/>
            </a:b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  <a:t>S. Mateo 13:32 RVR1960</a:t>
            </a:r>
            <a:endParaRPr lang="es-MX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282591" y="1999762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/>
            </a:r>
            <a:br>
              <a:rPr lang="es-MX" sz="3600" b="1" dirty="0"/>
            </a:br>
            <a:r>
              <a:rPr lang="es-MX" sz="3600" b="1" dirty="0"/>
              <a:t>“Cuando alguno oye la palabra del reino y no la entiende, viene el malo, y arrebata lo que fue sembrado en su corazón. Este es el que fue sembrado junto al camino.”</a:t>
            </a:r>
            <a:br>
              <a:rPr lang="es-MX" sz="3600" b="1" dirty="0"/>
            </a:b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  <a:t>S. Mateo 13:19 RVR1960</a:t>
            </a:r>
            <a:r>
              <a:rPr lang="es-MX" sz="3600" b="1" dirty="0"/>
              <a:t/>
            </a:r>
            <a:br>
              <a:rPr lang="es-MX" sz="3600" b="1" dirty="0"/>
            </a:br>
            <a:endParaRPr lang="es-MX" sz="3600" b="1" dirty="0"/>
          </a:p>
        </p:txBody>
      </p:sp>
      <p:sp>
        <p:nvSpPr>
          <p:cNvPr id="23" name="Flecha izquierda y derecha 22"/>
          <p:cNvSpPr/>
          <p:nvPr/>
        </p:nvSpPr>
        <p:spPr>
          <a:xfrm>
            <a:off x="7960360" y="3288091"/>
            <a:ext cx="1981200" cy="11430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>
            <a:off x="4071966" y="7283473"/>
            <a:ext cx="1013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/>
            </a:r>
            <a:br>
              <a:rPr lang="es-MX" sz="3200" dirty="0"/>
            </a:br>
            <a:r>
              <a:rPr lang="es-MX" sz="3600" b="1" dirty="0"/>
              <a:t>“Y mientras sembraba, parte de la semilla cayó junto al camino; y vinieron las aves y la comieron.”</a:t>
            </a:r>
            <a:br>
              <a:rPr lang="es-MX" sz="3600" b="1" dirty="0"/>
            </a:b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  <a:t>S. Mateo 13:4 RVR1960</a:t>
            </a:r>
            <a:endParaRPr lang="es-MX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Flecha abajo 24"/>
          <p:cNvSpPr/>
          <p:nvPr/>
        </p:nvSpPr>
        <p:spPr>
          <a:xfrm>
            <a:off x="8265160" y="5674296"/>
            <a:ext cx="1371600" cy="160917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808</Words>
  <Application>Microsoft Office PowerPoint</Application>
  <PresentationFormat>Personalizado</PresentationFormat>
  <Paragraphs>36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Times New Roman</vt:lpstr>
      <vt:lpstr>Roboto</vt:lpstr>
      <vt:lpstr>Arial</vt:lpstr>
      <vt:lpstr>Norwester</vt:lpstr>
      <vt:lpstr>Calibri</vt:lpstr>
      <vt:lpstr>Norwester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la semilla que da fruto</dc:title>
  <cp:lastModifiedBy>kimberly bustos</cp:lastModifiedBy>
  <cp:revision>11</cp:revision>
  <dcterms:created xsi:type="dcterms:W3CDTF">2006-08-16T00:00:00Z</dcterms:created>
  <dcterms:modified xsi:type="dcterms:W3CDTF">2020-06-11T21:33:49Z</dcterms:modified>
  <dc:identifier>DAD-4tCnKts</dc:identifier>
</cp:coreProperties>
</file>