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8" r:id="rId12"/>
    <p:sldId id="269" r:id="rId13"/>
    <p:sldId id="271" r:id="rId14"/>
    <p:sldId id="272" r:id="rId15"/>
    <p:sldId id="270" r:id="rId16"/>
  </p:sldIdLst>
  <p:sldSz cx="18288000" cy="10287000"/>
  <p:notesSz cx="6858000" cy="9144000"/>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57198" y="3394556"/>
            <a:ext cx="9858157" cy="3577903"/>
          </a:xfrm>
          <a:prstGeom prst="rect">
            <a:avLst/>
          </a:prstGeom>
        </p:spPr>
        <p:txBody>
          <a:bodyPr wrap="square" lIns="0" tIns="0" rIns="0" bIns="0" rtlCol="0" anchor="t">
            <a:spAutoFit/>
          </a:bodyPr>
          <a:lstStyle/>
          <a:p>
            <a:pPr marL="0" lvl="0" indent="0" algn="ctr">
              <a:lnSpc>
                <a:spcPts val="9333"/>
              </a:lnSpc>
              <a:spcBef>
                <a:spcPct val="0"/>
              </a:spcBef>
            </a:pPr>
            <a:r>
              <a:rPr lang="en-US" sz="9427" u="none" dirty="0" smtClean="0">
                <a:solidFill>
                  <a:srgbClr val="191769"/>
                </a:solidFill>
                <a:latin typeface="HK Grotesk Bold Bold"/>
              </a:rPr>
              <a:t>Formula </a:t>
            </a:r>
            <a:r>
              <a:rPr lang="en-US" sz="9427" dirty="0">
                <a:solidFill>
                  <a:srgbClr val="191769"/>
                </a:solidFill>
                <a:latin typeface="HK Grotesk Bold Bold"/>
              </a:rPr>
              <a:t>D</a:t>
            </a:r>
            <a:r>
              <a:rPr lang="en-US" sz="9427" u="none" dirty="0" smtClean="0">
                <a:solidFill>
                  <a:srgbClr val="191769"/>
                </a:solidFill>
                <a:latin typeface="HK Grotesk Bold Bold"/>
              </a:rPr>
              <a:t>ivina para la salud mental </a:t>
            </a:r>
            <a:endParaRPr lang="en-US" sz="9427" u="none" dirty="0">
              <a:solidFill>
                <a:srgbClr val="191769"/>
              </a:solidFill>
              <a:latin typeface="HK Grotesk Bold Bold"/>
            </a:endParaRPr>
          </a:p>
        </p:txBody>
      </p:sp>
      <p:sp>
        <p:nvSpPr>
          <p:cNvPr id="8" name="AutoShape 8"/>
          <p:cNvSpPr/>
          <p:nvPr/>
        </p:nvSpPr>
        <p:spPr>
          <a:xfrm>
            <a:off x="10817704" y="1214467"/>
            <a:ext cx="2057711" cy="2054605"/>
          </a:xfrm>
          <a:prstGeom prst="rect">
            <a:avLst/>
          </a:prstGeom>
          <a:solidFill>
            <a:srgbClr val="62A25D"/>
          </a:solidFill>
        </p:spPr>
      </p:sp>
      <p:sp>
        <p:nvSpPr>
          <p:cNvPr id="9" name="AutoShape 9"/>
          <p:cNvSpPr/>
          <p:nvPr/>
        </p:nvSpPr>
        <p:spPr>
          <a:xfrm>
            <a:off x="11811000" y="4355493"/>
            <a:ext cx="2057711" cy="2054605"/>
          </a:xfrm>
          <a:prstGeom prst="rect">
            <a:avLst/>
          </a:prstGeom>
          <a:solidFill>
            <a:srgbClr val="FFC924"/>
          </a:solidFill>
        </p:spPr>
      </p:sp>
      <p:sp>
        <p:nvSpPr>
          <p:cNvPr id="14" name="AutoShape 14"/>
          <p:cNvSpPr/>
          <p:nvPr/>
        </p:nvSpPr>
        <p:spPr>
          <a:xfrm>
            <a:off x="14158581" y="4156206"/>
            <a:ext cx="4115421" cy="2054605"/>
          </a:xfrm>
          <a:prstGeom prst="rect">
            <a:avLst/>
          </a:prstGeom>
          <a:solidFill>
            <a:srgbClr val="FDCBDF"/>
          </a:solidFill>
        </p:spPr>
      </p:sp>
      <p:sp>
        <p:nvSpPr>
          <p:cNvPr id="15" name="AutoShape 15"/>
          <p:cNvSpPr/>
          <p:nvPr/>
        </p:nvSpPr>
        <p:spPr>
          <a:xfrm>
            <a:off x="15187435" y="6667500"/>
            <a:ext cx="2057711" cy="2054605"/>
          </a:xfrm>
          <a:prstGeom prst="rect">
            <a:avLst/>
          </a:prstGeom>
          <a:solidFill>
            <a:srgbClr val="29285D"/>
          </a:solidFill>
        </p:spPr>
      </p:sp>
      <p:sp>
        <p:nvSpPr>
          <p:cNvPr id="17" name="AutoShape 17"/>
          <p:cNvSpPr/>
          <p:nvPr/>
        </p:nvSpPr>
        <p:spPr>
          <a:xfrm>
            <a:off x="13377762" y="-51332"/>
            <a:ext cx="3619345" cy="3611830"/>
          </a:xfrm>
          <a:prstGeom prst="rect">
            <a:avLst/>
          </a:prstGeom>
          <a:solidFill>
            <a:srgbClr val="469BD8"/>
          </a:solidFill>
        </p:spPr>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381" y="344883"/>
            <a:ext cx="2961794" cy="2819400"/>
          </a:xfrm>
          <a:prstGeom prst="rect">
            <a:avLst/>
          </a:prstGeom>
        </p:spPr>
      </p:pic>
      <p:sp>
        <p:nvSpPr>
          <p:cNvPr id="20" name="CuadroTexto 19"/>
          <p:cNvSpPr txBox="1"/>
          <p:nvPr/>
        </p:nvSpPr>
        <p:spPr>
          <a:xfrm>
            <a:off x="851146" y="7186970"/>
            <a:ext cx="9070263" cy="1200329"/>
          </a:xfrm>
          <a:prstGeom prst="rect">
            <a:avLst/>
          </a:prstGeom>
          <a:noFill/>
        </p:spPr>
        <p:txBody>
          <a:bodyPr wrap="square" rtlCol="0">
            <a:spAutoFit/>
          </a:bodyPr>
          <a:lstStyle/>
          <a:p>
            <a:pPr algn="ctr"/>
            <a:r>
              <a:rPr lang="es-MX" sz="7200" b="1" i="1" dirty="0" smtClean="0">
                <a:solidFill>
                  <a:srgbClr val="FFC000"/>
                </a:solidFill>
              </a:rPr>
              <a:t>Pastor Alberto Bustos </a:t>
            </a:r>
            <a:endParaRPr lang="es-MX" sz="7200" b="1" i="1" dirty="0">
              <a:solidFill>
                <a:srgbClr val="FFC000"/>
              </a:solidFill>
            </a:endParaRPr>
          </a:p>
        </p:txBody>
      </p:sp>
      <p:sp>
        <p:nvSpPr>
          <p:cNvPr id="21" name="AutoShape 15"/>
          <p:cNvSpPr/>
          <p:nvPr/>
        </p:nvSpPr>
        <p:spPr>
          <a:xfrm>
            <a:off x="11727620" y="7468579"/>
            <a:ext cx="2057711" cy="2054605"/>
          </a:xfrm>
          <a:prstGeom prst="rect">
            <a:avLst/>
          </a:prstGeom>
          <a:solidFill>
            <a:schemeClr val="accent2"/>
          </a:solidFill>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barn(inVertical)">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9285D"/>
        </a:solidFill>
        <a:effectLst/>
      </p:bgPr>
    </p:bg>
    <p:spTree>
      <p:nvGrpSpPr>
        <p:cNvPr id="1" name=""/>
        <p:cNvGrpSpPr/>
        <p:nvPr/>
      </p:nvGrpSpPr>
      <p:grpSpPr>
        <a:xfrm>
          <a:off x="0" y="0"/>
          <a:ext cx="0" cy="0"/>
          <a:chOff x="0" y="0"/>
          <a:chExt cx="0" cy="0"/>
        </a:xfrm>
      </p:grpSpPr>
      <p:sp>
        <p:nvSpPr>
          <p:cNvPr id="2" name="AutoShape 2"/>
          <p:cNvSpPr/>
          <p:nvPr/>
        </p:nvSpPr>
        <p:spPr>
          <a:xfrm>
            <a:off x="-20320" y="1463040"/>
            <a:ext cx="16878300" cy="8801100"/>
          </a:xfrm>
          <a:prstGeom prst="rect">
            <a:avLst/>
          </a:prstGeom>
          <a:solidFill>
            <a:srgbClr val="62A25D"/>
          </a:solidFill>
        </p:spPr>
      </p:sp>
      <p:sp>
        <p:nvSpPr>
          <p:cNvPr id="8" name="CuadroTexto 7"/>
          <p:cNvSpPr txBox="1"/>
          <p:nvPr/>
        </p:nvSpPr>
        <p:spPr>
          <a:xfrm>
            <a:off x="2029460" y="1790700"/>
            <a:ext cx="7010400" cy="1200329"/>
          </a:xfrm>
          <a:prstGeom prst="rect">
            <a:avLst/>
          </a:prstGeom>
          <a:noFill/>
        </p:spPr>
        <p:txBody>
          <a:bodyPr wrap="square" rtlCol="0">
            <a:spAutoFit/>
          </a:bodyPr>
          <a:lstStyle/>
          <a:p>
            <a:pPr algn="ctr"/>
            <a:r>
              <a:rPr lang="es-MX" sz="7200" b="1" dirty="0" smtClean="0">
                <a:solidFill>
                  <a:schemeClr val="bg1"/>
                </a:solidFill>
              </a:rPr>
              <a:t>C. Gratitud </a:t>
            </a:r>
            <a:endParaRPr lang="es-MX" sz="7200" b="1" dirty="0">
              <a:solidFill>
                <a:schemeClr val="bg1"/>
              </a:solidFill>
            </a:endParaRPr>
          </a:p>
        </p:txBody>
      </p:sp>
      <p:pic>
        <p:nvPicPr>
          <p:cNvPr id="3076" name="Picture 4" descr="La neurociencia explica el poder de la Gratitud en nuestro cuer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9640" y="495300"/>
            <a:ext cx="6591300" cy="45523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406400" y="3309045"/>
            <a:ext cx="10327640" cy="2554545"/>
          </a:xfrm>
          <a:prstGeom prst="rect">
            <a:avLst/>
          </a:prstGeom>
          <a:noFill/>
        </p:spPr>
        <p:txBody>
          <a:bodyPr wrap="square" rtlCol="0">
            <a:spAutoFit/>
          </a:bodyPr>
          <a:lstStyle/>
          <a:p>
            <a:pPr algn="ctr"/>
            <a:r>
              <a:rPr lang="es-MX" sz="4000" b="1" dirty="0"/>
              <a:t>“Por nada estéis afanosos, sino sean conocidas vuestras peticiones delante de Dios en toda oración y ruego, con acción de gracias.”</a:t>
            </a:r>
            <a:br>
              <a:rPr lang="es-MX" sz="4000" b="1" dirty="0"/>
            </a:br>
            <a:r>
              <a:rPr lang="es-MX" sz="4000" b="1" dirty="0">
                <a:solidFill>
                  <a:schemeClr val="bg1"/>
                </a:solidFill>
              </a:rPr>
              <a:t>Filipenses 4:6 RVR1960</a:t>
            </a:r>
            <a:endParaRPr lang="es-MX" sz="4000" b="1" dirty="0">
              <a:solidFill>
                <a:schemeClr val="bg1"/>
              </a:solidFill>
            </a:endParaRPr>
          </a:p>
        </p:txBody>
      </p:sp>
      <p:sp>
        <p:nvSpPr>
          <p:cNvPr id="10" name="Rectángulo 9"/>
          <p:cNvSpPr/>
          <p:nvPr/>
        </p:nvSpPr>
        <p:spPr>
          <a:xfrm>
            <a:off x="838200" y="6438900"/>
            <a:ext cx="15163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1295400" y="6562635"/>
            <a:ext cx="14706600" cy="1200329"/>
          </a:xfrm>
          <a:prstGeom prst="rect">
            <a:avLst/>
          </a:prstGeom>
          <a:noFill/>
        </p:spPr>
        <p:txBody>
          <a:bodyPr wrap="square" rtlCol="0">
            <a:spAutoFit/>
          </a:bodyPr>
          <a:lstStyle/>
          <a:p>
            <a:pPr algn="ctr"/>
            <a:r>
              <a:rPr lang="es-MX" sz="3600" b="1" i="1" dirty="0">
                <a:solidFill>
                  <a:schemeClr val="bg1"/>
                </a:solidFill>
              </a:rPr>
              <a:t>Tengamos siempre gratitud por lo que </a:t>
            </a:r>
            <a:r>
              <a:rPr lang="es-MX" sz="3600" b="1" i="1" dirty="0" smtClean="0">
                <a:solidFill>
                  <a:schemeClr val="bg1"/>
                </a:solidFill>
              </a:rPr>
              <a:t>tenemos, </a:t>
            </a:r>
            <a:r>
              <a:rPr lang="es-MX" sz="3600" b="1" i="1" dirty="0">
                <a:solidFill>
                  <a:schemeClr val="bg1"/>
                </a:solidFill>
              </a:rPr>
              <a:t>No reciba las cosas como que las </a:t>
            </a:r>
            <a:r>
              <a:rPr lang="es-MX" sz="3600" b="1" i="1" dirty="0" smtClean="0">
                <a:solidFill>
                  <a:schemeClr val="bg1"/>
                </a:solidFill>
              </a:rPr>
              <a:t>mereciera, </a:t>
            </a:r>
            <a:r>
              <a:rPr lang="es-MX" sz="3600" b="1" i="1" dirty="0">
                <a:solidFill>
                  <a:schemeClr val="bg1"/>
                </a:solidFill>
              </a:rPr>
              <a:t>si no con </a:t>
            </a:r>
            <a:r>
              <a:rPr lang="es-MX" sz="3600" b="1" i="1" dirty="0" smtClean="0">
                <a:solidFill>
                  <a:schemeClr val="bg1"/>
                </a:solidFill>
              </a:rPr>
              <a:t>gratitud.</a:t>
            </a:r>
            <a:endParaRPr lang="es-MX" sz="3600" b="1" i="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9285D"/>
        </a:solidFill>
        <a:effectLst/>
      </p:bgPr>
    </p:bg>
    <p:spTree>
      <p:nvGrpSpPr>
        <p:cNvPr id="1" name=""/>
        <p:cNvGrpSpPr/>
        <p:nvPr/>
      </p:nvGrpSpPr>
      <p:grpSpPr>
        <a:xfrm>
          <a:off x="0" y="0"/>
          <a:ext cx="0" cy="0"/>
          <a:chOff x="0" y="0"/>
          <a:chExt cx="0" cy="0"/>
        </a:xfrm>
      </p:grpSpPr>
      <p:sp>
        <p:nvSpPr>
          <p:cNvPr id="2" name="AutoShape 2"/>
          <p:cNvSpPr/>
          <p:nvPr/>
        </p:nvSpPr>
        <p:spPr>
          <a:xfrm>
            <a:off x="9873454" y="5143500"/>
            <a:ext cx="5899946" cy="5143500"/>
          </a:xfrm>
          <a:prstGeom prst="rect">
            <a:avLst/>
          </a:prstGeom>
          <a:solidFill>
            <a:srgbClr val="DF682D"/>
          </a:solidFill>
        </p:spPr>
      </p:sp>
      <p:sp>
        <p:nvSpPr>
          <p:cNvPr id="12" name="AutoShape 12"/>
          <p:cNvSpPr/>
          <p:nvPr/>
        </p:nvSpPr>
        <p:spPr>
          <a:xfrm>
            <a:off x="12801601" y="0"/>
            <a:ext cx="5486400" cy="5143500"/>
          </a:xfrm>
          <a:prstGeom prst="rect">
            <a:avLst/>
          </a:prstGeom>
          <a:solidFill>
            <a:srgbClr val="FFC924"/>
          </a:solidFill>
        </p:spPr>
      </p:sp>
      <p:sp>
        <p:nvSpPr>
          <p:cNvPr id="22" name="CuadroTexto 21"/>
          <p:cNvSpPr txBox="1"/>
          <p:nvPr/>
        </p:nvSpPr>
        <p:spPr>
          <a:xfrm>
            <a:off x="1467562" y="1020425"/>
            <a:ext cx="7620000" cy="4247317"/>
          </a:xfrm>
          <a:prstGeom prst="rect">
            <a:avLst/>
          </a:prstGeom>
          <a:noFill/>
        </p:spPr>
        <p:txBody>
          <a:bodyPr wrap="square" rtlCol="0">
            <a:spAutoFit/>
          </a:bodyPr>
          <a:lstStyle/>
          <a:p>
            <a:pPr algn="ctr"/>
            <a:r>
              <a:rPr lang="es-MX" sz="5400" b="1" dirty="0">
                <a:solidFill>
                  <a:schemeClr val="bg1"/>
                </a:solidFill>
              </a:rPr>
              <a:t>“Bendito el Señor; cada día nos colma de beneficios El Dios de nuestra salvación. </a:t>
            </a:r>
            <a:r>
              <a:rPr lang="es-MX" sz="5400" b="1" dirty="0" err="1">
                <a:solidFill>
                  <a:schemeClr val="bg1"/>
                </a:solidFill>
              </a:rPr>
              <a:t>Selah</a:t>
            </a:r>
            <a:r>
              <a:rPr lang="es-MX" sz="5400" b="1" dirty="0">
                <a:solidFill>
                  <a:schemeClr val="bg1"/>
                </a:solidFill>
              </a:rPr>
              <a:t>”</a:t>
            </a:r>
            <a:br>
              <a:rPr lang="es-MX" sz="5400" b="1" dirty="0">
                <a:solidFill>
                  <a:schemeClr val="bg1"/>
                </a:solidFill>
              </a:rPr>
            </a:br>
            <a:r>
              <a:rPr lang="es-MX" sz="5400" b="1" i="1" dirty="0">
                <a:solidFill>
                  <a:srgbClr val="FFC000"/>
                </a:solidFill>
              </a:rPr>
              <a:t>Salmos 68:19 RVR1960</a:t>
            </a:r>
            <a:endParaRPr lang="es-MX" sz="5400" b="1" i="1" dirty="0">
              <a:solidFill>
                <a:srgbClr val="FFC000"/>
              </a:solidFill>
            </a:endParaRPr>
          </a:p>
        </p:txBody>
      </p:sp>
      <p:sp>
        <p:nvSpPr>
          <p:cNvPr id="24" name="CuadroTexto 23"/>
          <p:cNvSpPr txBox="1"/>
          <p:nvPr/>
        </p:nvSpPr>
        <p:spPr>
          <a:xfrm>
            <a:off x="601227" y="7581900"/>
            <a:ext cx="9035254" cy="1938992"/>
          </a:xfrm>
          <a:prstGeom prst="rect">
            <a:avLst/>
          </a:prstGeom>
          <a:noFill/>
        </p:spPr>
        <p:txBody>
          <a:bodyPr wrap="square" rtlCol="0">
            <a:spAutoFit/>
          </a:bodyPr>
          <a:lstStyle/>
          <a:p>
            <a:pPr algn="ctr"/>
            <a:r>
              <a:rPr lang="es-MX" sz="4000" b="1" dirty="0" smtClean="0">
                <a:solidFill>
                  <a:schemeClr val="bg1"/>
                </a:solidFill>
              </a:rPr>
              <a:t>Selad, significa, piense, medité </a:t>
            </a:r>
            <a:r>
              <a:rPr lang="es-MX" sz="4000" b="1" dirty="0">
                <a:solidFill>
                  <a:schemeClr val="bg1"/>
                </a:solidFill>
              </a:rPr>
              <a:t>en lo que acaba de </a:t>
            </a:r>
            <a:r>
              <a:rPr lang="es-MX" sz="4000" b="1" dirty="0" smtClean="0">
                <a:solidFill>
                  <a:schemeClr val="bg1"/>
                </a:solidFill>
              </a:rPr>
              <a:t>leer. </a:t>
            </a:r>
            <a:r>
              <a:rPr lang="es-MX" sz="4000" dirty="0"/>
              <a:t/>
            </a:r>
            <a:br>
              <a:rPr lang="es-MX" sz="4000" dirty="0"/>
            </a:br>
            <a:endParaRPr lang="es-MX" sz="4000" dirty="0"/>
          </a:p>
        </p:txBody>
      </p:sp>
      <p:sp>
        <p:nvSpPr>
          <p:cNvPr id="26" name="CuadroTexto 25"/>
          <p:cNvSpPr txBox="1"/>
          <p:nvPr/>
        </p:nvSpPr>
        <p:spPr>
          <a:xfrm>
            <a:off x="13030201" y="555814"/>
            <a:ext cx="5029199" cy="4031873"/>
          </a:xfrm>
          <a:prstGeom prst="rect">
            <a:avLst/>
          </a:prstGeom>
          <a:noFill/>
        </p:spPr>
        <p:txBody>
          <a:bodyPr wrap="square" rtlCol="0">
            <a:spAutoFit/>
          </a:bodyPr>
          <a:lstStyle/>
          <a:p>
            <a:pPr algn="ctr"/>
            <a:r>
              <a:rPr lang="es-MX" sz="3200" b="1" dirty="0"/>
              <a:t>“Por la misericordia de Jehová no hemos sido consumidos, porque nunca decayeron sus misericordias. Nuevas son cada mañana; grande es tu fidelidad.”</a:t>
            </a:r>
            <a:br>
              <a:rPr lang="es-MX" sz="3200" b="1" dirty="0"/>
            </a:br>
            <a:r>
              <a:rPr lang="es-MX" sz="3200" b="1" dirty="0">
                <a:solidFill>
                  <a:schemeClr val="bg1"/>
                </a:solidFill>
              </a:rPr>
              <a:t>Lamentaciones 3:22-23 RVR1960</a:t>
            </a:r>
            <a:endParaRPr lang="es-MX" sz="3200" b="1" dirty="0">
              <a:solidFill>
                <a:schemeClr val="bg1"/>
              </a:solidFill>
            </a:endParaRPr>
          </a:p>
        </p:txBody>
      </p:sp>
      <p:sp>
        <p:nvSpPr>
          <p:cNvPr id="27" name="CuadroTexto 26"/>
          <p:cNvSpPr txBox="1"/>
          <p:nvPr/>
        </p:nvSpPr>
        <p:spPr>
          <a:xfrm>
            <a:off x="10347401" y="5488226"/>
            <a:ext cx="5159773" cy="4801314"/>
          </a:xfrm>
          <a:prstGeom prst="rect">
            <a:avLst/>
          </a:prstGeom>
          <a:noFill/>
        </p:spPr>
        <p:txBody>
          <a:bodyPr wrap="square" rtlCol="0">
            <a:spAutoFit/>
          </a:bodyPr>
          <a:lstStyle/>
          <a:p>
            <a:pPr algn="ctr"/>
            <a:r>
              <a:rPr lang="es-MX" sz="3600" b="1" dirty="0">
                <a:solidFill>
                  <a:schemeClr val="bg1"/>
                </a:solidFill>
              </a:rPr>
              <a:t>Sea usted un agradecido </a:t>
            </a:r>
            <a:r>
              <a:rPr lang="es-MX" sz="3600" b="1" dirty="0" smtClean="0">
                <a:solidFill>
                  <a:schemeClr val="bg1"/>
                </a:solidFill>
              </a:rPr>
              <a:t>siempre, </a:t>
            </a:r>
            <a:r>
              <a:rPr lang="es-MX" sz="3600" b="1" dirty="0">
                <a:solidFill>
                  <a:schemeClr val="bg1"/>
                </a:solidFill>
              </a:rPr>
              <a:t>por las bendiciones visibles y </a:t>
            </a:r>
            <a:r>
              <a:rPr lang="es-MX" sz="3600" b="1" dirty="0" smtClean="0">
                <a:solidFill>
                  <a:schemeClr val="bg1"/>
                </a:solidFill>
              </a:rPr>
              <a:t>invisibles, </a:t>
            </a:r>
            <a:r>
              <a:rPr lang="es-MX" sz="3600" b="1" dirty="0">
                <a:solidFill>
                  <a:schemeClr val="bg1"/>
                </a:solidFill>
              </a:rPr>
              <a:t>las personas infelices son altivamente ingratas y las personas felices son altamente </a:t>
            </a:r>
            <a:r>
              <a:rPr lang="es-MX" sz="3600" b="1" dirty="0" smtClean="0">
                <a:solidFill>
                  <a:schemeClr val="bg1"/>
                </a:solidFill>
              </a:rPr>
              <a:t>agradecida</a:t>
            </a:r>
            <a:r>
              <a:rPr lang="es-MX" dirty="0" smtClean="0"/>
              <a:t>.</a:t>
            </a:r>
            <a:r>
              <a:rPr lang="es-MX" dirty="0"/>
              <a:t/>
            </a:r>
            <a:br>
              <a:rPr lang="es-MX" dirty="0"/>
            </a:br>
            <a:endParaRPr lang="es-MX" dirty="0"/>
          </a:p>
        </p:txBody>
      </p:sp>
      <p:sp>
        <p:nvSpPr>
          <p:cNvPr id="28" name="Flecha derecha 27"/>
          <p:cNvSpPr/>
          <p:nvPr/>
        </p:nvSpPr>
        <p:spPr>
          <a:xfrm>
            <a:off x="9873454" y="1866900"/>
            <a:ext cx="2166146" cy="1666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Flecha abajo 28"/>
          <p:cNvSpPr/>
          <p:nvPr/>
        </p:nvSpPr>
        <p:spPr>
          <a:xfrm>
            <a:off x="4191000" y="5829300"/>
            <a:ext cx="24384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ppt_w</p:attrName>
                                        </p:attrNameLst>
                                      </p:cBhvr>
                                      <p:tavLst>
                                        <p:tav tm="0" fmla="#ppt_w*sin(2.5*pi*$)">
                                          <p:val>
                                            <p:fltVal val="0"/>
                                          </p:val>
                                        </p:tav>
                                        <p:tav tm="100000">
                                          <p:val>
                                            <p:fltVal val="1"/>
                                          </p:val>
                                        </p:tav>
                                      </p:tavLst>
                                    </p:anim>
                                    <p:anim calcmode="lin" valueType="num">
                                      <p:cBhvr>
                                        <p:cTn id="9"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fade">
                                      <p:cBhvr>
                                        <p:cTn id="14" dur="1000"/>
                                        <p:tgtEl>
                                          <p:spTgt spid="24">
                                            <p:txEl>
                                              <p:pRg st="0" end="0"/>
                                            </p:txEl>
                                          </p:spTgt>
                                        </p:tgtEl>
                                      </p:cBhvr>
                                    </p:animEffect>
                                    <p:anim calcmode="lin" valueType="num">
                                      <p:cBhvr>
                                        <p:cTn id="15"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barn(inVertical)">
                                      <p:cBhvr>
                                        <p:cTn id="21" dur="500"/>
                                        <p:tgtEl>
                                          <p:spTgt spid="2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9285D"/>
        </a:solidFill>
        <a:effectLst/>
      </p:bgPr>
    </p:bg>
    <p:spTree>
      <p:nvGrpSpPr>
        <p:cNvPr id="1" name=""/>
        <p:cNvGrpSpPr/>
        <p:nvPr/>
      </p:nvGrpSpPr>
      <p:grpSpPr>
        <a:xfrm>
          <a:off x="0" y="0"/>
          <a:ext cx="0" cy="0"/>
          <a:chOff x="0" y="0"/>
          <a:chExt cx="0" cy="0"/>
        </a:xfrm>
      </p:grpSpPr>
      <p:sp>
        <p:nvSpPr>
          <p:cNvPr id="2" name="AutoShape 2"/>
          <p:cNvSpPr/>
          <p:nvPr/>
        </p:nvSpPr>
        <p:spPr>
          <a:xfrm>
            <a:off x="1522683" y="-190500"/>
            <a:ext cx="16780557" cy="8827817"/>
          </a:xfrm>
          <a:prstGeom prst="rect">
            <a:avLst/>
          </a:prstGeom>
          <a:solidFill>
            <a:srgbClr val="FDCBDF"/>
          </a:solidFill>
        </p:spPr>
      </p:sp>
      <p:sp>
        <p:nvSpPr>
          <p:cNvPr id="6" name="TextBox 6"/>
          <p:cNvSpPr txBox="1"/>
          <p:nvPr/>
        </p:nvSpPr>
        <p:spPr>
          <a:xfrm>
            <a:off x="2688543" y="1225620"/>
            <a:ext cx="6495335" cy="997453"/>
          </a:xfrm>
          <a:prstGeom prst="rect">
            <a:avLst/>
          </a:prstGeom>
        </p:spPr>
        <p:txBody>
          <a:bodyPr lIns="0" tIns="0" rIns="0" bIns="0" rtlCol="0" anchor="t">
            <a:spAutoFit/>
          </a:bodyPr>
          <a:lstStyle/>
          <a:p>
            <a:pPr>
              <a:lnSpc>
                <a:spcPts val="7743"/>
              </a:lnSpc>
            </a:pPr>
            <a:endParaRPr lang="en-US" sz="8799" spc="-219" dirty="0">
              <a:solidFill>
                <a:srgbClr val="191769"/>
              </a:solidFill>
              <a:latin typeface="HK Grotesk Bold Bold"/>
            </a:endParaRPr>
          </a:p>
        </p:txBody>
      </p:sp>
      <p:sp>
        <p:nvSpPr>
          <p:cNvPr id="9" name="CuadroTexto 8"/>
          <p:cNvSpPr txBox="1"/>
          <p:nvPr/>
        </p:nvSpPr>
        <p:spPr>
          <a:xfrm>
            <a:off x="3039722" y="443424"/>
            <a:ext cx="7467600" cy="769441"/>
          </a:xfrm>
          <a:prstGeom prst="rect">
            <a:avLst/>
          </a:prstGeom>
          <a:noFill/>
        </p:spPr>
        <p:txBody>
          <a:bodyPr wrap="square" rtlCol="0">
            <a:spAutoFit/>
          </a:bodyPr>
          <a:lstStyle/>
          <a:p>
            <a:pPr algn="ctr"/>
            <a:r>
              <a:rPr lang="es-MX" sz="4400" b="1" dirty="0" smtClean="0">
                <a:solidFill>
                  <a:schemeClr val="bg1"/>
                </a:solidFill>
              </a:rPr>
              <a:t>D. Descanse </a:t>
            </a:r>
            <a:r>
              <a:rPr lang="es-MX" sz="4400" b="1" dirty="0">
                <a:solidFill>
                  <a:schemeClr val="bg1"/>
                </a:solidFill>
              </a:rPr>
              <a:t>en La Paz de Dios </a:t>
            </a:r>
            <a:endParaRPr lang="es-MX" sz="4400" b="1" dirty="0">
              <a:solidFill>
                <a:schemeClr val="bg1"/>
              </a:solidFill>
            </a:endParaRPr>
          </a:p>
        </p:txBody>
      </p:sp>
      <p:pic>
        <p:nvPicPr>
          <p:cNvPr id="4098" name="Picture 2" descr="Consejo para evangelizar: Practica descansar en la paz de Di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15382" y="1047186"/>
            <a:ext cx="5054778" cy="3372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2724103" y="1557665"/>
            <a:ext cx="8458200" cy="2862322"/>
          </a:xfrm>
          <a:prstGeom prst="rect">
            <a:avLst/>
          </a:prstGeom>
          <a:noFill/>
        </p:spPr>
        <p:txBody>
          <a:bodyPr wrap="square" rtlCol="0">
            <a:spAutoFit/>
          </a:bodyPr>
          <a:lstStyle/>
          <a:p>
            <a:pPr algn="ctr"/>
            <a:r>
              <a:rPr lang="es-MX" sz="3600" b="1" dirty="0">
                <a:solidFill>
                  <a:srgbClr val="FF0000"/>
                </a:solidFill>
              </a:rPr>
              <a:t>“Y la paz de Dios, que sobrepasa todo entendimiento, guardará vuestros corazones y vuestros pensamientos en Cristo Jesús.”</a:t>
            </a:r>
            <a:r>
              <a:rPr lang="es-MX" sz="3600" b="1" dirty="0">
                <a:solidFill>
                  <a:srgbClr val="FFC000"/>
                </a:solidFill>
              </a:rPr>
              <a:t/>
            </a:r>
            <a:br>
              <a:rPr lang="es-MX" sz="3600" b="1" dirty="0">
                <a:solidFill>
                  <a:srgbClr val="FFC000"/>
                </a:solidFill>
              </a:rPr>
            </a:br>
            <a:r>
              <a:rPr lang="es-MX" sz="3600" b="1" dirty="0"/>
              <a:t>Filipenses 4:7 RVR1960</a:t>
            </a:r>
            <a:endParaRPr lang="es-MX" sz="3600" b="1" dirty="0"/>
          </a:p>
        </p:txBody>
      </p:sp>
      <p:sp>
        <p:nvSpPr>
          <p:cNvPr id="11" name="CuadroTexto 10"/>
          <p:cNvSpPr txBox="1"/>
          <p:nvPr/>
        </p:nvSpPr>
        <p:spPr>
          <a:xfrm>
            <a:off x="2688543" y="5182501"/>
            <a:ext cx="14354246" cy="2616101"/>
          </a:xfrm>
          <a:prstGeom prst="rect">
            <a:avLst/>
          </a:prstGeom>
          <a:noFill/>
        </p:spPr>
        <p:txBody>
          <a:bodyPr wrap="square" rtlCol="0">
            <a:spAutoFit/>
          </a:bodyPr>
          <a:lstStyle/>
          <a:p>
            <a:pPr algn="ctr"/>
            <a:r>
              <a:rPr lang="es-MX" sz="3200" b="1" i="1" dirty="0"/>
              <a:t>Pablo era custodiado por soldados romanos , pero La Paz de Dios cuidaba a Pablo en esa oscura </a:t>
            </a:r>
            <a:r>
              <a:rPr lang="es-MX" sz="3200" b="1" i="1" dirty="0" smtClean="0"/>
              <a:t>celda, La </a:t>
            </a:r>
            <a:r>
              <a:rPr lang="es-MX" sz="3200" b="1" i="1" dirty="0"/>
              <a:t>Paz de Dios es algo que te mantiene en el problema y no es algo que usted </a:t>
            </a:r>
            <a:r>
              <a:rPr lang="es-MX" sz="3200" b="1" i="1" dirty="0" smtClean="0"/>
              <a:t>mantiene, </a:t>
            </a:r>
            <a:r>
              <a:rPr lang="es-MX" sz="3200" b="1" i="1" dirty="0"/>
              <a:t>no se consigue en el </a:t>
            </a:r>
            <a:r>
              <a:rPr lang="es-MX" sz="3200" b="1" i="1" dirty="0" smtClean="0"/>
              <a:t>licor, Droga, Psicólogo, ley, </a:t>
            </a:r>
            <a:r>
              <a:rPr lang="es-MX" sz="3200" b="1" i="1" dirty="0"/>
              <a:t>religión, solo Dios se la puede </a:t>
            </a:r>
            <a:r>
              <a:rPr lang="es-MX" sz="3200" b="1" i="1" dirty="0" smtClean="0"/>
              <a:t>dar</a:t>
            </a:r>
            <a:r>
              <a:rPr lang="es-MX" dirty="0" smtClean="0"/>
              <a:t>.</a:t>
            </a:r>
            <a:r>
              <a:rPr lang="es-MX" dirty="0"/>
              <a:t/>
            </a:r>
            <a:br>
              <a:rPr lang="es-MX" dirty="0"/>
            </a:br>
            <a:r>
              <a:rPr lang="es-MX" dirty="0"/>
              <a:t/>
            </a:r>
            <a:br>
              <a:rPr lang="es-MX" dirty="0"/>
            </a:br>
            <a:endParaRPr lang="es-MX"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9285D"/>
        </a:solidFill>
        <a:effectLst/>
      </p:bgPr>
    </p:bg>
    <p:spTree>
      <p:nvGrpSpPr>
        <p:cNvPr id="1" name=""/>
        <p:cNvGrpSpPr/>
        <p:nvPr/>
      </p:nvGrpSpPr>
      <p:grpSpPr>
        <a:xfrm>
          <a:off x="0" y="0"/>
          <a:ext cx="0" cy="0"/>
          <a:chOff x="0" y="0"/>
          <a:chExt cx="0" cy="0"/>
        </a:xfrm>
      </p:grpSpPr>
      <p:sp>
        <p:nvSpPr>
          <p:cNvPr id="2" name="AutoShape 2"/>
          <p:cNvSpPr/>
          <p:nvPr/>
        </p:nvSpPr>
        <p:spPr>
          <a:xfrm>
            <a:off x="2216405" y="1701800"/>
            <a:ext cx="5562600" cy="5143500"/>
          </a:xfrm>
          <a:prstGeom prst="rect">
            <a:avLst/>
          </a:prstGeom>
          <a:solidFill>
            <a:srgbClr val="FFC924"/>
          </a:solidFill>
        </p:spPr>
      </p:sp>
      <p:sp>
        <p:nvSpPr>
          <p:cNvPr id="21" name="AutoShape 2"/>
          <p:cNvSpPr/>
          <p:nvPr/>
        </p:nvSpPr>
        <p:spPr>
          <a:xfrm>
            <a:off x="11544724" y="3924300"/>
            <a:ext cx="5562600" cy="5143500"/>
          </a:xfrm>
          <a:prstGeom prst="rect">
            <a:avLst/>
          </a:prstGeom>
          <a:solidFill>
            <a:srgbClr val="FFC924"/>
          </a:solidFill>
        </p:spPr>
      </p:sp>
      <p:sp>
        <p:nvSpPr>
          <p:cNvPr id="25" name="Flecha derecha 24"/>
          <p:cNvSpPr/>
          <p:nvPr/>
        </p:nvSpPr>
        <p:spPr>
          <a:xfrm>
            <a:off x="8789734" y="4579620"/>
            <a:ext cx="1815381" cy="1916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2750820" y="2288391"/>
            <a:ext cx="4493770" cy="3970318"/>
          </a:xfrm>
          <a:prstGeom prst="rect">
            <a:avLst/>
          </a:prstGeom>
          <a:noFill/>
        </p:spPr>
        <p:txBody>
          <a:bodyPr wrap="square" rtlCol="0">
            <a:spAutoFit/>
          </a:bodyPr>
          <a:lstStyle/>
          <a:p>
            <a:pPr algn="ctr"/>
            <a:r>
              <a:rPr lang="es-MX" sz="3600" b="1" dirty="0"/>
              <a:t>“La paz os dejo, mi paz os doy; yo no os la doy como el mundo la da. No se turbe vuestro corazón, ni tenga miedo.”</a:t>
            </a:r>
            <a:br>
              <a:rPr lang="es-MX" sz="3600" b="1" dirty="0"/>
            </a:br>
            <a:r>
              <a:rPr lang="es-MX" sz="3600" b="1" dirty="0">
                <a:solidFill>
                  <a:schemeClr val="bg1"/>
                </a:solidFill>
              </a:rPr>
              <a:t>S. Juan 14:27 RVR1960</a:t>
            </a:r>
            <a:endParaRPr lang="es-MX" sz="3600" b="1" dirty="0">
              <a:solidFill>
                <a:schemeClr val="bg1"/>
              </a:solidFill>
            </a:endParaRPr>
          </a:p>
        </p:txBody>
      </p:sp>
      <p:sp>
        <p:nvSpPr>
          <p:cNvPr id="5" name="CuadroTexto 4"/>
          <p:cNvSpPr txBox="1"/>
          <p:nvPr/>
        </p:nvSpPr>
        <p:spPr>
          <a:xfrm>
            <a:off x="12361163" y="4338320"/>
            <a:ext cx="3929721" cy="4524315"/>
          </a:xfrm>
          <a:prstGeom prst="rect">
            <a:avLst/>
          </a:prstGeom>
          <a:noFill/>
        </p:spPr>
        <p:txBody>
          <a:bodyPr wrap="square" rtlCol="0">
            <a:spAutoFit/>
          </a:bodyPr>
          <a:lstStyle/>
          <a:p>
            <a:pPr algn="ctr"/>
            <a:r>
              <a:rPr lang="es-MX" sz="3600" b="1" dirty="0"/>
              <a:t>“Tú guardarás en completa paz a aquel cuyo pensamiento en ti persevera; porque en ti ha confiado.”</a:t>
            </a:r>
            <a:br>
              <a:rPr lang="es-MX" sz="3600" b="1" dirty="0"/>
            </a:br>
            <a:r>
              <a:rPr lang="es-MX" sz="3600" b="1" dirty="0">
                <a:solidFill>
                  <a:schemeClr val="bg1"/>
                </a:solidFill>
              </a:rPr>
              <a:t>Isaías 26:3 RVR1960</a:t>
            </a:r>
            <a:endParaRPr lang="es-MX" sz="3600" b="1" dirty="0">
              <a:solidFill>
                <a:schemeClr val="bg1"/>
              </a:solidFill>
            </a:endParaRPr>
          </a:p>
        </p:txBody>
      </p:sp>
    </p:spTree>
    <p:extLst>
      <p:ext uri="{BB962C8B-B14F-4D97-AF65-F5344CB8AC3E}">
        <p14:creationId xmlns:p14="http://schemas.microsoft.com/office/powerpoint/2010/main" val="80573290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9285D"/>
        </a:solidFill>
        <a:effectLst/>
      </p:bgPr>
    </p:bg>
    <p:spTree>
      <p:nvGrpSpPr>
        <p:cNvPr id="1" name=""/>
        <p:cNvGrpSpPr/>
        <p:nvPr/>
      </p:nvGrpSpPr>
      <p:grpSpPr>
        <a:xfrm>
          <a:off x="0" y="0"/>
          <a:ext cx="0" cy="0"/>
          <a:chOff x="0" y="0"/>
          <a:chExt cx="0" cy="0"/>
        </a:xfrm>
      </p:grpSpPr>
      <p:sp>
        <p:nvSpPr>
          <p:cNvPr id="2" name="AutoShape 2"/>
          <p:cNvSpPr/>
          <p:nvPr/>
        </p:nvSpPr>
        <p:spPr>
          <a:xfrm>
            <a:off x="-20320" y="1463040"/>
            <a:ext cx="16878300" cy="8801100"/>
          </a:xfrm>
          <a:prstGeom prst="rect">
            <a:avLst/>
          </a:prstGeom>
          <a:solidFill>
            <a:srgbClr val="62A25D"/>
          </a:solidFill>
        </p:spPr>
      </p:sp>
      <p:sp>
        <p:nvSpPr>
          <p:cNvPr id="8" name="CuadroTexto 7"/>
          <p:cNvSpPr txBox="1"/>
          <p:nvPr/>
        </p:nvSpPr>
        <p:spPr>
          <a:xfrm>
            <a:off x="406400" y="1790700"/>
            <a:ext cx="10683240" cy="1107996"/>
          </a:xfrm>
          <a:prstGeom prst="rect">
            <a:avLst/>
          </a:prstGeom>
          <a:noFill/>
        </p:spPr>
        <p:txBody>
          <a:bodyPr wrap="square" rtlCol="0">
            <a:spAutoFit/>
          </a:bodyPr>
          <a:lstStyle/>
          <a:p>
            <a:pPr algn="ctr"/>
            <a:r>
              <a:rPr lang="es-MX" sz="6600" b="1" dirty="0" smtClean="0">
                <a:solidFill>
                  <a:schemeClr val="bg1"/>
                </a:solidFill>
              </a:rPr>
              <a:t>E. Pensamientos </a:t>
            </a:r>
            <a:r>
              <a:rPr lang="es-MX" sz="6600" b="1" dirty="0">
                <a:solidFill>
                  <a:schemeClr val="bg1"/>
                </a:solidFill>
              </a:rPr>
              <a:t>de bien </a:t>
            </a:r>
            <a:endParaRPr lang="es-MX" sz="6600" b="1" dirty="0">
              <a:solidFill>
                <a:schemeClr val="bg1"/>
              </a:solidFill>
            </a:endParaRPr>
          </a:p>
        </p:txBody>
      </p:sp>
      <p:sp>
        <p:nvSpPr>
          <p:cNvPr id="9" name="CuadroTexto 8"/>
          <p:cNvSpPr txBox="1"/>
          <p:nvPr/>
        </p:nvSpPr>
        <p:spPr>
          <a:xfrm>
            <a:off x="838200" y="3012341"/>
            <a:ext cx="10327640" cy="3477875"/>
          </a:xfrm>
          <a:prstGeom prst="rect">
            <a:avLst/>
          </a:prstGeom>
          <a:noFill/>
        </p:spPr>
        <p:txBody>
          <a:bodyPr wrap="square" rtlCol="0">
            <a:spAutoFit/>
          </a:bodyPr>
          <a:lstStyle/>
          <a:p>
            <a:pPr algn="ctr"/>
            <a:r>
              <a:rPr lang="es-MX" sz="3600" b="1" dirty="0"/>
              <a:t>“Por lo demás, hermanos, todo lo que es verdadero, todo lo honesto, todo lo justo, todo lo puro, todo lo amable, todo lo que es de buen nombre; si hay virtud alguna, si algo digno de alabanza, en esto pensad.”</a:t>
            </a:r>
            <a:br>
              <a:rPr lang="es-MX" sz="3600" b="1" dirty="0"/>
            </a:br>
            <a:r>
              <a:rPr lang="es-MX" sz="3600" b="1" dirty="0">
                <a:solidFill>
                  <a:schemeClr val="bg1"/>
                </a:solidFill>
              </a:rPr>
              <a:t>Filipenses 4:8 RVR1960</a:t>
            </a:r>
            <a:r>
              <a:rPr lang="es-MX" sz="4000" dirty="0"/>
              <a:t/>
            </a:r>
            <a:br>
              <a:rPr lang="es-MX" sz="4000" dirty="0"/>
            </a:br>
            <a:endParaRPr lang="es-MX" sz="4000" b="1" dirty="0">
              <a:solidFill>
                <a:schemeClr val="bg1"/>
              </a:solidFill>
            </a:endParaRPr>
          </a:p>
        </p:txBody>
      </p:sp>
      <p:sp>
        <p:nvSpPr>
          <p:cNvPr id="10" name="Rectángulo 9"/>
          <p:cNvSpPr/>
          <p:nvPr/>
        </p:nvSpPr>
        <p:spPr>
          <a:xfrm>
            <a:off x="838200" y="6438900"/>
            <a:ext cx="151638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122" name="Picture 2" descr="Pensamientos de bien - Misión Paz"/>
          <p:cNvPicPr>
            <a:picLocks noChangeAspect="1" noChangeArrowheads="1"/>
          </p:cNvPicPr>
          <p:nvPr/>
        </p:nvPicPr>
        <p:blipFill rotWithShape="1">
          <a:blip r:embed="rId2">
            <a:extLst>
              <a:ext uri="{28A0092B-C50C-407E-A947-70E740481C1C}">
                <a14:useLocalDpi xmlns:a14="http://schemas.microsoft.com/office/drawing/2010/main" val="0"/>
              </a:ext>
            </a:extLst>
          </a:blip>
          <a:srcRect t="11371"/>
          <a:stretch/>
        </p:blipFill>
        <p:spPr bwMode="auto">
          <a:xfrm>
            <a:off x="11840210" y="729563"/>
            <a:ext cx="5267960" cy="38567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103630" y="6490216"/>
            <a:ext cx="14630400" cy="3323987"/>
          </a:xfrm>
          <a:prstGeom prst="rect">
            <a:avLst/>
          </a:prstGeom>
          <a:noFill/>
        </p:spPr>
        <p:txBody>
          <a:bodyPr wrap="square" rtlCol="0">
            <a:spAutoFit/>
          </a:bodyPr>
          <a:lstStyle/>
          <a:p>
            <a:pPr algn="ctr"/>
            <a:r>
              <a:rPr lang="es-MX" i="1" dirty="0">
                <a:solidFill>
                  <a:schemeClr val="bg1"/>
                </a:solidFill>
              </a:rPr>
              <a:t/>
            </a:r>
            <a:br>
              <a:rPr lang="es-MX" i="1" dirty="0">
                <a:solidFill>
                  <a:schemeClr val="bg1"/>
                </a:solidFill>
              </a:rPr>
            </a:br>
            <a:r>
              <a:rPr lang="es-MX" sz="3200" b="1" i="1" dirty="0">
                <a:solidFill>
                  <a:schemeClr val="bg1"/>
                </a:solidFill>
              </a:rPr>
              <a:t>Usted escoge sus </a:t>
            </a:r>
            <a:r>
              <a:rPr lang="es-MX" sz="3200" b="1" i="1" dirty="0" smtClean="0">
                <a:solidFill>
                  <a:schemeClr val="bg1"/>
                </a:solidFill>
              </a:rPr>
              <a:t>pensamiento, </a:t>
            </a:r>
            <a:r>
              <a:rPr lang="es-MX" sz="3200" b="1" i="1" dirty="0">
                <a:solidFill>
                  <a:schemeClr val="bg1"/>
                </a:solidFill>
              </a:rPr>
              <a:t>como escoge a sus </a:t>
            </a:r>
            <a:r>
              <a:rPr lang="es-MX" sz="3200" b="1" i="1" dirty="0" smtClean="0">
                <a:solidFill>
                  <a:schemeClr val="bg1"/>
                </a:solidFill>
              </a:rPr>
              <a:t>amigos, </a:t>
            </a:r>
            <a:r>
              <a:rPr lang="es-MX" sz="3200" b="1" i="1" dirty="0">
                <a:solidFill>
                  <a:schemeClr val="bg1"/>
                </a:solidFill>
              </a:rPr>
              <a:t>cada uno decide que poner en su mente cosas </a:t>
            </a:r>
            <a:r>
              <a:rPr lang="es-MX" sz="3200" b="1" i="1" dirty="0" smtClean="0">
                <a:solidFill>
                  <a:schemeClr val="bg1"/>
                </a:solidFill>
              </a:rPr>
              <a:t>malas, </a:t>
            </a:r>
            <a:r>
              <a:rPr lang="es-MX" sz="3200" b="1" i="1" dirty="0">
                <a:solidFill>
                  <a:schemeClr val="bg1"/>
                </a:solidFill>
              </a:rPr>
              <a:t>depravadas o cosas buenas saludables para su </a:t>
            </a:r>
            <a:r>
              <a:rPr lang="es-MX" sz="3200" b="1" i="1" dirty="0" smtClean="0">
                <a:solidFill>
                  <a:schemeClr val="bg1"/>
                </a:solidFill>
              </a:rPr>
              <a:t>vida, Dios </a:t>
            </a:r>
            <a:r>
              <a:rPr lang="es-MX" sz="3200" b="1" i="1" dirty="0">
                <a:solidFill>
                  <a:schemeClr val="bg1"/>
                </a:solidFill>
              </a:rPr>
              <a:t>nos hizo de tal forma que no podemos tener dos pensamientos ala ves en nuestra </a:t>
            </a:r>
            <a:r>
              <a:rPr lang="es-MX" sz="3200" b="1" i="1" dirty="0" smtClean="0">
                <a:solidFill>
                  <a:schemeClr val="bg1"/>
                </a:solidFill>
              </a:rPr>
              <a:t>mente, la </a:t>
            </a:r>
            <a:r>
              <a:rPr lang="es-MX" sz="3200" b="1" i="1" dirty="0">
                <a:solidFill>
                  <a:schemeClr val="bg1"/>
                </a:solidFill>
              </a:rPr>
              <a:t>forma de dejar pensamientos incorrectos es pensando en cosas </a:t>
            </a:r>
            <a:r>
              <a:rPr lang="es-MX" sz="3200" b="1" i="1" dirty="0" smtClean="0">
                <a:solidFill>
                  <a:schemeClr val="bg1"/>
                </a:solidFill>
              </a:rPr>
              <a:t>correctas, no </a:t>
            </a:r>
            <a:r>
              <a:rPr lang="es-MX" sz="3200" b="1" i="1" dirty="0">
                <a:solidFill>
                  <a:schemeClr val="bg1"/>
                </a:solidFill>
              </a:rPr>
              <a:t>pierda su tiempo viendo </a:t>
            </a:r>
            <a:r>
              <a:rPr lang="es-MX" sz="3200" b="1" i="1" dirty="0" smtClean="0">
                <a:solidFill>
                  <a:schemeClr val="bg1"/>
                </a:solidFill>
              </a:rPr>
              <a:t>pornografía, violencia, </a:t>
            </a:r>
            <a:r>
              <a:rPr lang="es-MX" sz="3200" b="1" i="1" dirty="0">
                <a:solidFill>
                  <a:schemeClr val="bg1"/>
                </a:solidFill>
              </a:rPr>
              <a:t>llene su mente de cosas </a:t>
            </a:r>
            <a:r>
              <a:rPr lang="es-MX" sz="3200" b="1" i="1" dirty="0" smtClean="0">
                <a:solidFill>
                  <a:schemeClr val="bg1"/>
                </a:solidFill>
              </a:rPr>
              <a:t>puras.</a:t>
            </a:r>
            <a:endParaRPr lang="es-MX" sz="3200" b="1" i="1" dirty="0">
              <a:solidFill>
                <a:schemeClr val="bg1"/>
              </a:solidFill>
            </a:endParaRPr>
          </a:p>
        </p:txBody>
      </p:sp>
    </p:spTree>
    <p:extLst>
      <p:ext uri="{BB962C8B-B14F-4D97-AF65-F5344CB8AC3E}">
        <p14:creationId xmlns:p14="http://schemas.microsoft.com/office/powerpoint/2010/main" val="32512423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CBDF"/>
        </a:solidFill>
        <a:effectLst/>
      </p:bgPr>
    </p:bg>
    <p:spTree>
      <p:nvGrpSpPr>
        <p:cNvPr id="1" name=""/>
        <p:cNvGrpSpPr/>
        <p:nvPr/>
      </p:nvGrpSpPr>
      <p:grpSpPr>
        <a:xfrm>
          <a:off x="0" y="0"/>
          <a:ext cx="0" cy="0"/>
          <a:chOff x="0" y="0"/>
          <a:chExt cx="0" cy="0"/>
        </a:xfrm>
      </p:grpSpPr>
      <p:sp>
        <p:nvSpPr>
          <p:cNvPr id="13" name="CuadroTexto 12"/>
          <p:cNvSpPr txBox="1"/>
          <p:nvPr/>
        </p:nvSpPr>
        <p:spPr>
          <a:xfrm>
            <a:off x="889443" y="2443430"/>
            <a:ext cx="16459200" cy="7355860"/>
          </a:xfrm>
          <a:prstGeom prst="rect">
            <a:avLst/>
          </a:prstGeom>
          <a:noFill/>
        </p:spPr>
        <p:txBody>
          <a:bodyPr wrap="square" rtlCol="0">
            <a:spAutoFit/>
          </a:bodyPr>
          <a:lstStyle/>
          <a:p>
            <a:pPr algn="ctr"/>
            <a:r>
              <a:rPr lang="es-MX" sz="3600" b="1" dirty="0"/>
              <a:t>Cada uno estamos llamados a tener salud mental y estas cinco pasos te llevarán a caminar en ella está carta no huele a </a:t>
            </a:r>
            <a:r>
              <a:rPr lang="es-MX" sz="3600" b="1" dirty="0" smtClean="0"/>
              <a:t>cárcel </a:t>
            </a:r>
            <a:r>
              <a:rPr lang="es-MX" sz="3600" b="1" dirty="0"/>
              <a:t>por que puedes estar rodeado de problemas y tener una </a:t>
            </a:r>
            <a:r>
              <a:rPr lang="es-MX" sz="3600" b="1" dirty="0" smtClean="0"/>
              <a:t>excelente </a:t>
            </a:r>
            <a:r>
              <a:rPr lang="es-MX" sz="3600" b="1" dirty="0"/>
              <a:t>salud mental </a:t>
            </a:r>
            <a:r>
              <a:rPr lang="es-MX" sz="3200" dirty="0"/>
              <a:t/>
            </a:r>
            <a:br>
              <a:rPr lang="es-MX" sz="3200" dirty="0"/>
            </a:br>
            <a:r>
              <a:rPr lang="es-MX" sz="3600" b="1" dirty="0">
                <a:solidFill>
                  <a:schemeClr val="bg1"/>
                </a:solidFill>
              </a:rPr>
              <a:t/>
            </a:r>
            <a:br>
              <a:rPr lang="es-MX" sz="3600" b="1" dirty="0">
                <a:solidFill>
                  <a:schemeClr val="bg1"/>
                </a:solidFill>
              </a:rPr>
            </a:br>
            <a:r>
              <a:rPr lang="es-MX" sz="3600" b="1" dirty="0">
                <a:solidFill>
                  <a:schemeClr val="accent1"/>
                </a:solidFill>
              </a:rPr>
              <a:t>“No lo digo porque tenga escasez, pues he aprendido a contentarme, cualquiera que sea mi situación. Sé vivir humildemente, y sé tener abundancia; en todo y por todo estoy enseñado, así para estar saciado como para tener hambre, así para tener abundancia como para padecer necesidad.”</a:t>
            </a:r>
            <a:r>
              <a:rPr lang="es-MX" sz="3600" b="1" dirty="0">
                <a:solidFill>
                  <a:schemeClr val="bg1"/>
                </a:solidFill>
              </a:rPr>
              <a:t/>
            </a:r>
            <a:br>
              <a:rPr lang="es-MX" sz="3600" b="1" dirty="0">
                <a:solidFill>
                  <a:schemeClr val="bg1"/>
                </a:solidFill>
              </a:rPr>
            </a:br>
            <a:r>
              <a:rPr lang="es-MX" sz="4000" b="1" dirty="0">
                <a:solidFill>
                  <a:srgbClr val="FFC000"/>
                </a:solidFill>
              </a:rPr>
              <a:t>Filipenses 4:11-12 </a:t>
            </a:r>
            <a:r>
              <a:rPr lang="es-MX" sz="4000" b="1" dirty="0" smtClean="0">
                <a:solidFill>
                  <a:srgbClr val="FFC000"/>
                </a:solidFill>
              </a:rPr>
              <a:t>RVR1960</a:t>
            </a:r>
          </a:p>
          <a:p>
            <a:pPr algn="ctr"/>
            <a:r>
              <a:rPr lang="es-MX" sz="3600" dirty="0"/>
              <a:t/>
            </a:r>
            <a:br>
              <a:rPr lang="es-MX" sz="3600" dirty="0"/>
            </a:br>
            <a:r>
              <a:rPr lang="es-MX" sz="3600" b="1" u="sng" dirty="0"/>
              <a:t>Pida al señor que le ayude a ver su presencia cerca de </a:t>
            </a:r>
            <a:r>
              <a:rPr lang="es-MX" sz="3600" b="1" u="sng" dirty="0" smtClean="0"/>
              <a:t>usted, </a:t>
            </a:r>
            <a:r>
              <a:rPr lang="es-MX" sz="3600" b="1" u="sng" dirty="0"/>
              <a:t>procure estar gozoso siempre y traiga alas manos del señor </a:t>
            </a:r>
            <a:r>
              <a:rPr lang="es-MX" sz="3600" b="1" u="sng" dirty="0" smtClean="0"/>
              <a:t>todo, </a:t>
            </a:r>
            <a:r>
              <a:rPr lang="es-MX" sz="3600" b="1" u="sng" dirty="0"/>
              <a:t>confíe en él y sea agradecido teniendo paz y los pensamientos correctos</a:t>
            </a:r>
            <a:endParaRPr lang="es-MX" sz="3600" b="1" u="sng" dirty="0"/>
          </a:p>
        </p:txBody>
      </p:sp>
      <p:sp>
        <p:nvSpPr>
          <p:cNvPr id="14" name="Rectángulo 13"/>
          <p:cNvSpPr/>
          <p:nvPr/>
        </p:nvSpPr>
        <p:spPr>
          <a:xfrm>
            <a:off x="5537643" y="589405"/>
            <a:ext cx="7162800" cy="1447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p:cNvSpPr txBox="1"/>
          <p:nvPr/>
        </p:nvSpPr>
        <p:spPr>
          <a:xfrm>
            <a:off x="4699443" y="590655"/>
            <a:ext cx="8839200" cy="1446550"/>
          </a:xfrm>
          <a:prstGeom prst="rect">
            <a:avLst/>
          </a:prstGeom>
          <a:noFill/>
        </p:spPr>
        <p:txBody>
          <a:bodyPr wrap="square" rtlCol="0">
            <a:spAutoFit/>
          </a:bodyPr>
          <a:lstStyle/>
          <a:p>
            <a:pPr algn="ctr"/>
            <a:r>
              <a:rPr lang="es-MX" sz="8800" dirty="0"/>
              <a:t>Conclusión</a:t>
            </a:r>
            <a:r>
              <a:rPr lang="es-MX" dirty="0"/>
              <a:t> </a:t>
            </a:r>
            <a:endParaRPr lang="es-MX"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F682D"/>
        </a:solidFill>
        <a:effectLst/>
      </p:bgPr>
    </p:bg>
    <p:spTree>
      <p:nvGrpSpPr>
        <p:cNvPr id="1" name=""/>
        <p:cNvGrpSpPr/>
        <p:nvPr/>
      </p:nvGrpSpPr>
      <p:grpSpPr>
        <a:xfrm>
          <a:off x="0" y="0"/>
          <a:ext cx="0" cy="0"/>
          <a:chOff x="0" y="0"/>
          <a:chExt cx="0" cy="0"/>
        </a:xfrm>
      </p:grpSpPr>
      <p:sp>
        <p:nvSpPr>
          <p:cNvPr id="2" name="AutoShape 2"/>
          <p:cNvSpPr/>
          <p:nvPr/>
        </p:nvSpPr>
        <p:spPr>
          <a:xfrm>
            <a:off x="990600" y="1104900"/>
            <a:ext cx="16780557" cy="8827817"/>
          </a:xfrm>
          <a:prstGeom prst="rect">
            <a:avLst/>
          </a:prstGeom>
          <a:solidFill>
            <a:srgbClr val="FFC924"/>
          </a:solidFill>
        </p:spPr>
      </p:sp>
      <p:sp>
        <p:nvSpPr>
          <p:cNvPr id="13" name="Rectángulo 12"/>
          <p:cNvSpPr/>
          <p:nvPr/>
        </p:nvSpPr>
        <p:spPr>
          <a:xfrm>
            <a:off x="2743200" y="571499"/>
            <a:ext cx="12801600" cy="2667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p:cNvSpPr txBox="1"/>
          <p:nvPr/>
        </p:nvSpPr>
        <p:spPr>
          <a:xfrm>
            <a:off x="2857500" y="873947"/>
            <a:ext cx="12573000" cy="2062103"/>
          </a:xfrm>
          <a:prstGeom prst="rect">
            <a:avLst/>
          </a:prstGeom>
          <a:noFill/>
        </p:spPr>
        <p:txBody>
          <a:bodyPr wrap="square" rtlCol="0">
            <a:spAutoFit/>
          </a:bodyPr>
          <a:lstStyle/>
          <a:p>
            <a:pPr algn="ctr"/>
            <a:r>
              <a:rPr lang="es-MX" sz="3200" b="1" dirty="0">
                <a:solidFill>
                  <a:schemeClr val="bg1"/>
                </a:solidFill>
              </a:rPr>
              <a:t>“Sé vivir humildemente, y sé tener abundancia; en todo y por todo estoy enseñado, así para estar saciado como para tener hambre, así para tener abundancia como para padecer necesidad.”</a:t>
            </a:r>
            <a:br>
              <a:rPr lang="es-MX" sz="3200" b="1" dirty="0">
                <a:solidFill>
                  <a:schemeClr val="bg1"/>
                </a:solidFill>
              </a:rPr>
            </a:br>
            <a:r>
              <a:rPr lang="es-MX" sz="3200" b="1" dirty="0"/>
              <a:t>Filipenses 4:12 RVR1960</a:t>
            </a:r>
            <a:endParaRPr lang="es-MX" sz="3200" b="1" dirty="0"/>
          </a:p>
        </p:txBody>
      </p:sp>
      <p:sp>
        <p:nvSpPr>
          <p:cNvPr id="14" name="CuadroTexto 13"/>
          <p:cNvSpPr txBox="1"/>
          <p:nvPr/>
        </p:nvSpPr>
        <p:spPr>
          <a:xfrm>
            <a:off x="6180478" y="3518087"/>
            <a:ext cx="6400800" cy="1200329"/>
          </a:xfrm>
          <a:prstGeom prst="rect">
            <a:avLst/>
          </a:prstGeom>
          <a:noFill/>
        </p:spPr>
        <p:txBody>
          <a:bodyPr wrap="square" rtlCol="0">
            <a:spAutoFit/>
          </a:bodyPr>
          <a:lstStyle/>
          <a:p>
            <a:pPr algn="ctr"/>
            <a:r>
              <a:rPr lang="es-MX" sz="5400" b="1" dirty="0"/>
              <a:t>Introducción</a:t>
            </a:r>
            <a:r>
              <a:rPr lang="es-MX" dirty="0"/>
              <a:t> </a:t>
            </a:r>
            <a:br>
              <a:rPr lang="es-MX" dirty="0"/>
            </a:br>
            <a:endParaRPr lang="es-MX" dirty="0"/>
          </a:p>
        </p:txBody>
      </p:sp>
      <p:sp>
        <p:nvSpPr>
          <p:cNvPr id="15" name="CuadroTexto 14"/>
          <p:cNvSpPr txBox="1"/>
          <p:nvPr/>
        </p:nvSpPr>
        <p:spPr>
          <a:xfrm>
            <a:off x="1303678" y="4718416"/>
            <a:ext cx="16069922" cy="3970318"/>
          </a:xfrm>
          <a:prstGeom prst="rect">
            <a:avLst/>
          </a:prstGeom>
          <a:noFill/>
        </p:spPr>
        <p:txBody>
          <a:bodyPr wrap="square" rtlCol="0">
            <a:spAutoFit/>
          </a:bodyPr>
          <a:lstStyle/>
          <a:p>
            <a:pPr algn="ctr"/>
            <a:r>
              <a:rPr lang="es-MX" sz="3600" b="1" i="1" dirty="0">
                <a:solidFill>
                  <a:srgbClr val="0070C0"/>
                </a:solidFill>
              </a:rPr>
              <a:t>Aquí encontramos algo que llamaré Psicología Divina para </a:t>
            </a:r>
            <a:r>
              <a:rPr lang="es-MX" sz="3600" b="1" i="1" dirty="0" smtClean="0">
                <a:solidFill>
                  <a:srgbClr val="0070C0"/>
                </a:solidFill>
              </a:rPr>
              <a:t>la </a:t>
            </a:r>
            <a:r>
              <a:rPr lang="es-MX" sz="3600" b="1" i="1" dirty="0">
                <a:solidFill>
                  <a:srgbClr val="0070C0"/>
                </a:solidFill>
              </a:rPr>
              <a:t>salud mental en tiempos de crisis </a:t>
            </a:r>
            <a:r>
              <a:rPr lang="es-MX" sz="3600" b="1" i="1" dirty="0" smtClean="0">
                <a:solidFill>
                  <a:srgbClr val="0070C0"/>
                </a:solidFill>
              </a:rPr>
              <a:t>muchos </a:t>
            </a:r>
            <a:r>
              <a:rPr lang="es-MX" sz="3600" b="1" i="1" dirty="0">
                <a:solidFill>
                  <a:srgbClr val="0070C0"/>
                </a:solidFill>
              </a:rPr>
              <a:t>no sabemos qué hacer con la </a:t>
            </a:r>
            <a:r>
              <a:rPr lang="es-MX" sz="3600" b="1" i="1" dirty="0" smtClean="0">
                <a:solidFill>
                  <a:srgbClr val="0070C0"/>
                </a:solidFill>
              </a:rPr>
              <a:t>depresión, </a:t>
            </a:r>
            <a:r>
              <a:rPr lang="es-MX" sz="3600" b="1" i="1" dirty="0">
                <a:solidFill>
                  <a:srgbClr val="0070C0"/>
                </a:solidFill>
              </a:rPr>
              <a:t>la </a:t>
            </a:r>
            <a:r>
              <a:rPr lang="es-MX" sz="3600" b="1" i="1" dirty="0" smtClean="0">
                <a:solidFill>
                  <a:srgbClr val="0070C0"/>
                </a:solidFill>
              </a:rPr>
              <a:t>ira, resentimientos, auto conmiseración preocupación </a:t>
            </a:r>
            <a:r>
              <a:rPr lang="es-MX" sz="3600" b="1" i="1" dirty="0">
                <a:solidFill>
                  <a:srgbClr val="0070C0"/>
                </a:solidFill>
              </a:rPr>
              <a:t>y el </a:t>
            </a:r>
            <a:r>
              <a:rPr lang="es-MX" sz="3600" b="1" i="1" dirty="0" smtClean="0">
                <a:solidFill>
                  <a:srgbClr val="0070C0"/>
                </a:solidFill>
              </a:rPr>
              <a:t>miedo, </a:t>
            </a:r>
            <a:r>
              <a:rPr lang="es-MX" sz="3600" b="1" i="1" dirty="0">
                <a:solidFill>
                  <a:srgbClr val="0070C0"/>
                </a:solidFill>
              </a:rPr>
              <a:t>el día de hoy leeremos estos versículo de </a:t>
            </a:r>
            <a:r>
              <a:rPr lang="es-MX" sz="3600" b="1" i="1" dirty="0" smtClean="0">
                <a:solidFill>
                  <a:srgbClr val="0070C0"/>
                </a:solidFill>
              </a:rPr>
              <a:t>Pablo, </a:t>
            </a:r>
            <a:r>
              <a:rPr lang="es-MX" sz="3600" b="1" i="1" dirty="0">
                <a:solidFill>
                  <a:srgbClr val="0070C0"/>
                </a:solidFill>
              </a:rPr>
              <a:t>desde una </a:t>
            </a:r>
            <a:r>
              <a:rPr lang="es-MX" sz="3600" b="1" i="1" dirty="0" smtClean="0">
                <a:solidFill>
                  <a:srgbClr val="0070C0"/>
                </a:solidFill>
              </a:rPr>
              <a:t>prisión Romana, hay </a:t>
            </a:r>
            <a:r>
              <a:rPr lang="es-MX" sz="3600" b="1" i="1" dirty="0">
                <a:solidFill>
                  <a:srgbClr val="0070C0"/>
                </a:solidFill>
              </a:rPr>
              <a:t>muchas </a:t>
            </a:r>
            <a:r>
              <a:rPr lang="es-MX" sz="3600" b="1" i="1" dirty="0" smtClean="0">
                <a:solidFill>
                  <a:srgbClr val="0070C0"/>
                </a:solidFill>
              </a:rPr>
              <a:t>prisiones, </a:t>
            </a:r>
            <a:r>
              <a:rPr lang="es-MX" sz="3600" b="1" i="1" dirty="0">
                <a:solidFill>
                  <a:srgbClr val="0070C0"/>
                </a:solidFill>
              </a:rPr>
              <a:t>las barras metálicas no son las </a:t>
            </a:r>
            <a:r>
              <a:rPr lang="es-MX" sz="3600" b="1" i="1" dirty="0" smtClean="0">
                <a:solidFill>
                  <a:srgbClr val="0070C0"/>
                </a:solidFill>
              </a:rPr>
              <a:t>únicas, muchos </a:t>
            </a:r>
            <a:r>
              <a:rPr lang="es-MX" sz="3600" b="1" i="1" dirty="0">
                <a:solidFill>
                  <a:srgbClr val="0070C0"/>
                </a:solidFill>
              </a:rPr>
              <a:t>de ustedes </a:t>
            </a:r>
            <a:r>
              <a:rPr lang="es-MX" sz="3600" b="1" i="1" dirty="0" smtClean="0">
                <a:solidFill>
                  <a:srgbClr val="0070C0"/>
                </a:solidFill>
              </a:rPr>
              <a:t> están </a:t>
            </a:r>
            <a:r>
              <a:rPr lang="es-MX" sz="3600" b="1" i="1" dirty="0">
                <a:solidFill>
                  <a:srgbClr val="0070C0"/>
                </a:solidFill>
              </a:rPr>
              <a:t>encerrado en murallas de </a:t>
            </a:r>
            <a:r>
              <a:rPr lang="es-MX" sz="3600" b="1" i="1" dirty="0" smtClean="0">
                <a:solidFill>
                  <a:srgbClr val="0070C0"/>
                </a:solidFill>
              </a:rPr>
              <a:t>odio, amargura, rebeldía y otros </a:t>
            </a:r>
            <a:r>
              <a:rPr lang="es-MX" sz="3600" b="1" i="1" dirty="0">
                <a:solidFill>
                  <a:srgbClr val="0070C0"/>
                </a:solidFill>
              </a:rPr>
              <a:t>encadenados con grilletes de miedos y preocupación</a:t>
            </a:r>
            <a:r>
              <a:rPr lang="es-MX" sz="3600" b="1" i="1" dirty="0" smtClean="0">
                <a:solidFill>
                  <a:srgbClr val="0070C0"/>
                </a:solidFill>
              </a:rPr>
              <a:t>. </a:t>
            </a:r>
            <a:endParaRPr lang="es-MX"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5425759"/>
            <a:ext cx="16230600" cy="9539"/>
          </a:xfrm>
          <a:prstGeom prst="rect">
            <a:avLst/>
          </a:prstGeom>
          <a:solidFill>
            <a:srgbClr val="29285D">
              <a:alpha val="19607"/>
            </a:srgbClr>
          </a:solidFill>
        </p:spPr>
      </p:sp>
      <p:sp>
        <p:nvSpPr>
          <p:cNvPr id="29" name="CuadroTexto 28"/>
          <p:cNvSpPr txBox="1"/>
          <p:nvPr/>
        </p:nvSpPr>
        <p:spPr>
          <a:xfrm>
            <a:off x="1028700" y="510894"/>
            <a:ext cx="16230600" cy="2031325"/>
          </a:xfrm>
          <a:prstGeom prst="rect">
            <a:avLst/>
          </a:prstGeom>
          <a:noFill/>
        </p:spPr>
        <p:txBody>
          <a:bodyPr wrap="square" rtlCol="0">
            <a:spAutoFit/>
          </a:bodyPr>
          <a:lstStyle/>
          <a:p>
            <a:pPr algn="ctr"/>
            <a:r>
              <a:rPr lang="es-MX" sz="5400" b="1" i="1" dirty="0" smtClean="0"/>
              <a:t>Hoy </a:t>
            </a:r>
            <a:r>
              <a:rPr lang="es-MX" sz="5400" b="1" i="1" dirty="0"/>
              <a:t>veremos los cinco consejos de Pablo para una salud mental </a:t>
            </a:r>
            <a:r>
              <a:rPr lang="es-MX" dirty="0"/>
              <a:t/>
            </a:r>
            <a:br>
              <a:rPr lang="es-MX" dirty="0"/>
            </a:br>
            <a:endParaRPr lang="es-MX" dirty="0"/>
          </a:p>
        </p:txBody>
      </p:sp>
      <p:sp>
        <p:nvSpPr>
          <p:cNvPr id="30" name="Rectángulo 29"/>
          <p:cNvSpPr/>
          <p:nvPr/>
        </p:nvSpPr>
        <p:spPr>
          <a:xfrm>
            <a:off x="381000" y="2542219"/>
            <a:ext cx="6629400" cy="2220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4" name="CuadroTexto 33"/>
          <p:cNvSpPr txBox="1"/>
          <p:nvPr/>
        </p:nvSpPr>
        <p:spPr>
          <a:xfrm>
            <a:off x="838200" y="3228794"/>
            <a:ext cx="5715000" cy="923330"/>
          </a:xfrm>
          <a:prstGeom prst="rect">
            <a:avLst/>
          </a:prstGeom>
          <a:noFill/>
        </p:spPr>
        <p:txBody>
          <a:bodyPr wrap="square" rtlCol="0">
            <a:spAutoFit/>
          </a:bodyPr>
          <a:lstStyle/>
          <a:p>
            <a:pPr algn="ctr"/>
            <a:r>
              <a:rPr lang="es-MX" sz="5400" b="1" dirty="0">
                <a:solidFill>
                  <a:srgbClr val="FFC000"/>
                </a:solidFill>
              </a:rPr>
              <a:t>1. Regocijarnos</a:t>
            </a:r>
          </a:p>
        </p:txBody>
      </p:sp>
      <p:sp>
        <p:nvSpPr>
          <p:cNvPr id="35" name="Rectángulo 34"/>
          <p:cNvSpPr/>
          <p:nvPr/>
        </p:nvSpPr>
        <p:spPr>
          <a:xfrm>
            <a:off x="10134600" y="2542218"/>
            <a:ext cx="6629400" cy="222028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dirty="0"/>
          </a:p>
        </p:txBody>
      </p:sp>
      <p:sp>
        <p:nvSpPr>
          <p:cNvPr id="36" name="CuadroTexto 35"/>
          <p:cNvSpPr txBox="1"/>
          <p:nvPr/>
        </p:nvSpPr>
        <p:spPr>
          <a:xfrm>
            <a:off x="10162540" y="3190693"/>
            <a:ext cx="6601460" cy="923330"/>
          </a:xfrm>
          <a:prstGeom prst="rect">
            <a:avLst/>
          </a:prstGeom>
          <a:noFill/>
        </p:spPr>
        <p:txBody>
          <a:bodyPr wrap="square" rtlCol="0">
            <a:spAutoFit/>
          </a:bodyPr>
          <a:lstStyle/>
          <a:p>
            <a:pPr algn="ctr"/>
            <a:r>
              <a:rPr lang="es-MX" sz="5400" b="1" dirty="0"/>
              <a:t>2. Confianza en Dios</a:t>
            </a:r>
            <a:endParaRPr lang="es-MX" sz="5400" b="1" dirty="0">
              <a:solidFill>
                <a:srgbClr val="FFC000"/>
              </a:solidFill>
            </a:endParaRPr>
          </a:p>
        </p:txBody>
      </p:sp>
      <p:sp>
        <p:nvSpPr>
          <p:cNvPr id="37" name="Rectángulo 36"/>
          <p:cNvSpPr/>
          <p:nvPr/>
        </p:nvSpPr>
        <p:spPr>
          <a:xfrm>
            <a:off x="379730" y="5245229"/>
            <a:ext cx="6629400" cy="22202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dirty="0"/>
          </a:p>
        </p:txBody>
      </p:sp>
      <p:sp>
        <p:nvSpPr>
          <p:cNvPr id="38" name="CuadroTexto 37"/>
          <p:cNvSpPr txBox="1"/>
          <p:nvPr/>
        </p:nvSpPr>
        <p:spPr>
          <a:xfrm>
            <a:off x="152400" y="5742655"/>
            <a:ext cx="6601460" cy="923330"/>
          </a:xfrm>
          <a:prstGeom prst="rect">
            <a:avLst/>
          </a:prstGeom>
          <a:noFill/>
        </p:spPr>
        <p:txBody>
          <a:bodyPr wrap="square" rtlCol="0">
            <a:spAutoFit/>
          </a:bodyPr>
          <a:lstStyle/>
          <a:p>
            <a:pPr algn="ctr"/>
            <a:r>
              <a:rPr lang="es-MX" sz="5400" b="1" dirty="0">
                <a:solidFill>
                  <a:srgbClr val="FFC000"/>
                </a:solidFill>
              </a:rPr>
              <a:t>3. Gratitud</a:t>
            </a:r>
          </a:p>
        </p:txBody>
      </p:sp>
      <p:sp>
        <p:nvSpPr>
          <p:cNvPr id="39" name="Rectángulo 38"/>
          <p:cNvSpPr/>
          <p:nvPr/>
        </p:nvSpPr>
        <p:spPr>
          <a:xfrm>
            <a:off x="10119360" y="5124872"/>
            <a:ext cx="6629400" cy="2220281"/>
          </a:xfrm>
          <a:prstGeom prst="rect">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dirty="0"/>
          </a:p>
        </p:txBody>
      </p:sp>
      <p:sp>
        <p:nvSpPr>
          <p:cNvPr id="40" name="CuadroTexto 39"/>
          <p:cNvSpPr txBox="1"/>
          <p:nvPr/>
        </p:nvSpPr>
        <p:spPr>
          <a:xfrm>
            <a:off x="10668000" y="5773347"/>
            <a:ext cx="5562600" cy="923330"/>
          </a:xfrm>
          <a:prstGeom prst="rect">
            <a:avLst/>
          </a:prstGeom>
          <a:noFill/>
        </p:spPr>
        <p:txBody>
          <a:bodyPr wrap="square" rtlCol="0">
            <a:spAutoFit/>
          </a:bodyPr>
          <a:lstStyle/>
          <a:p>
            <a:pPr algn="ctr"/>
            <a:r>
              <a:rPr lang="es-MX" sz="5400" b="1" dirty="0"/>
              <a:t>4. Paz de Dios</a:t>
            </a:r>
          </a:p>
        </p:txBody>
      </p:sp>
      <p:sp>
        <p:nvSpPr>
          <p:cNvPr id="41" name="Rectángulo 40"/>
          <p:cNvSpPr/>
          <p:nvPr/>
        </p:nvSpPr>
        <p:spPr>
          <a:xfrm>
            <a:off x="5087620" y="7827882"/>
            <a:ext cx="8458200" cy="2220281"/>
          </a:xfrm>
          <a:prstGeom prst="rect">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dirty="0"/>
          </a:p>
        </p:txBody>
      </p:sp>
      <p:sp>
        <p:nvSpPr>
          <p:cNvPr id="42" name="CuadroTexto 41"/>
          <p:cNvSpPr txBox="1"/>
          <p:nvPr/>
        </p:nvSpPr>
        <p:spPr>
          <a:xfrm>
            <a:off x="5334000" y="8445665"/>
            <a:ext cx="7620000" cy="923330"/>
          </a:xfrm>
          <a:prstGeom prst="rect">
            <a:avLst/>
          </a:prstGeom>
          <a:noFill/>
        </p:spPr>
        <p:txBody>
          <a:bodyPr wrap="square" rtlCol="0">
            <a:spAutoFit/>
          </a:bodyPr>
          <a:lstStyle/>
          <a:p>
            <a:pPr algn="ctr"/>
            <a:r>
              <a:rPr lang="es-MX" sz="5400" b="1" dirty="0"/>
              <a:t>5. Pensamientos de bien</a:t>
            </a:r>
          </a:p>
        </p:txBody>
      </p:sp>
      <p:sp>
        <p:nvSpPr>
          <p:cNvPr id="43" name="Flecha derecha 42"/>
          <p:cNvSpPr/>
          <p:nvPr/>
        </p:nvSpPr>
        <p:spPr>
          <a:xfrm>
            <a:off x="7772400" y="3086100"/>
            <a:ext cx="18288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Flecha derecha 43"/>
          <p:cNvSpPr/>
          <p:nvPr/>
        </p:nvSpPr>
        <p:spPr>
          <a:xfrm>
            <a:off x="7875270" y="5532937"/>
            <a:ext cx="1828800" cy="1371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
                                            <p:txEl>
                                              <p:pRg st="0" end="0"/>
                                            </p:txEl>
                                          </p:spTgt>
                                        </p:tgtEl>
                                        <p:attrNameLst>
                                          <p:attrName>style.visibility</p:attrName>
                                        </p:attrNameLst>
                                      </p:cBhvr>
                                      <p:to>
                                        <p:strVal val="visible"/>
                                      </p:to>
                                    </p:set>
                                    <p:animEffect transition="in" filter="barn(inVertical)">
                                      <p:cBhvr>
                                        <p:cTn id="17" dur="500"/>
                                        <p:tgtEl>
                                          <p:spTgt spid="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40"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9285D"/>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FFC924"/>
          </a:solidFill>
        </p:spPr>
      </p:sp>
      <p:sp>
        <p:nvSpPr>
          <p:cNvPr id="9" name="CuadroTexto 8"/>
          <p:cNvSpPr txBox="1"/>
          <p:nvPr/>
        </p:nvSpPr>
        <p:spPr>
          <a:xfrm>
            <a:off x="1295400" y="571500"/>
            <a:ext cx="6553200" cy="1015663"/>
          </a:xfrm>
          <a:prstGeom prst="rect">
            <a:avLst/>
          </a:prstGeom>
          <a:noFill/>
        </p:spPr>
        <p:txBody>
          <a:bodyPr wrap="square" rtlCol="0">
            <a:spAutoFit/>
          </a:bodyPr>
          <a:lstStyle/>
          <a:p>
            <a:pPr algn="ctr"/>
            <a:r>
              <a:rPr lang="es-MX" sz="6000" b="1" dirty="0"/>
              <a:t>Desarrollo</a:t>
            </a:r>
            <a:r>
              <a:rPr lang="es-MX" dirty="0"/>
              <a:t> </a:t>
            </a:r>
            <a:endParaRPr lang="es-MX" dirty="0"/>
          </a:p>
        </p:txBody>
      </p:sp>
      <p:sp>
        <p:nvSpPr>
          <p:cNvPr id="10" name="CuadroTexto 9"/>
          <p:cNvSpPr txBox="1"/>
          <p:nvPr/>
        </p:nvSpPr>
        <p:spPr>
          <a:xfrm>
            <a:off x="685800" y="1804720"/>
            <a:ext cx="8229600" cy="707886"/>
          </a:xfrm>
          <a:prstGeom prst="rect">
            <a:avLst/>
          </a:prstGeom>
          <a:noFill/>
        </p:spPr>
        <p:txBody>
          <a:bodyPr wrap="square" rtlCol="0">
            <a:spAutoFit/>
          </a:bodyPr>
          <a:lstStyle/>
          <a:p>
            <a:r>
              <a:rPr lang="es-MX" sz="4000" b="1" dirty="0" smtClean="0">
                <a:solidFill>
                  <a:schemeClr val="bg1"/>
                </a:solidFill>
              </a:rPr>
              <a:t>A. Regocijarnos </a:t>
            </a:r>
            <a:r>
              <a:rPr lang="es-MX" sz="4000" b="1" dirty="0">
                <a:solidFill>
                  <a:schemeClr val="bg1"/>
                </a:solidFill>
              </a:rPr>
              <a:t>en el señor siempre.</a:t>
            </a:r>
            <a:endParaRPr lang="es-MX" sz="4000" b="1" dirty="0">
              <a:solidFill>
                <a:schemeClr val="bg1"/>
              </a:solidFill>
            </a:endParaRPr>
          </a:p>
        </p:txBody>
      </p:sp>
      <p:pic>
        <p:nvPicPr>
          <p:cNvPr id="1026" name="Picture 2" descr="10 razones para llenarse de alegría ¡Alégrense siempre en el Seño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0" y="104269"/>
            <a:ext cx="5242553" cy="29657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533400" y="2919814"/>
            <a:ext cx="8077200" cy="2554545"/>
          </a:xfrm>
          <a:prstGeom prst="rect">
            <a:avLst/>
          </a:prstGeom>
          <a:noFill/>
        </p:spPr>
        <p:txBody>
          <a:bodyPr wrap="square" rtlCol="0">
            <a:spAutoFit/>
          </a:bodyPr>
          <a:lstStyle/>
          <a:p>
            <a:pPr algn="ctr"/>
            <a:r>
              <a:rPr lang="es-MX" sz="3200" b="1" dirty="0"/>
              <a:t>“Regocijaos en el Señor siempre. Otra vez digo: ¡Regocijaos! Vuestra gentileza sea conocida de todos los hombres. El Señor está cerca.”</a:t>
            </a:r>
            <a:r>
              <a:rPr lang="es-MX" sz="3200" b="1" dirty="0">
                <a:solidFill>
                  <a:schemeClr val="bg1"/>
                </a:solidFill>
              </a:rPr>
              <a:t/>
            </a:r>
            <a:br>
              <a:rPr lang="es-MX" sz="3200" b="1" dirty="0">
                <a:solidFill>
                  <a:schemeClr val="bg1"/>
                </a:solidFill>
              </a:rPr>
            </a:br>
            <a:r>
              <a:rPr lang="es-MX" sz="3200" b="1" dirty="0">
                <a:solidFill>
                  <a:schemeClr val="bg1"/>
                </a:solidFill>
              </a:rPr>
              <a:t>Filipenses 4:4-5 RVR1960</a:t>
            </a:r>
            <a:endParaRPr lang="es-MX" sz="3200" b="1" dirty="0">
              <a:solidFill>
                <a:schemeClr val="bg1"/>
              </a:solidFill>
            </a:endParaRPr>
          </a:p>
        </p:txBody>
      </p:sp>
      <p:sp>
        <p:nvSpPr>
          <p:cNvPr id="12" name="CuadroTexto 11"/>
          <p:cNvSpPr txBox="1"/>
          <p:nvPr/>
        </p:nvSpPr>
        <p:spPr>
          <a:xfrm>
            <a:off x="685800" y="5734161"/>
            <a:ext cx="7620000" cy="4247317"/>
          </a:xfrm>
          <a:prstGeom prst="rect">
            <a:avLst/>
          </a:prstGeom>
          <a:noFill/>
        </p:spPr>
        <p:txBody>
          <a:bodyPr wrap="square" rtlCol="0">
            <a:spAutoFit/>
          </a:bodyPr>
          <a:lstStyle/>
          <a:p>
            <a:pPr algn="ctr"/>
            <a:r>
              <a:rPr lang="es-MX" sz="2800" b="1" dirty="0"/>
              <a:t>El apóstol Pablo está preso por predicar el evangelio y él </a:t>
            </a:r>
            <a:r>
              <a:rPr lang="es-MX" sz="2800" b="1" dirty="0" smtClean="0"/>
              <a:t>dice, regocijaos, el </a:t>
            </a:r>
            <a:r>
              <a:rPr lang="es-MX" sz="2800" b="1" dirty="0"/>
              <a:t>señor está </a:t>
            </a:r>
            <a:r>
              <a:rPr lang="es-MX" sz="2800" b="1" dirty="0" smtClean="0"/>
              <a:t>cerca, </a:t>
            </a:r>
            <a:r>
              <a:rPr lang="es-MX" sz="2800" b="1" dirty="0"/>
              <a:t>no se refería ala venida del </a:t>
            </a:r>
            <a:r>
              <a:rPr lang="es-MX" sz="2800" b="1" dirty="0" smtClean="0"/>
              <a:t>señor, </a:t>
            </a:r>
            <a:r>
              <a:rPr lang="es-MX" sz="2800" b="1" dirty="0"/>
              <a:t>sino que él señor estaba ahí en la tenebrosa Presión Romana con el y por eso se </a:t>
            </a:r>
            <a:r>
              <a:rPr lang="es-MX" sz="2800" b="1" dirty="0" smtClean="0"/>
              <a:t>regocijaba, él </a:t>
            </a:r>
            <a:r>
              <a:rPr lang="es-MX" sz="2800" b="1" dirty="0"/>
              <a:t>señor está con nosotros siempre, él dijo, no te dejare ni te </a:t>
            </a:r>
            <a:r>
              <a:rPr lang="es-MX" sz="2800" b="1" dirty="0" smtClean="0"/>
              <a:t>desampararé. Usted </a:t>
            </a:r>
            <a:r>
              <a:rPr lang="es-MX" sz="2800" b="1" dirty="0"/>
              <a:t>no se regocija en la circunstancia, usted se regocija en el señor y que nada le podrá separar del amor de </a:t>
            </a:r>
            <a:r>
              <a:rPr lang="es-MX" sz="2800" b="1" dirty="0" smtClean="0"/>
              <a:t>Dios. </a:t>
            </a:r>
            <a:r>
              <a:rPr lang="es-MX" dirty="0"/>
              <a:t/>
            </a:r>
            <a:br>
              <a:rPr lang="es-MX" dirty="0"/>
            </a:br>
            <a:endParaRPr lang="es-MX" dirty="0"/>
          </a:p>
        </p:txBody>
      </p:sp>
      <p:sp>
        <p:nvSpPr>
          <p:cNvPr id="13" name="CuadroTexto 12"/>
          <p:cNvSpPr txBox="1"/>
          <p:nvPr/>
        </p:nvSpPr>
        <p:spPr>
          <a:xfrm>
            <a:off x="9712960" y="3412256"/>
            <a:ext cx="8077200" cy="2062103"/>
          </a:xfrm>
          <a:prstGeom prst="rect">
            <a:avLst/>
          </a:prstGeom>
          <a:noFill/>
        </p:spPr>
        <p:txBody>
          <a:bodyPr wrap="square" rtlCol="0">
            <a:spAutoFit/>
          </a:bodyPr>
          <a:lstStyle/>
          <a:p>
            <a:pPr algn="ctr"/>
            <a:r>
              <a:rPr lang="es-MX" sz="3200" b="1" dirty="0">
                <a:solidFill>
                  <a:schemeClr val="bg1"/>
                </a:solidFill>
              </a:rPr>
              <a:t>“¿Quién nos separará del amor de Cristo? ¿Tribulación, o angustia, o persecución, o hambre, o desnudez, o peligro, o espada?”</a:t>
            </a:r>
            <a:br>
              <a:rPr lang="es-MX" sz="3200" b="1" dirty="0">
                <a:solidFill>
                  <a:schemeClr val="bg1"/>
                </a:solidFill>
              </a:rPr>
            </a:br>
            <a:r>
              <a:rPr lang="es-MX" sz="3200" b="1" dirty="0">
                <a:solidFill>
                  <a:srgbClr val="FFC000"/>
                </a:solidFill>
              </a:rPr>
              <a:t>Romanos 8:35 RVR1960</a:t>
            </a:r>
            <a:endParaRPr lang="es-MX" sz="3200" b="1" dirty="0">
              <a:solidFill>
                <a:srgbClr val="FFC000"/>
              </a:solidFill>
            </a:endParaRPr>
          </a:p>
        </p:txBody>
      </p:sp>
      <p:sp>
        <p:nvSpPr>
          <p:cNvPr id="14" name="Rectángulo 13"/>
          <p:cNvSpPr/>
          <p:nvPr/>
        </p:nvSpPr>
        <p:spPr>
          <a:xfrm>
            <a:off x="9921240" y="5872660"/>
            <a:ext cx="7660640" cy="3970318"/>
          </a:xfrm>
          <a:prstGeom prst="rect">
            <a:avLst/>
          </a:prstGeom>
        </p:spPr>
        <p:txBody>
          <a:bodyPr wrap="square">
            <a:spAutoFit/>
          </a:bodyPr>
          <a:lstStyle/>
          <a:p>
            <a:pPr algn="ctr"/>
            <a:r>
              <a:rPr lang="es-MX" sz="28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“Antes, en todas estas cosas somos más que vencedores por medio de aquel que nos amó. Por lo cual estoy seguro de que ni la muerte, ni la vida, ni ángeles, ni principados, ni potestades, ni lo presente, ni lo por venir, ni lo alto, ni lo profundo, ni ninguna otra cosa creada nos podrá separar del amor de Dios, que es en Cristo Jesús Señor nuestro.”</a:t>
            </a:r>
            <a:br>
              <a:rPr lang="es-MX" sz="28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r>
              <a:rPr lang="es-MX" sz="28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Romanos 8:37-39 RVR1960</a:t>
            </a:r>
            <a:endParaRPr lang="es-MX" sz="2800" b="1" dirty="0">
              <a:solidFill>
                <a:srgbClr val="FFC0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barn(inVertic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1000"/>
                                        <p:tgtEl>
                                          <p:spTgt spid="13">
                                            <p:txEl>
                                              <p:pRg st="0" end="0"/>
                                            </p:txEl>
                                          </p:spTgt>
                                        </p:tgtEl>
                                      </p:cBhvr>
                                    </p:animEffect>
                                    <p:anim calcmode="lin" valueType="num">
                                      <p:cBhvr>
                                        <p:cTn id="2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2A25D"/>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DF682D"/>
          </a:solidFill>
        </p:spPr>
      </p:sp>
      <p:sp>
        <p:nvSpPr>
          <p:cNvPr id="9" name="CuadroTexto 8"/>
          <p:cNvSpPr txBox="1"/>
          <p:nvPr/>
        </p:nvSpPr>
        <p:spPr>
          <a:xfrm>
            <a:off x="723900" y="911572"/>
            <a:ext cx="7696200" cy="8463855"/>
          </a:xfrm>
          <a:prstGeom prst="rect">
            <a:avLst/>
          </a:prstGeom>
          <a:noFill/>
        </p:spPr>
        <p:txBody>
          <a:bodyPr wrap="square" rtlCol="0">
            <a:spAutoFit/>
          </a:bodyPr>
          <a:lstStyle/>
          <a:p>
            <a:pPr algn="ctr"/>
            <a:r>
              <a:rPr lang="es-MX" sz="3200" b="1" dirty="0">
                <a:solidFill>
                  <a:schemeClr val="bg1"/>
                </a:solidFill>
              </a:rPr>
              <a:t>Pablo nos exhorta que nos regocijemos, no debido ala circunstancia, sino a pesar de al circunstancia, él dice </a:t>
            </a:r>
            <a:r>
              <a:rPr lang="es-MX" sz="3200" b="1" dirty="0" smtClean="0">
                <a:solidFill>
                  <a:schemeClr val="bg1"/>
                </a:solidFill>
              </a:rPr>
              <a:t>siempre, </a:t>
            </a:r>
            <a:r>
              <a:rPr lang="es-MX" sz="3200" b="1" dirty="0">
                <a:solidFill>
                  <a:schemeClr val="bg1"/>
                </a:solidFill>
              </a:rPr>
              <a:t>todo el </a:t>
            </a:r>
            <a:r>
              <a:rPr lang="es-MX" sz="3200" b="1" dirty="0" smtClean="0">
                <a:solidFill>
                  <a:schemeClr val="bg1"/>
                </a:solidFill>
              </a:rPr>
              <a:t>tiempo. El </a:t>
            </a:r>
            <a:r>
              <a:rPr lang="es-MX" sz="3200" b="1" dirty="0">
                <a:solidFill>
                  <a:schemeClr val="bg1"/>
                </a:solidFill>
              </a:rPr>
              <a:t>gozo en el señor es como un termostato y no como un </a:t>
            </a:r>
            <a:r>
              <a:rPr lang="es-MX" sz="3200" b="1" dirty="0" smtClean="0">
                <a:solidFill>
                  <a:schemeClr val="bg1"/>
                </a:solidFill>
              </a:rPr>
              <a:t>termómetro, </a:t>
            </a:r>
            <a:r>
              <a:rPr lang="es-MX" sz="3200" b="1" dirty="0">
                <a:solidFill>
                  <a:schemeClr val="bg1"/>
                </a:solidFill>
              </a:rPr>
              <a:t>el termómetro regula las condiciones y el termostato controla las </a:t>
            </a:r>
            <a:r>
              <a:rPr lang="es-MX" sz="3200" b="1" dirty="0" smtClean="0">
                <a:solidFill>
                  <a:schemeClr val="bg1"/>
                </a:solidFill>
              </a:rPr>
              <a:t>condiciones, </a:t>
            </a:r>
            <a:r>
              <a:rPr lang="es-MX" sz="3200" b="1" dirty="0">
                <a:solidFill>
                  <a:schemeClr val="bg1"/>
                </a:solidFill>
              </a:rPr>
              <a:t>se dice que la felicidad depende de su estado </a:t>
            </a:r>
            <a:r>
              <a:rPr lang="es-MX" sz="3200" b="1" dirty="0" smtClean="0">
                <a:solidFill>
                  <a:schemeClr val="bg1"/>
                </a:solidFill>
              </a:rPr>
              <a:t>emocional, </a:t>
            </a:r>
            <a:r>
              <a:rPr lang="es-MX" sz="3200" b="1" dirty="0">
                <a:solidFill>
                  <a:schemeClr val="bg1"/>
                </a:solidFill>
              </a:rPr>
              <a:t>cuando todo está bien esta feliz y cuando sube la temperatura se siente infeliz ,es por eso que muchos son como una montaña rusa unas </a:t>
            </a:r>
            <a:r>
              <a:rPr lang="es-MX" sz="3200" b="1" dirty="0" smtClean="0">
                <a:solidFill>
                  <a:schemeClr val="bg1"/>
                </a:solidFill>
              </a:rPr>
              <a:t>Veces Arriba  </a:t>
            </a:r>
            <a:r>
              <a:rPr lang="es-MX" sz="3200" b="1" dirty="0">
                <a:solidFill>
                  <a:schemeClr val="bg1"/>
                </a:solidFill>
              </a:rPr>
              <a:t>y otras abajo ,por que depende de las circunstancia, el gozo del señor no cambia y no importa lo que estés pasando su presencia sigue igual en su </a:t>
            </a:r>
            <a:r>
              <a:rPr lang="es-MX" sz="3200" b="1" dirty="0" smtClean="0">
                <a:solidFill>
                  <a:schemeClr val="bg1"/>
                </a:solidFill>
              </a:rPr>
              <a:t>corazón. </a:t>
            </a:r>
            <a:r>
              <a:rPr lang="es-MX" sz="3200" dirty="0"/>
              <a:t/>
            </a:r>
            <a:br>
              <a:rPr lang="es-MX" sz="3200" dirty="0"/>
            </a:br>
            <a:endParaRPr lang="es-MX" sz="3200" dirty="0"/>
          </a:p>
        </p:txBody>
      </p:sp>
      <p:sp>
        <p:nvSpPr>
          <p:cNvPr id="10" name="CuadroTexto 9"/>
          <p:cNvSpPr txBox="1"/>
          <p:nvPr/>
        </p:nvSpPr>
        <p:spPr>
          <a:xfrm>
            <a:off x="9525000" y="647700"/>
            <a:ext cx="8458200" cy="3539430"/>
          </a:xfrm>
          <a:prstGeom prst="rect">
            <a:avLst/>
          </a:prstGeom>
          <a:noFill/>
        </p:spPr>
        <p:txBody>
          <a:bodyPr wrap="square" rtlCol="0">
            <a:spAutoFit/>
          </a:bodyPr>
          <a:lstStyle/>
          <a:p>
            <a:pPr algn="ctr"/>
            <a:r>
              <a:rPr lang="es-MX" sz="3200" b="1" dirty="0">
                <a:solidFill>
                  <a:srgbClr val="FFC000"/>
                </a:solidFill>
              </a:rPr>
              <a:t>“Aunque la higuera no florezca, Ni en las vides haya frutos, Aunque falte el producto del olivo, Y los labrados no den mantenimiento, Y las ovejas sean quitadas de la majada, Y no haya vacas en los corrales; Con todo, yo me alegraré en Jehová, Y me gozaré en el Dios de mi salvación.”</a:t>
            </a:r>
            <a:br>
              <a:rPr lang="es-MX" sz="3200" b="1" dirty="0">
                <a:solidFill>
                  <a:srgbClr val="FFC000"/>
                </a:solidFill>
              </a:rPr>
            </a:br>
            <a:r>
              <a:rPr lang="es-MX" sz="3200" b="1" dirty="0">
                <a:solidFill>
                  <a:schemeClr val="bg1"/>
                </a:solidFill>
              </a:rPr>
              <a:t>Habacuc 3:17-18 RVR1960</a:t>
            </a:r>
            <a:endParaRPr lang="es-MX" sz="3200" b="1" dirty="0">
              <a:solidFill>
                <a:schemeClr val="bg1"/>
              </a:solidFill>
            </a:endParaRPr>
          </a:p>
        </p:txBody>
      </p:sp>
      <p:sp>
        <p:nvSpPr>
          <p:cNvPr id="11" name="CuadroTexto 10"/>
          <p:cNvSpPr txBox="1"/>
          <p:nvPr/>
        </p:nvSpPr>
        <p:spPr>
          <a:xfrm>
            <a:off x="10210800" y="5600700"/>
            <a:ext cx="7086600" cy="4308872"/>
          </a:xfrm>
          <a:prstGeom prst="rect">
            <a:avLst/>
          </a:prstGeom>
          <a:noFill/>
        </p:spPr>
        <p:txBody>
          <a:bodyPr wrap="square" rtlCol="0">
            <a:spAutoFit/>
          </a:bodyPr>
          <a:lstStyle/>
          <a:p>
            <a:pPr algn="ctr"/>
            <a:r>
              <a:rPr lang="es-MX" sz="3200" b="1" dirty="0">
                <a:solidFill>
                  <a:schemeClr val="bg1"/>
                </a:solidFill>
              </a:rPr>
              <a:t>Si usted no tiene gozo permanente en su </a:t>
            </a:r>
            <a:r>
              <a:rPr lang="es-MX" sz="3200" b="1" dirty="0" smtClean="0">
                <a:solidFill>
                  <a:schemeClr val="bg1"/>
                </a:solidFill>
              </a:rPr>
              <a:t>corazón, </a:t>
            </a:r>
            <a:r>
              <a:rPr lang="es-MX" sz="3200" b="1" dirty="0">
                <a:solidFill>
                  <a:schemeClr val="bg1"/>
                </a:solidFill>
              </a:rPr>
              <a:t>es por que Jesús no es real en su </a:t>
            </a:r>
            <a:r>
              <a:rPr lang="es-MX" sz="3200" b="1" dirty="0" smtClean="0">
                <a:solidFill>
                  <a:schemeClr val="bg1"/>
                </a:solidFill>
              </a:rPr>
              <a:t>vida, las </a:t>
            </a:r>
            <a:r>
              <a:rPr lang="es-MX" sz="3200" b="1" dirty="0">
                <a:solidFill>
                  <a:schemeClr val="bg1"/>
                </a:solidFill>
              </a:rPr>
              <a:t>circunstancias que usted esté </a:t>
            </a:r>
            <a:r>
              <a:rPr lang="es-MX" sz="3200" b="1" dirty="0" smtClean="0">
                <a:solidFill>
                  <a:schemeClr val="bg1"/>
                </a:solidFill>
              </a:rPr>
              <a:t>pasando, </a:t>
            </a:r>
            <a:r>
              <a:rPr lang="es-MX" sz="3200" b="1" dirty="0">
                <a:solidFill>
                  <a:schemeClr val="bg1"/>
                </a:solidFill>
              </a:rPr>
              <a:t>el señor está ahí con usted y si usted no lo siente no es culpa de </a:t>
            </a:r>
            <a:r>
              <a:rPr lang="es-MX" sz="3200" b="1" dirty="0" smtClean="0">
                <a:solidFill>
                  <a:schemeClr val="bg1"/>
                </a:solidFill>
              </a:rPr>
              <a:t>él, </a:t>
            </a:r>
            <a:r>
              <a:rPr lang="es-MX" sz="3200" b="1" dirty="0">
                <a:solidFill>
                  <a:schemeClr val="bg1"/>
                </a:solidFill>
              </a:rPr>
              <a:t>si no de usted , que no a cultivado amistad con </a:t>
            </a:r>
            <a:r>
              <a:rPr lang="es-MX" sz="3200" b="1" dirty="0" smtClean="0">
                <a:solidFill>
                  <a:schemeClr val="bg1"/>
                </a:solidFill>
              </a:rPr>
              <a:t>el. Jesús </a:t>
            </a:r>
            <a:r>
              <a:rPr lang="es-MX" sz="3200" b="1" dirty="0">
                <a:solidFill>
                  <a:schemeClr val="bg1"/>
                </a:solidFill>
              </a:rPr>
              <a:t>antes de su muerte enseño de este gozo a sus </a:t>
            </a:r>
            <a:r>
              <a:rPr lang="es-MX" sz="3200" b="1" dirty="0" smtClean="0">
                <a:solidFill>
                  <a:schemeClr val="bg1"/>
                </a:solidFill>
              </a:rPr>
              <a:t>discípulos.</a:t>
            </a:r>
            <a:r>
              <a:rPr lang="es-MX" dirty="0"/>
              <a:t/>
            </a:r>
            <a:br>
              <a:rPr lang="es-MX" dirty="0"/>
            </a:br>
            <a:endParaRPr lang="es-MX" dirty="0"/>
          </a:p>
        </p:txBody>
      </p:sp>
      <p:sp>
        <p:nvSpPr>
          <p:cNvPr id="12" name="Flecha abajo 11"/>
          <p:cNvSpPr/>
          <p:nvPr/>
        </p:nvSpPr>
        <p:spPr>
          <a:xfrm>
            <a:off x="12801600" y="4281775"/>
            <a:ext cx="16002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1000"/>
                                        <p:tgtEl>
                                          <p:spTgt spid="11">
                                            <p:txEl>
                                              <p:pRg st="0" end="0"/>
                                            </p:txEl>
                                          </p:spTgt>
                                        </p:tgtEl>
                                      </p:cBhvr>
                                    </p:animEffect>
                                    <p:anim calcmode="lin" valueType="num">
                                      <p:cBhvr>
                                        <p:cTn id="3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285D"/>
        </a:solidFill>
        <a:effectLst/>
      </p:bgPr>
    </p:bg>
    <p:spTree>
      <p:nvGrpSpPr>
        <p:cNvPr id="1" name=""/>
        <p:cNvGrpSpPr/>
        <p:nvPr/>
      </p:nvGrpSpPr>
      <p:grpSpPr>
        <a:xfrm>
          <a:off x="0" y="0"/>
          <a:ext cx="0" cy="0"/>
          <a:chOff x="0" y="0"/>
          <a:chExt cx="0" cy="0"/>
        </a:xfrm>
      </p:grpSpPr>
      <p:sp>
        <p:nvSpPr>
          <p:cNvPr id="2" name="AutoShape 2"/>
          <p:cNvSpPr/>
          <p:nvPr/>
        </p:nvSpPr>
        <p:spPr>
          <a:xfrm>
            <a:off x="-30480" y="-12700"/>
            <a:ext cx="5562600" cy="5143500"/>
          </a:xfrm>
          <a:prstGeom prst="rect">
            <a:avLst/>
          </a:prstGeom>
          <a:solidFill>
            <a:srgbClr val="FFC924"/>
          </a:solidFill>
        </p:spPr>
      </p:sp>
      <p:sp>
        <p:nvSpPr>
          <p:cNvPr id="4" name="AutoShape 4"/>
          <p:cNvSpPr/>
          <p:nvPr/>
        </p:nvSpPr>
        <p:spPr>
          <a:xfrm>
            <a:off x="6880859" y="-12700"/>
            <a:ext cx="4712887" cy="5143500"/>
          </a:xfrm>
          <a:prstGeom prst="rect">
            <a:avLst/>
          </a:prstGeom>
          <a:solidFill>
            <a:srgbClr val="DF682D"/>
          </a:solidFill>
        </p:spPr>
      </p:sp>
      <p:sp>
        <p:nvSpPr>
          <p:cNvPr id="19" name="CuadroTexto 18"/>
          <p:cNvSpPr txBox="1"/>
          <p:nvPr/>
        </p:nvSpPr>
        <p:spPr>
          <a:xfrm>
            <a:off x="198120" y="573891"/>
            <a:ext cx="5105399" cy="3970318"/>
          </a:xfrm>
          <a:prstGeom prst="rect">
            <a:avLst/>
          </a:prstGeom>
          <a:noFill/>
        </p:spPr>
        <p:txBody>
          <a:bodyPr wrap="square" rtlCol="0">
            <a:spAutoFit/>
          </a:bodyPr>
          <a:lstStyle/>
          <a:p>
            <a:pPr algn="ctr"/>
            <a:r>
              <a:rPr lang="es-MX" sz="2800" b="1" dirty="0"/>
              <a:t>“En aquella misma hora Jesús se regocijó en el Espíritu, y dijo: Yo te alabo, oh Padre, Señor del cielo y de la tierra, porque escondiste estas cosas de los sabios y entendidos, y las has revelado a los niños. Sí, Padre, porque así te agradó.”</a:t>
            </a:r>
            <a:br>
              <a:rPr lang="es-MX" sz="2800" b="1" dirty="0"/>
            </a:br>
            <a:r>
              <a:rPr lang="es-MX" sz="2800" b="1" dirty="0">
                <a:solidFill>
                  <a:schemeClr val="bg1"/>
                </a:solidFill>
              </a:rPr>
              <a:t>S. Lucas 10:21 RVR1960</a:t>
            </a:r>
            <a:endParaRPr lang="es-MX" sz="2800" b="1" dirty="0">
              <a:solidFill>
                <a:schemeClr val="bg1"/>
              </a:solidFill>
            </a:endParaRPr>
          </a:p>
        </p:txBody>
      </p:sp>
      <p:sp>
        <p:nvSpPr>
          <p:cNvPr id="20" name="CuadroTexto 19"/>
          <p:cNvSpPr txBox="1"/>
          <p:nvPr/>
        </p:nvSpPr>
        <p:spPr>
          <a:xfrm>
            <a:off x="7218002" y="510689"/>
            <a:ext cx="4038600" cy="4031873"/>
          </a:xfrm>
          <a:prstGeom prst="rect">
            <a:avLst/>
          </a:prstGeom>
          <a:noFill/>
        </p:spPr>
        <p:txBody>
          <a:bodyPr wrap="square" rtlCol="0">
            <a:spAutoFit/>
          </a:bodyPr>
          <a:lstStyle/>
          <a:p>
            <a:pPr algn="ctr"/>
            <a:r>
              <a:rPr lang="es-MX" sz="3200" b="1" dirty="0"/>
              <a:t>“Estas cosas os he hablado para que en mí tengáis paz. En el mundo tendréis aflicción; pero confiad, yo he vencido al mundo.”</a:t>
            </a:r>
            <a:br>
              <a:rPr lang="es-MX" sz="3200" b="1" dirty="0"/>
            </a:br>
            <a:r>
              <a:rPr lang="es-MX" sz="3200" b="1" dirty="0">
                <a:solidFill>
                  <a:schemeClr val="bg1"/>
                </a:solidFill>
              </a:rPr>
              <a:t>S. Juan 16:33 RVR1960</a:t>
            </a:r>
            <a:endParaRPr lang="es-MX" sz="3200" b="1" dirty="0">
              <a:solidFill>
                <a:schemeClr val="bg1"/>
              </a:solidFill>
            </a:endParaRPr>
          </a:p>
        </p:txBody>
      </p:sp>
      <p:sp>
        <p:nvSpPr>
          <p:cNvPr id="21" name="AutoShape 2"/>
          <p:cNvSpPr/>
          <p:nvPr/>
        </p:nvSpPr>
        <p:spPr>
          <a:xfrm>
            <a:off x="12268200" y="-12700"/>
            <a:ext cx="5562600" cy="5143500"/>
          </a:xfrm>
          <a:prstGeom prst="rect">
            <a:avLst/>
          </a:prstGeom>
          <a:solidFill>
            <a:srgbClr val="FFC924"/>
          </a:solidFill>
        </p:spPr>
      </p:sp>
      <p:sp>
        <p:nvSpPr>
          <p:cNvPr id="22" name="CuadroTexto 21"/>
          <p:cNvSpPr txBox="1"/>
          <p:nvPr/>
        </p:nvSpPr>
        <p:spPr>
          <a:xfrm>
            <a:off x="12877800" y="1035556"/>
            <a:ext cx="4343400" cy="3046988"/>
          </a:xfrm>
          <a:prstGeom prst="rect">
            <a:avLst/>
          </a:prstGeom>
          <a:noFill/>
        </p:spPr>
        <p:txBody>
          <a:bodyPr wrap="square" rtlCol="0">
            <a:spAutoFit/>
          </a:bodyPr>
          <a:lstStyle/>
          <a:p>
            <a:pPr algn="ctr"/>
            <a:r>
              <a:rPr lang="es-MX" sz="3200" b="1" dirty="0"/>
              <a:t>“Me mostrarás la senda de la vida; En tu presencia hay plenitud de gozo; Delicias a tu diestra para siempre.”</a:t>
            </a:r>
            <a:br>
              <a:rPr lang="es-MX" sz="3200" b="1" dirty="0"/>
            </a:br>
            <a:r>
              <a:rPr lang="es-MX" sz="3200" b="1" dirty="0">
                <a:solidFill>
                  <a:schemeClr val="bg1"/>
                </a:solidFill>
              </a:rPr>
              <a:t>Salmos 16:11 RVR1960</a:t>
            </a:r>
            <a:endParaRPr lang="es-MX" sz="3200" b="1" dirty="0">
              <a:solidFill>
                <a:schemeClr val="bg1"/>
              </a:solidFill>
            </a:endParaRPr>
          </a:p>
        </p:txBody>
      </p:sp>
      <p:sp>
        <p:nvSpPr>
          <p:cNvPr id="23" name="CuadroTexto 22"/>
          <p:cNvSpPr txBox="1"/>
          <p:nvPr/>
        </p:nvSpPr>
        <p:spPr>
          <a:xfrm>
            <a:off x="1981200" y="5725011"/>
            <a:ext cx="14836141" cy="4062651"/>
          </a:xfrm>
          <a:prstGeom prst="rect">
            <a:avLst/>
          </a:prstGeom>
          <a:noFill/>
        </p:spPr>
        <p:txBody>
          <a:bodyPr wrap="square" rtlCol="0">
            <a:spAutoFit/>
          </a:bodyPr>
          <a:lstStyle/>
          <a:p>
            <a:pPr algn="ctr"/>
            <a:r>
              <a:rPr lang="es-MX" sz="4000" b="1" i="1" dirty="0">
                <a:solidFill>
                  <a:schemeClr val="bg1"/>
                </a:solidFill>
              </a:rPr>
              <a:t>Esto es lo que Pablo </a:t>
            </a:r>
            <a:r>
              <a:rPr lang="es-MX" sz="4000" b="1" i="1" dirty="0" smtClean="0">
                <a:solidFill>
                  <a:schemeClr val="bg1"/>
                </a:solidFill>
              </a:rPr>
              <a:t>quiso </a:t>
            </a:r>
            <a:r>
              <a:rPr lang="es-MX" sz="4000" b="1" i="1" dirty="0">
                <a:solidFill>
                  <a:schemeClr val="bg1"/>
                </a:solidFill>
              </a:rPr>
              <a:t>enseñar, no importa cómo </a:t>
            </a:r>
            <a:r>
              <a:rPr lang="es-MX" sz="4000" b="1" i="1" dirty="0" smtClean="0">
                <a:solidFill>
                  <a:schemeClr val="bg1"/>
                </a:solidFill>
              </a:rPr>
              <a:t>estés, </a:t>
            </a:r>
            <a:r>
              <a:rPr lang="es-MX" sz="4000" b="1" i="1" dirty="0">
                <a:solidFill>
                  <a:schemeClr val="bg1"/>
                </a:solidFill>
              </a:rPr>
              <a:t>las cadenas de la </a:t>
            </a:r>
            <a:r>
              <a:rPr lang="es-MX" sz="4000" b="1" i="1" dirty="0" smtClean="0">
                <a:solidFill>
                  <a:schemeClr val="bg1"/>
                </a:solidFill>
              </a:rPr>
              <a:t>cárcel </a:t>
            </a:r>
            <a:r>
              <a:rPr lang="es-MX" sz="4000" b="1" i="1" dirty="0">
                <a:solidFill>
                  <a:schemeClr val="bg1"/>
                </a:solidFill>
              </a:rPr>
              <a:t>no pudieron arrestar a Jesús quien estaba con él en la fría </a:t>
            </a:r>
            <a:r>
              <a:rPr lang="es-MX" sz="4000" b="1" i="1" dirty="0" smtClean="0">
                <a:solidFill>
                  <a:schemeClr val="bg1"/>
                </a:solidFill>
              </a:rPr>
              <a:t>cárcel </a:t>
            </a:r>
            <a:r>
              <a:rPr lang="es-MX" sz="4000" b="1" i="1" dirty="0">
                <a:solidFill>
                  <a:schemeClr val="bg1"/>
                </a:solidFill>
              </a:rPr>
              <a:t>de roma </a:t>
            </a:r>
            <a:r>
              <a:rPr lang="es-MX" sz="4000" b="1" i="1" dirty="0" smtClean="0">
                <a:solidFill>
                  <a:schemeClr val="bg1"/>
                </a:solidFill>
              </a:rPr>
              <a:t> </a:t>
            </a:r>
            <a:r>
              <a:rPr lang="es-MX" sz="4000" b="1" i="1" dirty="0">
                <a:solidFill>
                  <a:schemeClr val="bg1"/>
                </a:solidFill>
              </a:rPr>
              <a:t>y te aseguro que estará contigo en todo tiempo y circunstancias que pases en la </a:t>
            </a:r>
            <a:r>
              <a:rPr lang="es-MX" sz="4000" b="1" i="1" dirty="0" smtClean="0">
                <a:solidFill>
                  <a:schemeClr val="bg1"/>
                </a:solidFill>
              </a:rPr>
              <a:t>vida. La </a:t>
            </a:r>
            <a:r>
              <a:rPr lang="es-MX" sz="4000" b="1" i="1" dirty="0">
                <a:solidFill>
                  <a:schemeClr val="bg1"/>
                </a:solidFill>
              </a:rPr>
              <a:t>salud mental primero es encontrar gozo en el </a:t>
            </a:r>
            <a:r>
              <a:rPr lang="es-MX" sz="4000" b="1" i="1" dirty="0" smtClean="0">
                <a:solidFill>
                  <a:schemeClr val="bg1"/>
                </a:solidFill>
              </a:rPr>
              <a:t>señor, </a:t>
            </a:r>
            <a:r>
              <a:rPr lang="es-MX" sz="4000" b="1" i="1" dirty="0">
                <a:solidFill>
                  <a:schemeClr val="bg1"/>
                </a:solidFill>
              </a:rPr>
              <a:t>no en las circunstancias, por que cambian a cada </a:t>
            </a:r>
            <a:r>
              <a:rPr lang="es-MX" sz="4000" b="1" i="1" dirty="0" smtClean="0">
                <a:solidFill>
                  <a:schemeClr val="bg1"/>
                </a:solidFill>
              </a:rPr>
              <a:t>instante.</a:t>
            </a:r>
            <a:r>
              <a:rPr lang="es-MX" dirty="0"/>
              <a:t/>
            </a:r>
            <a:br>
              <a:rPr lang="es-MX" dirty="0"/>
            </a:br>
            <a:endParaRPr lang="es-MX" dirty="0"/>
          </a:p>
        </p:txBody>
      </p:sp>
      <p:sp>
        <p:nvSpPr>
          <p:cNvPr id="24" name="Flecha derecha 23"/>
          <p:cNvSpPr/>
          <p:nvPr/>
        </p:nvSpPr>
        <p:spPr>
          <a:xfrm>
            <a:off x="5542279" y="1714500"/>
            <a:ext cx="1426802"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Flecha derecha 24"/>
          <p:cNvSpPr/>
          <p:nvPr/>
        </p:nvSpPr>
        <p:spPr>
          <a:xfrm>
            <a:off x="11430339" y="1878925"/>
            <a:ext cx="1426802"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1000"/>
                                        <p:tgtEl>
                                          <p:spTgt spid="20">
                                            <p:txEl>
                                              <p:pRg st="0" end="0"/>
                                            </p:txEl>
                                          </p:spTgt>
                                        </p:tgtEl>
                                      </p:cBhvr>
                                    </p:animEffect>
                                    <p:anim calcmode="lin" valueType="num">
                                      <p:cBhvr>
                                        <p:cTn id="1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1000"/>
                                        <p:tgtEl>
                                          <p:spTgt spid="22">
                                            <p:txEl>
                                              <p:pRg st="0" end="0"/>
                                            </p:txEl>
                                          </p:spTgt>
                                        </p:tgtEl>
                                      </p:cBhvr>
                                    </p:animEffect>
                                    <p:anim calcmode="lin" valueType="num">
                                      <p:cBhvr>
                                        <p:cTn id="2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barn(inVertical)">
                                      <p:cBhvr>
                                        <p:cTn id="2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40581" y="-29210"/>
            <a:ext cx="4572000" cy="5143500"/>
          </a:xfrm>
          <a:prstGeom prst="rect">
            <a:avLst/>
          </a:prstGeom>
          <a:solidFill>
            <a:srgbClr val="DF682D"/>
          </a:solidFill>
        </p:spPr>
      </p:sp>
      <p:sp>
        <p:nvSpPr>
          <p:cNvPr id="14" name="AutoShape 14"/>
          <p:cNvSpPr/>
          <p:nvPr/>
        </p:nvSpPr>
        <p:spPr>
          <a:xfrm>
            <a:off x="13716000" y="0"/>
            <a:ext cx="4572000" cy="5143500"/>
          </a:xfrm>
          <a:prstGeom prst="rect">
            <a:avLst/>
          </a:prstGeom>
          <a:solidFill>
            <a:srgbClr val="FFC924"/>
          </a:solidFill>
        </p:spPr>
      </p:sp>
      <p:sp>
        <p:nvSpPr>
          <p:cNvPr id="20" name="CuadroTexto 19"/>
          <p:cNvSpPr txBox="1"/>
          <p:nvPr/>
        </p:nvSpPr>
        <p:spPr>
          <a:xfrm>
            <a:off x="349250" y="876300"/>
            <a:ext cx="3924300" cy="2862322"/>
          </a:xfrm>
          <a:prstGeom prst="rect">
            <a:avLst/>
          </a:prstGeom>
          <a:noFill/>
        </p:spPr>
        <p:txBody>
          <a:bodyPr wrap="square" rtlCol="0">
            <a:spAutoFit/>
          </a:bodyPr>
          <a:lstStyle/>
          <a:p>
            <a:pPr algn="ctr"/>
            <a:r>
              <a:rPr lang="es-MX" sz="6000" b="1" dirty="0" smtClean="0"/>
              <a:t>B. Confíe </a:t>
            </a:r>
            <a:r>
              <a:rPr lang="es-MX" sz="6000" b="1" dirty="0"/>
              <a:t>en el poder de Dios </a:t>
            </a:r>
            <a:endParaRPr lang="es-MX" sz="6000" b="1" dirty="0"/>
          </a:p>
        </p:txBody>
      </p:sp>
      <p:pic>
        <p:nvPicPr>
          <p:cNvPr id="2050" name="Picture 2" descr="Un compromiso con Dios – Reporte Católico La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21" y="415290"/>
            <a:ext cx="4267198" cy="4267200"/>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5097781" y="309592"/>
            <a:ext cx="3657600" cy="4524315"/>
          </a:xfrm>
          <a:prstGeom prst="rect">
            <a:avLst/>
          </a:prstGeom>
          <a:noFill/>
        </p:spPr>
        <p:txBody>
          <a:bodyPr wrap="square" rtlCol="0">
            <a:spAutoFit/>
          </a:bodyPr>
          <a:lstStyle/>
          <a:p>
            <a:pPr algn="ctr"/>
            <a:r>
              <a:rPr lang="es-MX" sz="3200" b="1" dirty="0">
                <a:solidFill>
                  <a:schemeClr val="bg1"/>
                </a:solidFill>
              </a:rPr>
              <a:t>“Por nada estéis afanosos, sino sean conocidas vuestras peticiones delante de Dios en toda oración y ruego, con acción de gracias.”</a:t>
            </a:r>
            <a:br>
              <a:rPr lang="es-MX" sz="3200" b="1" dirty="0">
                <a:solidFill>
                  <a:schemeClr val="bg1"/>
                </a:solidFill>
              </a:rPr>
            </a:br>
            <a:r>
              <a:rPr lang="es-MX" sz="3200" b="1" dirty="0"/>
              <a:t>Filipenses 4:6 RVR1960</a:t>
            </a:r>
            <a:endParaRPr lang="es-MX" sz="3200" b="1" dirty="0"/>
          </a:p>
        </p:txBody>
      </p:sp>
      <p:sp>
        <p:nvSpPr>
          <p:cNvPr id="24" name="CuadroTexto 23"/>
          <p:cNvSpPr txBox="1"/>
          <p:nvPr/>
        </p:nvSpPr>
        <p:spPr>
          <a:xfrm>
            <a:off x="1064578" y="6057900"/>
            <a:ext cx="16402685" cy="3416320"/>
          </a:xfrm>
          <a:prstGeom prst="rect">
            <a:avLst/>
          </a:prstGeom>
          <a:noFill/>
        </p:spPr>
        <p:txBody>
          <a:bodyPr wrap="square" rtlCol="0">
            <a:spAutoFit/>
          </a:bodyPr>
          <a:lstStyle/>
          <a:p>
            <a:pPr algn="ctr"/>
            <a:r>
              <a:rPr lang="es-MX" sz="3600" b="1" i="1" dirty="0"/>
              <a:t>Cuente su problema al </a:t>
            </a:r>
            <a:r>
              <a:rPr lang="es-MX" sz="3600" b="1" i="1" dirty="0" smtClean="0"/>
              <a:t>señor, </a:t>
            </a:r>
            <a:r>
              <a:rPr lang="es-MX" sz="3600" b="1" i="1" dirty="0"/>
              <a:t>es verdad él lo sabe </a:t>
            </a:r>
            <a:r>
              <a:rPr lang="es-MX" sz="3600" b="1" i="1" dirty="0" smtClean="0"/>
              <a:t>todo, </a:t>
            </a:r>
            <a:r>
              <a:rPr lang="es-MX" sz="3600" b="1" i="1" dirty="0"/>
              <a:t>pero usted ocupa traer al señor sus carga para que él solucione y a si depender de él y no de sus </a:t>
            </a:r>
            <a:r>
              <a:rPr lang="es-MX" sz="3600" b="1" i="1" dirty="0" smtClean="0"/>
              <a:t>habilidades,</a:t>
            </a:r>
            <a:r>
              <a:rPr lang="es-MX" sz="3600" b="1" i="1" dirty="0"/>
              <a:t> </a:t>
            </a:r>
            <a:r>
              <a:rPr lang="es-MX" sz="3600" b="1" i="1" dirty="0" smtClean="0"/>
              <a:t>Pablo </a:t>
            </a:r>
            <a:r>
              <a:rPr lang="es-MX" sz="3600" b="1" i="1" dirty="0"/>
              <a:t>dice que lo haga con acción de Gracia, aquí la fe se </a:t>
            </a:r>
            <a:r>
              <a:rPr lang="es-MX" sz="3600" b="1" i="1" dirty="0" smtClean="0"/>
              <a:t>activa, </a:t>
            </a:r>
            <a:r>
              <a:rPr lang="es-MX" sz="3600" b="1" i="1" dirty="0"/>
              <a:t>no se preocupe por nada </a:t>
            </a:r>
            <a:r>
              <a:rPr lang="es-MX" sz="3600" b="1" i="1" dirty="0" smtClean="0"/>
              <a:t>ya </a:t>
            </a:r>
            <a:r>
              <a:rPr lang="es-MX" sz="3600" b="1" i="1" dirty="0"/>
              <a:t>lo mencioné antes , por nada este afanado o preocupado, por que de nada le </a:t>
            </a:r>
            <a:r>
              <a:rPr lang="es-MX" sz="3600" b="1" i="1" dirty="0" smtClean="0"/>
              <a:t>servir.</a:t>
            </a:r>
            <a:r>
              <a:rPr lang="es-MX" sz="3600" dirty="0"/>
              <a:t/>
            </a:r>
            <a:br>
              <a:rPr lang="es-MX" sz="3600" dirty="0"/>
            </a:br>
            <a:endParaRPr lang="es-MX" sz="3600" dirty="0"/>
          </a:p>
        </p:txBody>
      </p:sp>
      <p:sp>
        <p:nvSpPr>
          <p:cNvPr id="25" name="CuadroTexto 24"/>
          <p:cNvSpPr txBox="1"/>
          <p:nvPr/>
        </p:nvSpPr>
        <p:spPr>
          <a:xfrm>
            <a:off x="14209077" y="537746"/>
            <a:ext cx="3585846" cy="3539430"/>
          </a:xfrm>
          <a:prstGeom prst="rect">
            <a:avLst/>
          </a:prstGeom>
          <a:noFill/>
        </p:spPr>
        <p:txBody>
          <a:bodyPr wrap="square" rtlCol="0">
            <a:spAutoFit/>
          </a:bodyPr>
          <a:lstStyle/>
          <a:p>
            <a:pPr algn="ctr"/>
            <a:r>
              <a:rPr lang="es-MX" sz="3200" b="1" dirty="0" smtClean="0">
                <a:solidFill>
                  <a:schemeClr val="bg1"/>
                </a:solidFill>
              </a:rPr>
              <a:t>“¿</a:t>
            </a:r>
            <a:r>
              <a:rPr lang="es-MX" sz="3200" b="1" dirty="0">
                <a:solidFill>
                  <a:schemeClr val="bg1"/>
                </a:solidFill>
              </a:rPr>
              <a:t>Y quién de vosotros podrá, por mucho que se afane, añadir a su estatura un codo?”</a:t>
            </a:r>
            <a:r>
              <a:rPr lang="es-MX" sz="3200" b="1" dirty="0"/>
              <a:t/>
            </a:r>
            <a:br>
              <a:rPr lang="es-MX" sz="3200" b="1" dirty="0"/>
            </a:br>
            <a:r>
              <a:rPr lang="es-MX" sz="3200" b="1" dirty="0"/>
              <a:t>S. Mateo 6:27 RVR1960</a:t>
            </a:r>
            <a:endParaRPr lang="es-MX" sz="3200" b="1" dirty="0"/>
          </a:p>
        </p:txBody>
      </p:sp>
      <p:sp>
        <p:nvSpPr>
          <p:cNvPr id="26" name="Flecha abajo 25"/>
          <p:cNvSpPr/>
          <p:nvPr/>
        </p:nvSpPr>
        <p:spPr>
          <a:xfrm>
            <a:off x="1473200" y="4077176"/>
            <a:ext cx="1676400" cy="1447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80">
                                          <p:stCondLst>
                                            <p:cond delay="0"/>
                                          </p:stCondLst>
                                        </p:cTn>
                                        <p:tgtEl>
                                          <p:spTgt spid="25"/>
                                        </p:tgtEl>
                                      </p:cBhvr>
                                    </p:animEffect>
                                    <p:anim calcmode="lin" valueType="num">
                                      <p:cBhvr>
                                        <p:cTn id="2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1" dur="26">
                                          <p:stCondLst>
                                            <p:cond delay="650"/>
                                          </p:stCondLst>
                                        </p:cTn>
                                        <p:tgtEl>
                                          <p:spTgt spid="25"/>
                                        </p:tgtEl>
                                      </p:cBhvr>
                                      <p:to x="100000" y="60000"/>
                                    </p:animScale>
                                    <p:animScale>
                                      <p:cBhvr>
                                        <p:cTn id="32" dur="166" decel="50000">
                                          <p:stCondLst>
                                            <p:cond delay="676"/>
                                          </p:stCondLst>
                                        </p:cTn>
                                        <p:tgtEl>
                                          <p:spTgt spid="25"/>
                                        </p:tgtEl>
                                      </p:cBhvr>
                                      <p:to x="100000" y="100000"/>
                                    </p:animScale>
                                    <p:animScale>
                                      <p:cBhvr>
                                        <p:cTn id="33" dur="26">
                                          <p:stCondLst>
                                            <p:cond delay="1312"/>
                                          </p:stCondLst>
                                        </p:cTn>
                                        <p:tgtEl>
                                          <p:spTgt spid="25"/>
                                        </p:tgtEl>
                                      </p:cBhvr>
                                      <p:to x="100000" y="80000"/>
                                    </p:animScale>
                                    <p:animScale>
                                      <p:cBhvr>
                                        <p:cTn id="34" dur="166" decel="50000">
                                          <p:stCondLst>
                                            <p:cond delay="1338"/>
                                          </p:stCondLst>
                                        </p:cTn>
                                        <p:tgtEl>
                                          <p:spTgt spid="25"/>
                                        </p:tgtEl>
                                      </p:cBhvr>
                                      <p:to x="100000" y="100000"/>
                                    </p:animScale>
                                    <p:animScale>
                                      <p:cBhvr>
                                        <p:cTn id="35" dur="26">
                                          <p:stCondLst>
                                            <p:cond delay="1642"/>
                                          </p:stCondLst>
                                        </p:cTn>
                                        <p:tgtEl>
                                          <p:spTgt spid="25"/>
                                        </p:tgtEl>
                                      </p:cBhvr>
                                      <p:to x="100000" y="90000"/>
                                    </p:animScale>
                                    <p:animScale>
                                      <p:cBhvr>
                                        <p:cTn id="36" dur="166" decel="50000">
                                          <p:stCondLst>
                                            <p:cond delay="1668"/>
                                          </p:stCondLst>
                                        </p:cTn>
                                        <p:tgtEl>
                                          <p:spTgt spid="25"/>
                                        </p:tgtEl>
                                      </p:cBhvr>
                                      <p:to x="100000" y="100000"/>
                                    </p:animScale>
                                    <p:animScale>
                                      <p:cBhvr>
                                        <p:cTn id="37" dur="26">
                                          <p:stCondLst>
                                            <p:cond delay="1808"/>
                                          </p:stCondLst>
                                        </p:cTn>
                                        <p:tgtEl>
                                          <p:spTgt spid="25"/>
                                        </p:tgtEl>
                                      </p:cBhvr>
                                      <p:to x="100000" y="95000"/>
                                    </p:animScale>
                                    <p:animScale>
                                      <p:cBhvr>
                                        <p:cTn id="38" dur="166" decel="50000">
                                          <p:stCondLst>
                                            <p:cond delay="1834"/>
                                          </p:stCondLst>
                                        </p:cTn>
                                        <p:tgtEl>
                                          <p:spTgt spid="2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4">
                                            <p:txEl>
                                              <p:pRg st="0" end="0"/>
                                            </p:txEl>
                                          </p:spTgt>
                                        </p:tgtEl>
                                        <p:attrNameLst>
                                          <p:attrName>style.visibility</p:attrName>
                                        </p:attrNameLst>
                                      </p:cBhvr>
                                      <p:to>
                                        <p:strVal val="visible"/>
                                      </p:to>
                                    </p:set>
                                    <p:animEffect transition="in" filter="barn(inVertical)">
                                      <p:cBhvr>
                                        <p:cTn id="4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924"/>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29285D"/>
          </a:solidFill>
        </p:spPr>
      </p:sp>
      <p:sp>
        <p:nvSpPr>
          <p:cNvPr id="9" name="CuadroTexto 8"/>
          <p:cNvSpPr txBox="1"/>
          <p:nvPr/>
        </p:nvSpPr>
        <p:spPr>
          <a:xfrm>
            <a:off x="914400" y="495300"/>
            <a:ext cx="7162800" cy="769441"/>
          </a:xfrm>
          <a:prstGeom prst="rect">
            <a:avLst/>
          </a:prstGeom>
          <a:noFill/>
        </p:spPr>
        <p:txBody>
          <a:bodyPr wrap="square" rtlCol="0">
            <a:spAutoFit/>
          </a:bodyPr>
          <a:lstStyle/>
          <a:p>
            <a:pPr algn="ctr"/>
            <a:r>
              <a:rPr lang="es-MX" sz="4400" b="1" dirty="0"/>
              <a:t>La psicóloga moderna </a:t>
            </a:r>
            <a:r>
              <a:rPr lang="es-MX" sz="4400" b="1" dirty="0" smtClean="0"/>
              <a:t>dice: </a:t>
            </a:r>
            <a:endParaRPr lang="es-MX" sz="4400" b="1" dirty="0"/>
          </a:p>
        </p:txBody>
      </p:sp>
      <p:sp>
        <p:nvSpPr>
          <p:cNvPr id="10" name="CuadroTexto 9"/>
          <p:cNvSpPr txBox="1"/>
          <p:nvPr/>
        </p:nvSpPr>
        <p:spPr>
          <a:xfrm>
            <a:off x="762000" y="1485900"/>
            <a:ext cx="8178800" cy="7417415"/>
          </a:xfrm>
          <a:prstGeom prst="rect">
            <a:avLst/>
          </a:prstGeom>
          <a:noFill/>
        </p:spPr>
        <p:txBody>
          <a:bodyPr wrap="square" rtlCol="0">
            <a:spAutoFit/>
          </a:bodyPr>
          <a:lstStyle/>
          <a:p>
            <a:pPr marL="571500" indent="-571500">
              <a:buFont typeface="Wingdings" panose="05000000000000000000" pitchFamily="2" charset="2"/>
              <a:buChar char="Ø"/>
            </a:pPr>
            <a:r>
              <a:rPr lang="es-MX" sz="4000" b="1" dirty="0">
                <a:solidFill>
                  <a:schemeClr val="bg1"/>
                </a:solidFill>
              </a:rPr>
              <a:t>40% de las cosas que nos preocupamos nunca llega a suceder </a:t>
            </a:r>
            <a:endParaRPr lang="es-MX" sz="4000" b="1" dirty="0" smtClean="0">
              <a:solidFill>
                <a:schemeClr val="bg1"/>
              </a:solidFill>
            </a:endParaRPr>
          </a:p>
          <a:p>
            <a:pPr marL="571500" indent="-571500">
              <a:buFont typeface="Wingdings" panose="05000000000000000000" pitchFamily="2" charset="2"/>
              <a:buChar char="Ø"/>
            </a:pPr>
            <a:r>
              <a:rPr lang="es-MX" sz="4000" b="1" dirty="0" smtClean="0">
                <a:solidFill>
                  <a:schemeClr val="bg1"/>
                </a:solidFill>
              </a:rPr>
              <a:t>30 </a:t>
            </a:r>
            <a:r>
              <a:rPr lang="es-MX" sz="4000" b="1" dirty="0">
                <a:solidFill>
                  <a:schemeClr val="bg1"/>
                </a:solidFill>
              </a:rPr>
              <a:t>% ya ha sucedido </a:t>
            </a:r>
            <a:endParaRPr lang="es-MX" sz="4000" b="1" dirty="0" smtClean="0">
              <a:solidFill>
                <a:schemeClr val="bg1"/>
              </a:solidFill>
            </a:endParaRPr>
          </a:p>
          <a:p>
            <a:pPr marL="571500" indent="-571500">
              <a:buFont typeface="Wingdings" panose="05000000000000000000" pitchFamily="2" charset="2"/>
              <a:buChar char="Ø"/>
            </a:pPr>
            <a:r>
              <a:rPr lang="es-MX" sz="4000" b="1" dirty="0" smtClean="0">
                <a:solidFill>
                  <a:schemeClr val="bg1"/>
                </a:solidFill>
              </a:rPr>
              <a:t>12 </a:t>
            </a:r>
            <a:r>
              <a:rPr lang="es-MX" sz="4000" b="1" dirty="0">
                <a:solidFill>
                  <a:schemeClr val="bg1"/>
                </a:solidFill>
              </a:rPr>
              <a:t>% es innecesaria para </a:t>
            </a:r>
            <a:r>
              <a:rPr lang="es-MX" sz="4000" b="1" dirty="0" smtClean="0">
                <a:solidFill>
                  <a:schemeClr val="bg1"/>
                </a:solidFill>
              </a:rPr>
              <a:t>usted</a:t>
            </a:r>
          </a:p>
          <a:p>
            <a:pPr marL="571500" indent="-571500">
              <a:buFont typeface="Wingdings" panose="05000000000000000000" pitchFamily="2" charset="2"/>
              <a:buChar char="Ø"/>
            </a:pPr>
            <a:r>
              <a:rPr lang="es-MX" sz="4000" b="1" dirty="0" smtClean="0">
                <a:solidFill>
                  <a:schemeClr val="bg1"/>
                </a:solidFill>
              </a:rPr>
              <a:t>10 </a:t>
            </a:r>
            <a:r>
              <a:rPr lang="es-MX" sz="4000" b="1" dirty="0">
                <a:solidFill>
                  <a:schemeClr val="bg1"/>
                </a:solidFill>
              </a:rPr>
              <a:t>% no debemos preocuparnos </a:t>
            </a:r>
            <a:endParaRPr lang="es-MX" sz="4000" b="1" dirty="0" smtClean="0">
              <a:solidFill>
                <a:schemeClr val="bg1"/>
              </a:solidFill>
            </a:endParaRPr>
          </a:p>
          <a:p>
            <a:pPr marL="571500" indent="-571500">
              <a:buFont typeface="Wingdings" panose="05000000000000000000" pitchFamily="2" charset="2"/>
              <a:buChar char="Ø"/>
            </a:pPr>
            <a:r>
              <a:rPr lang="es-MX" sz="4000" b="1" dirty="0" smtClean="0">
                <a:solidFill>
                  <a:schemeClr val="bg1"/>
                </a:solidFill>
              </a:rPr>
              <a:t>8</a:t>
            </a:r>
            <a:r>
              <a:rPr lang="es-MX" sz="4000" b="1" dirty="0">
                <a:solidFill>
                  <a:schemeClr val="bg1"/>
                </a:solidFill>
              </a:rPr>
              <a:t>% solo el ocho por ciento y la mitad algunas veces ya no hay solución y la otra mitad si tiene </a:t>
            </a:r>
            <a:r>
              <a:rPr lang="es-MX" sz="4000" b="1" dirty="0" smtClean="0">
                <a:solidFill>
                  <a:schemeClr val="bg1"/>
                </a:solidFill>
              </a:rPr>
              <a:t>solución.</a:t>
            </a:r>
            <a:r>
              <a:rPr lang="es-MX" sz="4000" b="1" dirty="0">
                <a:solidFill>
                  <a:schemeClr val="bg1"/>
                </a:solidFill>
              </a:rPr>
              <a:t>  </a:t>
            </a:r>
            <a:br>
              <a:rPr lang="es-MX" sz="4000" b="1" dirty="0">
                <a:solidFill>
                  <a:schemeClr val="bg1"/>
                </a:solidFill>
              </a:rPr>
            </a:br>
            <a:r>
              <a:rPr lang="es-MX" sz="4000" b="1" dirty="0">
                <a:solidFill>
                  <a:schemeClr val="bg1"/>
                </a:solidFill>
              </a:rPr>
              <a:t/>
            </a:r>
            <a:br>
              <a:rPr lang="es-MX" sz="4000" b="1" dirty="0">
                <a:solidFill>
                  <a:schemeClr val="bg1"/>
                </a:solidFill>
              </a:rPr>
            </a:br>
            <a:r>
              <a:rPr lang="es-MX" dirty="0"/>
              <a:t/>
            </a:r>
            <a:br>
              <a:rPr lang="es-MX" dirty="0"/>
            </a:br>
            <a:endParaRPr lang="es-MX" dirty="0"/>
          </a:p>
        </p:txBody>
      </p:sp>
      <p:sp>
        <p:nvSpPr>
          <p:cNvPr id="11" name="CuadroTexto 10"/>
          <p:cNvSpPr txBox="1"/>
          <p:nvPr/>
        </p:nvSpPr>
        <p:spPr>
          <a:xfrm>
            <a:off x="914400" y="7933819"/>
            <a:ext cx="7315200" cy="1938992"/>
          </a:xfrm>
          <a:prstGeom prst="rect">
            <a:avLst/>
          </a:prstGeom>
          <a:noFill/>
        </p:spPr>
        <p:txBody>
          <a:bodyPr wrap="square" rtlCol="0">
            <a:spAutoFit/>
          </a:bodyPr>
          <a:lstStyle/>
          <a:p>
            <a:pPr algn="ctr"/>
            <a:r>
              <a:rPr lang="es-MX" sz="4000" b="1" i="1" dirty="0"/>
              <a:t>La preocupación de nada </a:t>
            </a:r>
            <a:r>
              <a:rPr lang="es-MX" sz="4000" b="1" i="1" dirty="0" smtClean="0"/>
              <a:t>sirve, </a:t>
            </a:r>
            <a:r>
              <a:rPr lang="es-MX" sz="4000" b="1" i="1" dirty="0"/>
              <a:t>nos roba las fuerzas del mañana y el gozo del presente.</a:t>
            </a:r>
            <a:endParaRPr lang="es-MX" sz="4000" i="1" dirty="0"/>
          </a:p>
        </p:txBody>
      </p:sp>
      <p:sp>
        <p:nvSpPr>
          <p:cNvPr id="12" name="CuadroTexto 11"/>
          <p:cNvSpPr txBox="1"/>
          <p:nvPr/>
        </p:nvSpPr>
        <p:spPr>
          <a:xfrm>
            <a:off x="9855200" y="495300"/>
            <a:ext cx="8001000" cy="3170099"/>
          </a:xfrm>
          <a:prstGeom prst="rect">
            <a:avLst/>
          </a:prstGeom>
          <a:noFill/>
        </p:spPr>
        <p:txBody>
          <a:bodyPr wrap="square" rtlCol="0">
            <a:spAutoFit/>
          </a:bodyPr>
          <a:lstStyle/>
          <a:p>
            <a:pPr algn="ctr"/>
            <a:r>
              <a:rPr lang="es-MX" sz="4000" b="1" dirty="0">
                <a:solidFill>
                  <a:srgbClr val="FFC000"/>
                </a:solidFill>
              </a:rPr>
              <a:t>“Así que, no os afanéis por el día de mañana, porque el día de mañana traerá su afán. Basta a cada día su propio mal.”</a:t>
            </a:r>
            <a:br>
              <a:rPr lang="es-MX" sz="4000" b="1" dirty="0">
                <a:solidFill>
                  <a:srgbClr val="FFC000"/>
                </a:solidFill>
              </a:rPr>
            </a:br>
            <a:r>
              <a:rPr lang="es-MX" sz="4000" b="1" dirty="0">
                <a:solidFill>
                  <a:schemeClr val="bg1"/>
                </a:solidFill>
              </a:rPr>
              <a:t>S. Mateo 6:34 RVR1960</a:t>
            </a:r>
            <a:endParaRPr lang="es-MX" sz="4000" b="1" dirty="0">
              <a:solidFill>
                <a:schemeClr val="bg1"/>
              </a:solidFill>
            </a:endParaRPr>
          </a:p>
        </p:txBody>
      </p:sp>
      <p:sp>
        <p:nvSpPr>
          <p:cNvPr id="13" name="CuadroTexto 12"/>
          <p:cNvSpPr txBox="1"/>
          <p:nvPr/>
        </p:nvSpPr>
        <p:spPr>
          <a:xfrm>
            <a:off x="9855200" y="4137839"/>
            <a:ext cx="8001000" cy="1569660"/>
          </a:xfrm>
          <a:prstGeom prst="rect">
            <a:avLst/>
          </a:prstGeom>
          <a:noFill/>
        </p:spPr>
        <p:txBody>
          <a:bodyPr wrap="square" rtlCol="0">
            <a:spAutoFit/>
          </a:bodyPr>
          <a:lstStyle/>
          <a:p>
            <a:pPr algn="ctr"/>
            <a:r>
              <a:rPr lang="es-MX" sz="4800" b="1" dirty="0">
                <a:solidFill>
                  <a:srgbClr val="FF0000"/>
                </a:solidFill>
              </a:rPr>
              <a:t>Es una actitud de los gentiles </a:t>
            </a:r>
            <a:br>
              <a:rPr lang="es-MX" sz="4800" b="1" dirty="0">
                <a:solidFill>
                  <a:srgbClr val="FF0000"/>
                </a:solidFill>
              </a:rPr>
            </a:br>
            <a:endParaRPr lang="es-MX" sz="4800" b="1" dirty="0">
              <a:solidFill>
                <a:srgbClr val="FF0000"/>
              </a:solidFill>
            </a:endParaRPr>
          </a:p>
        </p:txBody>
      </p:sp>
      <p:sp>
        <p:nvSpPr>
          <p:cNvPr id="14" name="CuadroTexto 13"/>
          <p:cNvSpPr txBox="1"/>
          <p:nvPr/>
        </p:nvSpPr>
        <p:spPr>
          <a:xfrm>
            <a:off x="10007600" y="5707499"/>
            <a:ext cx="7594600" cy="3170099"/>
          </a:xfrm>
          <a:prstGeom prst="rect">
            <a:avLst/>
          </a:prstGeom>
          <a:noFill/>
        </p:spPr>
        <p:txBody>
          <a:bodyPr wrap="square" rtlCol="0">
            <a:spAutoFit/>
          </a:bodyPr>
          <a:lstStyle/>
          <a:p>
            <a:pPr algn="ctr"/>
            <a:r>
              <a:rPr lang="es-MX" sz="4000" b="1" dirty="0">
                <a:solidFill>
                  <a:srgbClr val="FFC000"/>
                </a:solidFill>
              </a:rPr>
              <a:t>“Porque los gentiles buscan todas estas cosas; pero vuestro Padre celestial sabe que tenéis necesidad de todas estas cosas.”</a:t>
            </a:r>
            <a:br>
              <a:rPr lang="es-MX" sz="4000" b="1" dirty="0">
                <a:solidFill>
                  <a:srgbClr val="FFC000"/>
                </a:solidFill>
              </a:rPr>
            </a:br>
            <a:r>
              <a:rPr lang="es-MX" sz="4000" b="1" dirty="0">
                <a:solidFill>
                  <a:schemeClr val="bg1"/>
                </a:solidFill>
              </a:rPr>
              <a:t>S. Mateo 6:32 RVR1960</a:t>
            </a:r>
            <a:endParaRPr lang="es-MX" sz="4000" b="1" dirty="0">
              <a:solidFill>
                <a:schemeClr val="bg1"/>
              </a:solidFill>
            </a:endParaRPr>
          </a:p>
        </p:txBody>
      </p:sp>
      <p:sp>
        <p:nvSpPr>
          <p:cNvPr id="15" name="Flecha derecha 14"/>
          <p:cNvSpPr/>
          <p:nvPr/>
        </p:nvSpPr>
        <p:spPr>
          <a:xfrm>
            <a:off x="8229600" y="1485900"/>
            <a:ext cx="1625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derecha 15"/>
          <p:cNvSpPr/>
          <p:nvPr/>
        </p:nvSpPr>
        <p:spPr>
          <a:xfrm>
            <a:off x="8178800" y="6240423"/>
            <a:ext cx="1625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69BD8"/>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17259300" cy="9258300"/>
          </a:xfrm>
          <a:prstGeom prst="rect">
            <a:avLst/>
          </a:prstGeom>
          <a:solidFill>
            <a:srgbClr val="FDCBDF"/>
          </a:solidFill>
        </p:spPr>
      </p:sp>
      <p:sp>
        <p:nvSpPr>
          <p:cNvPr id="17" name="CuadroTexto 16"/>
          <p:cNvSpPr txBox="1"/>
          <p:nvPr/>
        </p:nvSpPr>
        <p:spPr>
          <a:xfrm>
            <a:off x="1857375" y="1733699"/>
            <a:ext cx="15601950" cy="7848302"/>
          </a:xfrm>
          <a:prstGeom prst="rect">
            <a:avLst/>
          </a:prstGeom>
          <a:noFill/>
        </p:spPr>
        <p:txBody>
          <a:bodyPr wrap="square" rtlCol="0">
            <a:spAutoFit/>
          </a:bodyPr>
          <a:lstStyle/>
          <a:p>
            <a:pPr algn="ctr"/>
            <a:r>
              <a:rPr lang="es-MX" sz="4400" b="1" i="1" dirty="0"/>
              <a:t>Pablo nos </a:t>
            </a:r>
            <a:r>
              <a:rPr lang="es-MX" sz="4400" b="1" i="1" dirty="0" smtClean="0"/>
              <a:t>exhorta </a:t>
            </a:r>
            <a:r>
              <a:rPr lang="es-MX" sz="4400" b="1" i="1" dirty="0"/>
              <a:t>a orar </a:t>
            </a:r>
            <a:r>
              <a:rPr lang="es-MX" sz="4400" b="1" i="1" dirty="0" smtClean="0"/>
              <a:t>siempre, </a:t>
            </a:r>
            <a:r>
              <a:rPr lang="es-MX" sz="4400" b="1" i="1" dirty="0"/>
              <a:t>abra las puertas de sus mañana con </a:t>
            </a:r>
            <a:r>
              <a:rPr lang="es-MX" sz="4400" b="1" i="1" dirty="0" smtClean="0"/>
              <a:t>oración, traiga </a:t>
            </a:r>
            <a:r>
              <a:rPr lang="es-MX" sz="4400" b="1" i="1" dirty="0"/>
              <a:t>las cosas grandes y pequeñas delante de </a:t>
            </a:r>
            <a:r>
              <a:rPr lang="es-MX" sz="4400" b="1" i="1" dirty="0" smtClean="0"/>
              <a:t>él.</a:t>
            </a:r>
            <a:r>
              <a:rPr lang="es-MX" sz="4400" b="1" i="1" dirty="0"/>
              <a:t/>
            </a:r>
            <a:br>
              <a:rPr lang="es-MX" sz="4400" b="1" i="1" dirty="0"/>
            </a:br>
            <a:r>
              <a:rPr lang="es-MX" sz="4400" b="1" i="1" dirty="0" smtClean="0"/>
              <a:t>Se </a:t>
            </a:r>
            <a:r>
              <a:rPr lang="es-MX" sz="4400" b="1" i="1" dirty="0"/>
              <a:t>cuenta de una misionero en </a:t>
            </a:r>
            <a:r>
              <a:rPr lang="es-MX" sz="4400" b="1" i="1" dirty="0" smtClean="0"/>
              <a:t>África </a:t>
            </a:r>
            <a:r>
              <a:rPr lang="es-MX" sz="4400" b="1" i="1" dirty="0"/>
              <a:t>que se encontró con un </a:t>
            </a:r>
            <a:r>
              <a:rPr lang="es-MX" sz="4400" b="1" i="1" dirty="0" smtClean="0"/>
              <a:t>león </a:t>
            </a:r>
            <a:r>
              <a:rPr lang="es-MX" sz="4400" b="1" i="1" dirty="0"/>
              <a:t>y oro al señor para que lo librara y el señor lo hizo y cuando se fue a dormir un diminuto zancudo pasó toda la noche sin dejarlo </a:t>
            </a:r>
            <a:r>
              <a:rPr lang="es-MX" sz="4400" b="1" i="1" dirty="0" smtClean="0"/>
              <a:t>dormir, </a:t>
            </a:r>
            <a:r>
              <a:rPr lang="es-MX" sz="4400" b="1" i="1" dirty="0"/>
              <a:t>al otro día se podían ver sus grandes ojeras y una voz le dijo oraste por el </a:t>
            </a:r>
            <a:r>
              <a:rPr lang="es-MX" sz="4400" b="1" i="1" dirty="0" smtClean="0"/>
              <a:t>león, </a:t>
            </a:r>
            <a:r>
              <a:rPr lang="es-MX" sz="4400" b="1" i="1" dirty="0"/>
              <a:t>pero pensaste que </a:t>
            </a:r>
            <a:r>
              <a:rPr lang="es-MX" sz="4400" b="1" i="1" dirty="0" smtClean="0"/>
              <a:t>podías </a:t>
            </a:r>
            <a:r>
              <a:rPr lang="es-MX" sz="4400" b="1" i="1" dirty="0"/>
              <a:t>enfrentar al pequeño mosquito y perdiste la batalla verdad? Pasa siempre con nosotros y nuestra </a:t>
            </a:r>
            <a:r>
              <a:rPr lang="es-MX" sz="4400" b="1" i="1" dirty="0" smtClean="0"/>
              <a:t>oración, </a:t>
            </a:r>
            <a:r>
              <a:rPr lang="es-MX" sz="4400" b="1" i="1" dirty="0"/>
              <a:t>traemos las cosas grandes al señor y no las </a:t>
            </a:r>
            <a:r>
              <a:rPr lang="es-MX" sz="4400" b="1" i="1" dirty="0" smtClean="0"/>
              <a:t>pequeñas, Nuestro </a:t>
            </a:r>
            <a:r>
              <a:rPr lang="es-MX" sz="4400" b="1" i="1" dirty="0"/>
              <a:t>mayor problema es dejar a dios fuera de nuestros </a:t>
            </a:r>
            <a:r>
              <a:rPr lang="es-MX" sz="4400" b="1" i="1" dirty="0" smtClean="0"/>
              <a:t>problemas.</a:t>
            </a:r>
            <a:r>
              <a:rPr lang="es-MX" sz="2000" b="1" dirty="0">
                <a:solidFill>
                  <a:srgbClr val="FFC000"/>
                </a:solidFill>
              </a:rPr>
              <a:t/>
            </a:r>
            <a:br>
              <a:rPr lang="es-MX" sz="2000" b="1" dirty="0">
                <a:solidFill>
                  <a:srgbClr val="FFC000"/>
                </a:solidFill>
              </a:rPr>
            </a:br>
            <a:endParaRPr lang="es-MX" sz="2000" b="1" dirty="0">
              <a:solidFill>
                <a:srgbClr val="FFC000"/>
              </a:solidFill>
            </a:endParaRPr>
          </a:p>
        </p:txBody>
      </p:sp>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1469</Words>
  <Application>Microsoft Office PowerPoint</Application>
  <PresentationFormat>Personalizado</PresentationFormat>
  <Paragraphs>57</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Calibri</vt:lpstr>
      <vt:lpstr>Times New Roman</vt:lpstr>
      <vt:lpstr>HK Grotesk Bold Bold</vt:lpstr>
      <vt:lpstr>Arial</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fórmula Divina para la salud mental </dc:title>
  <cp:lastModifiedBy>kimberly bustos</cp:lastModifiedBy>
  <cp:revision>16</cp:revision>
  <dcterms:created xsi:type="dcterms:W3CDTF">2006-08-16T00:00:00Z</dcterms:created>
  <dcterms:modified xsi:type="dcterms:W3CDTF">2020-06-06T23:32:42Z</dcterms:modified>
  <dc:identifier>DAD-bNXqpzY</dc:identifier>
</cp:coreProperties>
</file>