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0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5" r:id="rId18"/>
    <p:sldId id="276" r:id="rId19"/>
    <p:sldId id="277" r:id="rId20"/>
  </p:sldIdLst>
  <p:sldSz cx="18288000" cy="10287000"/>
  <p:notesSz cx="6858000" cy="9144000"/>
  <p:embeddedFontLst>
    <p:embeddedFont>
      <p:font typeface="Raleway" panose="020B0604020202020204" charset="0"/>
      <p:regular r:id="rId22"/>
    </p:embeddedFont>
    <p:embeddedFont>
      <p:font typeface="Raleway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4" autoAdjust="0"/>
  </p:normalViewPr>
  <p:slideViewPr>
    <p:cSldViewPr>
      <p:cViewPr varScale="1">
        <p:scale>
          <a:sx n="50" d="100"/>
          <a:sy n="50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B6BB-0B42-4B1C-A1F4-BBFF9E465E7F}" type="datetimeFigureOut">
              <a:rPr lang="es-MX" smtClean="0"/>
              <a:t>20/06/2020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67AD-525C-4D96-BD83-D5F57D0EAB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1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67AD-525C-4D96-BD83-D5F57D0EAB91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50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42899"/>
            <a:ext cx="17221200" cy="8305801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1"/>
            <a:ext cx="15887700" cy="8457412"/>
            <a:chOff x="0" y="0"/>
            <a:chExt cx="61017743" cy="41773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17745" cy="41773534"/>
            </a:xfrm>
            <a:custGeom>
              <a:avLst/>
              <a:gdLst/>
              <a:ahLst/>
              <a:cxnLst/>
              <a:rect l="l" t="t" r="r" b="b"/>
              <a:pathLst>
                <a:path w="61017745" h="41773534">
                  <a:moveTo>
                    <a:pt x="6079168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61017745" y="41773534"/>
                  </a:lnTo>
                  <a:lnTo>
                    <a:pt x="61017745" y="0"/>
                  </a:lnTo>
                  <a:lnTo>
                    <a:pt x="60791682" y="0"/>
                  </a:lnTo>
                  <a:close/>
                  <a:moveTo>
                    <a:pt x="6079168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60791682" y="228600"/>
                  </a:lnTo>
                  <a:lnTo>
                    <a:pt x="6079168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47850" y="2206671"/>
            <a:ext cx="14249399" cy="6509513"/>
            <a:chOff x="284015" y="-851744"/>
            <a:chExt cx="10116418" cy="8679351"/>
          </a:xfrm>
        </p:grpSpPr>
        <p:sp>
          <p:nvSpPr>
            <p:cNvPr id="7" name="TextBox 7"/>
            <p:cNvSpPr txBox="1"/>
            <p:nvPr/>
          </p:nvSpPr>
          <p:spPr>
            <a:xfrm>
              <a:off x="1081968" y="-851744"/>
              <a:ext cx="8908989" cy="65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4"/>
                </a:lnSpc>
              </a:pPr>
              <a:r>
                <a:rPr lang="en-US" sz="3200" spc="288" dirty="0" smtClean="0">
                  <a:solidFill>
                    <a:srgbClr val="01949A"/>
                  </a:solidFill>
                  <a:latin typeface="Raleway Bold"/>
                </a:rPr>
                <a:t>MINISTERIOS INTERNACIONAL SHEKINAH</a:t>
              </a:r>
              <a:endParaRPr lang="en-US" sz="3200" spc="288" dirty="0">
                <a:solidFill>
                  <a:srgbClr val="01949A"/>
                </a:solidFill>
                <a:latin typeface="Raleway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4015" y="714549"/>
              <a:ext cx="10116418" cy="7113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29"/>
                </a:lnSpc>
              </a:pPr>
              <a:r>
                <a:rPr lang="en-US" sz="10225" dirty="0" smtClean="0">
                  <a:solidFill>
                    <a:srgbClr val="CD0046"/>
                  </a:solidFill>
                  <a:latin typeface="Raleway Heavy Italics"/>
                </a:rPr>
                <a:t>LA SEGURIDAD DE LA SALVACION</a:t>
              </a:r>
              <a:endParaRPr lang="en-US" sz="10225" dirty="0">
                <a:solidFill>
                  <a:srgbClr val="CD0046"/>
                </a:solidFill>
                <a:latin typeface="Raleway Heavy Itali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87729" y="4863582"/>
              <a:ext cx="8908990" cy="696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800" b="1" i="1" spc="196" dirty="0" smtClean="0">
                  <a:solidFill>
                    <a:srgbClr val="01949A"/>
                  </a:solidFill>
                  <a:latin typeface="Raleway"/>
                </a:rPr>
                <a:t>PASTOR ALBERTO BUSTOS </a:t>
              </a:r>
              <a:endParaRPr lang="en-US" sz="4800" b="1" i="1" spc="196" dirty="0">
                <a:solidFill>
                  <a:srgbClr val="01949A"/>
                </a:solidFill>
                <a:latin typeface="Raleway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6459624" y="-1014239"/>
            <a:ext cx="2465926" cy="5657779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1" name="AutoShape 11"/>
          <p:cNvSpPr/>
          <p:nvPr/>
        </p:nvSpPr>
        <p:spPr>
          <a:xfrm>
            <a:off x="224005" y="7367455"/>
            <a:ext cx="4148306" cy="2359983"/>
          </a:xfrm>
          <a:prstGeom prst="rect">
            <a:avLst/>
          </a:prstGeom>
          <a:solidFill>
            <a:srgbClr val="01949A"/>
          </a:solidFill>
        </p:spPr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6" y="-210735"/>
            <a:ext cx="3695870" cy="3518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559" y="289534"/>
            <a:ext cx="17215031" cy="2215492"/>
            <a:chOff x="0" y="0"/>
            <a:chExt cx="72888844" cy="279971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27997193"/>
            </a:xfrm>
            <a:custGeom>
              <a:avLst/>
              <a:gdLst/>
              <a:ahLst/>
              <a:cxnLst/>
              <a:rect l="l" t="t" r="r" b="b"/>
              <a:pathLst>
                <a:path w="72888841" h="27997193">
                  <a:moveTo>
                    <a:pt x="72662783" y="0"/>
                  </a:moveTo>
                  <a:lnTo>
                    <a:pt x="0" y="0"/>
                  </a:lnTo>
                  <a:lnTo>
                    <a:pt x="0" y="27997193"/>
                  </a:lnTo>
                  <a:lnTo>
                    <a:pt x="72888841" y="27997193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27771133"/>
                  </a:moveTo>
                  <a:lnTo>
                    <a:pt x="228600" y="27771133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2777113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7200" y="847440"/>
            <a:ext cx="2403698" cy="9056904"/>
            <a:chOff x="0" y="0"/>
            <a:chExt cx="23792315" cy="3664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92315" cy="36644045"/>
            </a:xfrm>
            <a:custGeom>
              <a:avLst/>
              <a:gdLst/>
              <a:ahLst/>
              <a:cxnLst/>
              <a:rect l="l" t="t" r="r" b="b"/>
              <a:pathLst>
                <a:path w="23792315" h="36644045">
                  <a:moveTo>
                    <a:pt x="23566255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23792315" y="36644045"/>
                  </a:lnTo>
                  <a:lnTo>
                    <a:pt x="23792315" y="0"/>
                  </a:lnTo>
                  <a:lnTo>
                    <a:pt x="23566255" y="0"/>
                  </a:lnTo>
                  <a:close/>
                  <a:moveTo>
                    <a:pt x="23566255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23566255" y="228600"/>
                  </a:lnTo>
                  <a:lnTo>
                    <a:pt x="23566255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5339756" y="1755951"/>
            <a:ext cx="2913608" cy="2011688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0" name="AutoShape 10"/>
          <p:cNvSpPr/>
          <p:nvPr/>
        </p:nvSpPr>
        <p:spPr>
          <a:xfrm>
            <a:off x="13855" y="-31173"/>
            <a:ext cx="3697502" cy="3049736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1" name="CuadroTexto 10"/>
          <p:cNvSpPr txBox="1"/>
          <p:nvPr/>
        </p:nvSpPr>
        <p:spPr>
          <a:xfrm>
            <a:off x="3124200" y="3985781"/>
            <a:ext cx="142883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/>
              <a:t>Usted vive en un </a:t>
            </a:r>
            <a:r>
              <a:rPr lang="es-MX" sz="6000" b="1" dirty="0" smtClean="0"/>
              <a:t>cuerpo, alma </a:t>
            </a:r>
            <a:r>
              <a:rPr lang="es-MX" sz="6000" b="1" dirty="0"/>
              <a:t>que viene de una palabra </a:t>
            </a:r>
            <a:r>
              <a:rPr lang="es-MX" sz="6000" b="1" dirty="0" smtClean="0"/>
              <a:t>griega, sique, </a:t>
            </a:r>
            <a:r>
              <a:rPr lang="es-MX" sz="6000" b="1" dirty="0"/>
              <a:t>de donde viene </a:t>
            </a:r>
            <a:r>
              <a:rPr lang="es-MX" sz="6000" b="1" dirty="0" smtClean="0"/>
              <a:t>siquiatría, psicología, se </a:t>
            </a:r>
            <a:r>
              <a:rPr lang="es-MX" sz="6000" b="1" dirty="0"/>
              <a:t>refiere al alma donde está los sentimientos voluntad y </a:t>
            </a:r>
            <a:r>
              <a:rPr lang="es-MX" sz="6000" b="1" dirty="0" smtClean="0"/>
              <a:t>emociones.</a:t>
            </a:r>
            <a:r>
              <a:rPr lang="es-MX" dirty="0" smtClean="0"/>
              <a:t>. 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2" name="Flecha abajo 11"/>
          <p:cNvSpPr/>
          <p:nvPr/>
        </p:nvSpPr>
        <p:spPr>
          <a:xfrm>
            <a:off x="8423322" y="847440"/>
            <a:ext cx="3124200" cy="2811583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152" y="1963051"/>
            <a:ext cx="17567047" cy="8323949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67000" y="266701"/>
            <a:ext cx="12954000" cy="6629400"/>
            <a:chOff x="0" y="0"/>
            <a:chExt cx="61017743" cy="41773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17745" cy="41773534"/>
            </a:xfrm>
            <a:custGeom>
              <a:avLst/>
              <a:gdLst/>
              <a:ahLst/>
              <a:cxnLst/>
              <a:rect l="l" t="t" r="r" b="b"/>
              <a:pathLst>
                <a:path w="61017745" h="41773534">
                  <a:moveTo>
                    <a:pt x="6079168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61017745" y="41773534"/>
                  </a:lnTo>
                  <a:lnTo>
                    <a:pt x="61017745" y="0"/>
                  </a:lnTo>
                  <a:lnTo>
                    <a:pt x="60791682" y="0"/>
                  </a:lnTo>
                  <a:close/>
                  <a:moveTo>
                    <a:pt x="6079168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60791682" y="228600"/>
                  </a:lnTo>
                  <a:lnTo>
                    <a:pt x="6079168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0" y="0"/>
            <a:ext cx="3588833" cy="312218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1" name="AutoShape 11"/>
          <p:cNvSpPr/>
          <p:nvPr/>
        </p:nvSpPr>
        <p:spPr>
          <a:xfrm>
            <a:off x="14672800" y="7237264"/>
            <a:ext cx="3697502" cy="3049736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2" name="CuadroTexto 11"/>
          <p:cNvSpPr txBox="1"/>
          <p:nvPr/>
        </p:nvSpPr>
        <p:spPr>
          <a:xfrm>
            <a:off x="4648200" y="6477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/>
              <a:t>Espíritu </a:t>
            </a:r>
            <a:endParaRPr lang="es-MX" sz="6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38600" y="2308352"/>
            <a:ext cx="1063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/>
              <a:t>“Porque la palabra de Dios es viva y eficaz, y más cortante que toda espada de dos filos; y penetra hasta partir el alma y el espíritu, las coyunturas y los tuétanos, y discierne los pensamientos y las intenciones del corazón.”</a:t>
            </a:r>
            <a:br>
              <a:rPr lang="es-MX" sz="4400" b="1" i="1" dirty="0"/>
            </a:br>
            <a:r>
              <a:rPr lang="es-MX" sz="4400" b="1" i="1" dirty="0">
                <a:solidFill>
                  <a:srgbClr val="FF0066"/>
                </a:solidFill>
              </a:rPr>
              <a:t>Hebreos 4:12 RVR1960</a:t>
            </a:r>
            <a:endParaRPr lang="es-MX" sz="4400" b="1" i="1" dirty="0">
              <a:solidFill>
                <a:srgbClr val="FF0066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219876" y="7315178"/>
            <a:ext cx="1264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>
                <a:solidFill>
                  <a:srgbClr val="FF0066"/>
                </a:solidFill>
              </a:rPr>
              <a:t>El alma y el espíritu son inseparable pero no son lo </a:t>
            </a:r>
            <a:r>
              <a:rPr lang="es-MX" sz="4000" b="1" u="sng" dirty="0" smtClean="0">
                <a:solidFill>
                  <a:srgbClr val="FF0066"/>
                </a:solidFill>
              </a:rPr>
              <a:t>mismo, </a:t>
            </a:r>
            <a:r>
              <a:rPr lang="es-MX" sz="4000" b="1" u="sng" dirty="0">
                <a:solidFill>
                  <a:srgbClr val="FF0066"/>
                </a:solidFill>
              </a:rPr>
              <a:t>el espíritu es lo que nos hace únicos y </a:t>
            </a:r>
            <a:r>
              <a:rPr lang="es-MX" sz="4000" b="1" u="sng" dirty="0" smtClean="0">
                <a:solidFill>
                  <a:srgbClr val="FF0066"/>
                </a:solidFill>
              </a:rPr>
              <a:t>diferentes </a:t>
            </a:r>
            <a:r>
              <a:rPr lang="es-MX" sz="4000" b="1" u="sng" dirty="0">
                <a:solidFill>
                  <a:srgbClr val="FF0066"/>
                </a:solidFill>
              </a:rPr>
              <a:t>a </a:t>
            </a:r>
            <a:r>
              <a:rPr lang="es-MX" sz="4000" b="1" u="sng" dirty="0" smtClean="0">
                <a:solidFill>
                  <a:srgbClr val="FF0066"/>
                </a:solidFill>
              </a:rPr>
              <a:t>animales, plantas, </a:t>
            </a:r>
            <a:r>
              <a:rPr lang="es-MX" sz="4000" b="1" u="sng" dirty="0">
                <a:solidFill>
                  <a:srgbClr val="FF0066"/>
                </a:solidFill>
              </a:rPr>
              <a:t>ya que en el espíritu es donde el señor se comunica con  el hombre y nos permite </a:t>
            </a:r>
            <a:r>
              <a:rPr lang="es-MX" sz="4000" b="1" u="sng" dirty="0" smtClean="0">
                <a:solidFill>
                  <a:srgbClr val="FF0066"/>
                </a:solidFill>
              </a:rPr>
              <a:t>adorar. </a:t>
            </a:r>
            <a:endParaRPr lang="es-MX" sz="4000" b="1" u="sng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683" y="3924300"/>
            <a:ext cx="17218766" cy="465815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92015" y="361487"/>
            <a:ext cx="15411204" cy="9506413"/>
            <a:chOff x="0" y="0"/>
            <a:chExt cx="61017743" cy="41773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17745" cy="41773534"/>
            </a:xfrm>
            <a:custGeom>
              <a:avLst/>
              <a:gdLst/>
              <a:ahLst/>
              <a:cxnLst/>
              <a:rect l="l" t="t" r="r" b="b"/>
              <a:pathLst>
                <a:path w="61017745" h="41773534">
                  <a:moveTo>
                    <a:pt x="6079168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61017745" y="41773534"/>
                  </a:lnTo>
                  <a:lnTo>
                    <a:pt x="61017745" y="0"/>
                  </a:lnTo>
                  <a:lnTo>
                    <a:pt x="60791682" y="0"/>
                  </a:lnTo>
                  <a:close/>
                  <a:moveTo>
                    <a:pt x="6079168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60791682" y="228600"/>
                  </a:lnTo>
                  <a:lnTo>
                    <a:pt x="6079168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0" y="0"/>
            <a:ext cx="3588833" cy="312218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1" name="AutoShape 11"/>
          <p:cNvSpPr/>
          <p:nvPr/>
        </p:nvSpPr>
        <p:spPr>
          <a:xfrm>
            <a:off x="14935200" y="7962900"/>
            <a:ext cx="3352800" cy="2324100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2" name="CuadroTexto 11"/>
          <p:cNvSpPr txBox="1"/>
          <p:nvPr/>
        </p:nvSpPr>
        <p:spPr>
          <a:xfrm>
            <a:off x="4116284" y="1065591"/>
            <a:ext cx="12288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/>
              <a:t>“Dios es Espíritu; y los que le adoran, en espíritu y en verdad es necesario que adoren.”</a:t>
            </a:r>
            <a:br>
              <a:rPr lang="es-MX" sz="4800" b="1" i="1" dirty="0"/>
            </a:br>
            <a:r>
              <a:rPr lang="es-MX" sz="4800" b="1" i="1" dirty="0">
                <a:solidFill>
                  <a:srgbClr val="FF0066"/>
                </a:solidFill>
              </a:rPr>
              <a:t>S. Juan 4:24 RVR1960</a:t>
            </a:r>
            <a:endParaRPr lang="es-MX" sz="4800" b="1" i="1" dirty="0">
              <a:solidFill>
                <a:srgbClr val="FF0066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49020" y="6091570"/>
            <a:ext cx="1455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>
                <a:solidFill>
                  <a:srgbClr val="FF0066"/>
                </a:solidFill>
              </a:rPr>
              <a:t>Al salvarnos es el espíritu de Dios es el que  da testimonio a nuestro espíritu que somos hijos de </a:t>
            </a:r>
            <a:r>
              <a:rPr lang="es-MX" sz="4800" b="1" u="sng" dirty="0" smtClean="0">
                <a:solidFill>
                  <a:srgbClr val="FF0066"/>
                </a:solidFill>
              </a:rPr>
              <a:t>Dios. </a:t>
            </a:r>
            <a:r>
              <a:rPr lang="es-MX" sz="4400" u="sng" dirty="0"/>
              <a:t/>
            </a:r>
            <a:br>
              <a:rPr lang="es-MX" sz="4400" u="sng" dirty="0"/>
            </a:br>
            <a:endParaRPr lang="es-MX" sz="4400" u="sng" dirty="0"/>
          </a:p>
        </p:txBody>
      </p:sp>
      <p:sp>
        <p:nvSpPr>
          <p:cNvPr id="14" name="Flecha abajo 13"/>
          <p:cNvSpPr/>
          <p:nvPr/>
        </p:nvSpPr>
        <p:spPr>
          <a:xfrm>
            <a:off x="8049720" y="3866256"/>
            <a:ext cx="3352800" cy="19812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1" y="419100"/>
            <a:ext cx="16383000" cy="8839200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1000" y="1028700"/>
            <a:ext cx="16002000" cy="8767121"/>
            <a:chOff x="0" y="0"/>
            <a:chExt cx="73475071" cy="35471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475069" cy="35471590"/>
            </a:xfrm>
            <a:custGeom>
              <a:avLst/>
              <a:gdLst/>
              <a:ahLst/>
              <a:cxnLst/>
              <a:rect l="l" t="t" r="r" b="b"/>
              <a:pathLst>
                <a:path w="73475069" h="35471590">
                  <a:moveTo>
                    <a:pt x="73249011" y="0"/>
                  </a:moveTo>
                  <a:lnTo>
                    <a:pt x="0" y="0"/>
                  </a:lnTo>
                  <a:lnTo>
                    <a:pt x="0" y="35471590"/>
                  </a:lnTo>
                  <a:lnTo>
                    <a:pt x="73475069" y="35471590"/>
                  </a:lnTo>
                  <a:lnTo>
                    <a:pt x="73475069" y="0"/>
                  </a:lnTo>
                  <a:lnTo>
                    <a:pt x="73249011" y="0"/>
                  </a:lnTo>
                  <a:close/>
                  <a:moveTo>
                    <a:pt x="73249011" y="35245529"/>
                  </a:moveTo>
                  <a:lnTo>
                    <a:pt x="228600" y="35245529"/>
                  </a:lnTo>
                  <a:lnTo>
                    <a:pt x="228600" y="228600"/>
                  </a:lnTo>
                  <a:lnTo>
                    <a:pt x="73249011" y="228600"/>
                  </a:lnTo>
                  <a:lnTo>
                    <a:pt x="73249011" y="35245529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0320" y="7925498"/>
            <a:ext cx="3480165" cy="2361502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5" name="AutoShape 15"/>
          <p:cNvSpPr/>
          <p:nvPr/>
        </p:nvSpPr>
        <p:spPr>
          <a:xfrm>
            <a:off x="15900152" y="0"/>
            <a:ext cx="2502148" cy="3267073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6" name="CuadroTexto 15"/>
          <p:cNvSpPr txBox="1"/>
          <p:nvPr/>
        </p:nvSpPr>
        <p:spPr>
          <a:xfrm>
            <a:off x="2908052" y="1771329"/>
            <a:ext cx="1249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accent5"/>
                </a:solidFill>
              </a:rPr>
              <a:t>B. Que </a:t>
            </a:r>
            <a:r>
              <a:rPr lang="es-MX" sz="4800" b="1" dirty="0">
                <a:solidFill>
                  <a:schemeClr val="accent5"/>
                </a:solidFill>
              </a:rPr>
              <a:t>significa estar perdido ?</a:t>
            </a:r>
            <a:endParaRPr lang="es-MX" sz="4800" b="1" dirty="0">
              <a:solidFill>
                <a:schemeClr val="accent5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92812" y="3344955"/>
            <a:ext cx="12280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i="1" dirty="0"/>
              <a:t>“Porque el Hijo del Hombre vino a buscar y a salvar lo que se había perdido.”</a:t>
            </a:r>
            <a:br>
              <a:rPr lang="es-MX" sz="5400" b="1" i="1" dirty="0"/>
            </a:br>
            <a:r>
              <a:rPr lang="es-MX" sz="5400" b="1" i="1" dirty="0">
                <a:solidFill>
                  <a:srgbClr val="FF0066"/>
                </a:solidFill>
              </a:rPr>
              <a:t>S. Lucas 19:10 RVR1960</a:t>
            </a:r>
            <a:endParaRPr lang="es-MX" sz="5400" b="1" i="1" dirty="0">
              <a:solidFill>
                <a:srgbClr val="FF0066"/>
              </a:solidFill>
            </a:endParaRPr>
          </a:p>
        </p:txBody>
      </p:sp>
      <p:pic>
        <p:nvPicPr>
          <p:cNvPr id="5122" name="Picture 2" descr="Soñar con estar perdido | Que signif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950" y="6279035"/>
            <a:ext cx="6362700" cy="376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581" y="342899"/>
            <a:ext cx="17461620" cy="9241405"/>
            <a:chOff x="0" y="0"/>
            <a:chExt cx="75380309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380310" cy="43385659"/>
            </a:xfrm>
            <a:custGeom>
              <a:avLst/>
              <a:gdLst/>
              <a:ahLst/>
              <a:cxnLst/>
              <a:rect l="l" t="t" r="r" b="b"/>
              <a:pathLst>
                <a:path w="75380310" h="43385659">
                  <a:moveTo>
                    <a:pt x="75154247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5380310" y="43385659"/>
                  </a:lnTo>
                  <a:lnTo>
                    <a:pt x="75380310" y="0"/>
                  </a:lnTo>
                  <a:lnTo>
                    <a:pt x="75154247" y="0"/>
                  </a:lnTo>
                  <a:close/>
                  <a:moveTo>
                    <a:pt x="75154247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5154247" y="228600"/>
                  </a:lnTo>
                  <a:lnTo>
                    <a:pt x="75154247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3388236"/>
            <a:ext cx="4991100" cy="5536900"/>
            <a:chOff x="0" y="0"/>
            <a:chExt cx="15585134" cy="26971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l="l" t="t" r="r" b="b"/>
              <a:pathLst>
                <a:path w="15585134" h="26971296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26" name="AutoShape 26"/>
          <p:cNvSpPr/>
          <p:nvPr/>
        </p:nvSpPr>
        <p:spPr>
          <a:xfrm>
            <a:off x="269700" y="168163"/>
            <a:ext cx="1286295" cy="1311040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27" name="Rectángulo 26"/>
          <p:cNvSpPr/>
          <p:nvPr/>
        </p:nvSpPr>
        <p:spPr>
          <a:xfrm>
            <a:off x="2590409" y="628176"/>
            <a:ext cx="139168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8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que  vino Jesús ala tierra? Alimentar La hambriento ?sanar los enfermos ?dar conocimiento? </a:t>
            </a:r>
            <a:r>
              <a:rPr lang="es-MX" sz="4800" b="1" dirty="0" smtClean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vino </a:t>
            </a:r>
            <a:r>
              <a:rPr lang="es-MX" sz="48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salvar lo que estaba </a:t>
            </a:r>
            <a:r>
              <a:rPr lang="es-MX" sz="4800" b="1" dirty="0" smtClean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perdido. </a:t>
            </a:r>
            <a:endParaRPr lang="es-MX" sz="4800" b="1" dirty="0">
              <a:solidFill>
                <a:srgbClr val="FF0066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169261" y="3664398"/>
            <a:ext cx="47099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/>
              <a:t>“Mas Dios muestra su amor para con nosotros, en que siendo aún pecadores, Cristo murió por nosotros.”</a:t>
            </a:r>
            <a:br>
              <a:rPr lang="es-MX" sz="4000" b="1" i="1" dirty="0"/>
            </a:br>
            <a:r>
              <a:rPr lang="es-MX" sz="4000" b="1" i="1" dirty="0">
                <a:solidFill>
                  <a:srgbClr val="FF0066"/>
                </a:solidFill>
              </a:rPr>
              <a:t>Romanos 5:8 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pSp>
        <p:nvGrpSpPr>
          <p:cNvPr id="29" name="Group 4"/>
          <p:cNvGrpSpPr/>
          <p:nvPr/>
        </p:nvGrpSpPr>
        <p:grpSpPr>
          <a:xfrm>
            <a:off x="6271681" y="3444115"/>
            <a:ext cx="5867609" cy="5536900"/>
            <a:chOff x="0" y="0"/>
            <a:chExt cx="15585134" cy="26971296"/>
          </a:xfrm>
        </p:grpSpPr>
        <p:sp>
          <p:nvSpPr>
            <p:cNvPr id="30" name="Freeform 5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l="l" t="t" r="r" b="b"/>
              <a:pathLst>
                <a:path w="15585134" h="26971296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31" name="Group 4"/>
          <p:cNvGrpSpPr/>
          <p:nvPr/>
        </p:nvGrpSpPr>
        <p:grpSpPr>
          <a:xfrm>
            <a:off x="12565696" y="3444115"/>
            <a:ext cx="4991100" cy="5536900"/>
            <a:chOff x="0" y="0"/>
            <a:chExt cx="15585134" cy="26971296"/>
          </a:xfrm>
        </p:grpSpPr>
        <p:sp>
          <p:nvSpPr>
            <p:cNvPr id="32" name="Freeform 5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l="l" t="t" r="r" b="b"/>
              <a:pathLst>
                <a:path w="15585134" h="26971296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33" name="CuadroTexto 32"/>
          <p:cNvSpPr txBox="1"/>
          <p:nvPr/>
        </p:nvSpPr>
        <p:spPr>
          <a:xfrm>
            <a:off x="6305644" y="3648307"/>
            <a:ext cx="56066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“Por tanto, como el pecado entró en el mundo por un hombre, y por el pecado la muerte, así la muerte pasó a todos los hombres, por cuanto todos pecaron.”</a:t>
            </a:r>
            <a:br>
              <a:rPr lang="es-MX" sz="4000" b="1" dirty="0"/>
            </a:br>
            <a:r>
              <a:rPr lang="es-MX" sz="4000" b="1" dirty="0">
                <a:solidFill>
                  <a:srgbClr val="FF0066"/>
                </a:solidFill>
              </a:rPr>
              <a:t>Romanos 5:12 RVR1960</a:t>
            </a:r>
            <a:endParaRPr lang="es-MX" sz="4000" b="1" dirty="0">
              <a:solidFill>
                <a:srgbClr val="FF0066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2927646" y="3687258"/>
            <a:ext cx="426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/>
              <a:t>“Jesús le dijo: Yo soy el camino, y la verdad, y la vida; nadie viene al Padre, sino por mí.”</a:t>
            </a:r>
            <a:br>
              <a:rPr lang="es-MX" sz="4000" b="1" i="1" dirty="0"/>
            </a:br>
            <a:r>
              <a:rPr lang="es-MX" sz="4000" b="1" i="1" dirty="0">
                <a:solidFill>
                  <a:srgbClr val="FF0066"/>
                </a:solidFill>
              </a:rPr>
              <a:t>S. Juan 14:6 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98376"/>
            <a:ext cx="17373600" cy="9569524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2380849" y="290757"/>
            <a:ext cx="5657716" cy="2465636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1" name="AutoShape 11"/>
          <p:cNvSpPr/>
          <p:nvPr/>
        </p:nvSpPr>
        <p:spPr>
          <a:xfrm>
            <a:off x="152400" y="8036072"/>
            <a:ext cx="2465926" cy="2180388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2" name="CuadroTexto 11"/>
          <p:cNvSpPr txBox="1"/>
          <p:nvPr/>
        </p:nvSpPr>
        <p:spPr>
          <a:xfrm>
            <a:off x="942082" y="631995"/>
            <a:ext cx="1112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0066"/>
                </a:solidFill>
              </a:rPr>
              <a:t>Jesús no es un buen camino al </a:t>
            </a:r>
            <a:r>
              <a:rPr lang="es-MX" sz="4800" b="1" dirty="0" smtClean="0">
                <a:solidFill>
                  <a:srgbClr val="FF0066"/>
                </a:solidFill>
              </a:rPr>
              <a:t>cielo, </a:t>
            </a:r>
            <a:r>
              <a:rPr lang="es-MX" sz="4800" b="1" dirty="0">
                <a:solidFill>
                  <a:srgbClr val="FF0066"/>
                </a:solidFill>
              </a:rPr>
              <a:t>es el único camino al cielo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1000" y="2886280"/>
            <a:ext cx="9982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/>
              <a:t>“Porque hay un solo Dios, y un solo mediador entre Dios y los hombres, Jesucristo hombre,”</a:t>
            </a:r>
            <a:br>
              <a:rPr lang="es-MX" sz="4400" b="1" i="1" dirty="0"/>
            </a:br>
            <a:r>
              <a:rPr lang="es-MX" sz="4400" b="1" i="1" dirty="0">
                <a:solidFill>
                  <a:srgbClr val="FF0066"/>
                </a:solidFill>
              </a:rPr>
              <a:t>1 Timoteo 2:5 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4" name="Flecha derecha 13"/>
          <p:cNvSpPr/>
          <p:nvPr/>
        </p:nvSpPr>
        <p:spPr>
          <a:xfrm rot="2211764">
            <a:off x="9034121" y="4901001"/>
            <a:ext cx="2057400" cy="157848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11359324" y="3418677"/>
            <a:ext cx="5943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/>
              <a:t/>
            </a:r>
            <a:br>
              <a:rPr lang="es-MX" sz="4400" b="1" i="1" dirty="0"/>
            </a:br>
            <a:r>
              <a:rPr lang="es-MX" sz="4400" b="1" i="1" dirty="0"/>
              <a:t>“Y en ningún otro hay salvación; porque no hay otro nombre bajo el cielo, dado a los hombres, en que podamos ser salvos.”</a:t>
            </a:r>
            <a:br>
              <a:rPr lang="es-MX" sz="4400" b="1" i="1" dirty="0"/>
            </a:br>
            <a:r>
              <a:rPr lang="es-MX" sz="4400" b="1" i="1" dirty="0">
                <a:solidFill>
                  <a:srgbClr val="FF0066"/>
                </a:solidFill>
              </a:rPr>
              <a:t>Hechos 4:12 RVR1960</a:t>
            </a:r>
            <a:endParaRPr lang="es-MX" sz="4400" b="1" i="1" dirty="0">
              <a:solidFill>
                <a:srgbClr val="FF0066"/>
              </a:solidFill>
            </a:endParaRPr>
          </a:p>
        </p:txBody>
      </p:sp>
      <p:pic>
        <p:nvPicPr>
          <p:cNvPr id="6146" name="Picture 2" descr="Encuentro Interior con la Infinitud del Ser: CAMINO AL CI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87" y="5925946"/>
            <a:ext cx="4171918" cy="344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185" y="3876927"/>
            <a:ext cx="17602200" cy="6260719"/>
            <a:chOff x="0" y="0"/>
            <a:chExt cx="75673423" cy="29609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673421" cy="29609318"/>
            </a:xfrm>
            <a:custGeom>
              <a:avLst/>
              <a:gdLst/>
              <a:ahLst/>
              <a:cxnLst/>
              <a:rect l="l" t="t" r="r" b="b"/>
              <a:pathLst>
                <a:path w="75673421" h="29609318">
                  <a:moveTo>
                    <a:pt x="75447364" y="0"/>
                  </a:moveTo>
                  <a:lnTo>
                    <a:pt x="0" y="0"/>
                  </a:lnTo>
                  <a:lnTo>
                    <a:pt x="0" y="29609318"/>
                  </a:lnTo>
                  <a:lnTo>
                    <a:pt x="75673421" y="29609318"/>
                  </a:lnTo>
                  <a:lnTo>
                    <a:pt x="75673421" y="0"/>
                  </a:lnTo>
                  <a:lnTo>
                    <a:pt x="75447364" y="0"/>
                  </a:lnTo>
                  <a:close/>
                  <a:moveTo>
                    <a:pt x="75447364" y="29383258"/>
                  </a:moveTo>
                  <a:lnTo>
                    <a:pt x="228600" y="29383258"/>
                  </a:lnTo>
                  <a:lnTo>
                    <a:pt x="228600" y="228600"/>
                  </a:lnTo>
                  <a:lnTo>
                    <a:pt x="75447364" y="228600"/>
                  </a:lnTo>
                  <a:lnTo>
                    <a:pt x="75447364" y="2938325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90599" y="723900"/>
            <a:ext cx="16848225" cy="2574752"/>
            <a:chOff x="0" y="0"/>
            <a:chExt cx="76259650" cy="40601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59649" cy="40601078"/>
            </a:xfrm>
            <a:custGeom>
              <a:avLst/>
              <a:gdLst/>
              <a:ahLst/>
              <a:cxnLst/>
              <a:rect l="l" t="t" r="r" b="b"/>
              <a:pathLst>
                <a:path w="76259649" h="40601078">
                  <a:moveTo>
                    <a:pt x="76033592" y="0"/>
                  </a:moveTo>
                  <a:lnTo>
                    <a:pt x="0" y="0"/>
                  </a:lnTo>
                  <a:lnTo>
                    <a:pt x="0" y="40601078"/>
                  </a:lnTo>
                  <a:lnTo>
                    <a:pt x="76259649" y="40601078"/>
                  </a:lnTo>
                  <a:lnTo>
                    <a:pt x="76259649" y="0"/>
                  </a:lnTo>
                  <a:lnTo>
                    <a:pt x="76033592" y="0"/>
                  </a:lnTo>
                  <a:close/>
                  <a:moveTo>
                    <a:pt x="76033592" y="40375018"/>
                  </a:moveTo>
                  <a:lnTo>
                    <a:pt x="228600" y="40375018"/>
                  </a:lnTo>
                  <a:lnTo>
                    <a:pt x="228600" y="228600"/>
                  </a:lnTo>
                  <a:lnTo>
                    <a:pt x="76033592" y="228600"/>
                  </a:lnTo>
                  <a:lnTo>
                    <a:pt x="76033592" y="4037501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325600" y="5270617"/>
            <a:ext cx="3701184" cy="155195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5" name="AutoShape 15"/>
          <p:cNvSpPr/>
          <p:nvPr/>
        </p:nvSpPr>
        <p:spPr>
          <a:xfrm>
            <a:off x="272185" y="321362"/>
            <a:ext cx="2900600" cy="2977290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6" name="CuadroTexto 15"/>
          <p:cNvSpPr txBox="1"/>
          <p:nvPr/>
        </p:nvSpPr>
        <p:spPr>
          <a:xfrm>
            <a:off x="2057347" y="1503444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5"/>
                </a:solidFill>
              </a:rPr>
              <a:t>C. Cómo </a:t>
            </a:r>
            <a:r>
              <a:rPr lang="es-MX" sz="6000" b="1" dirty="0">
                <a:solidFill>
                  <a:schemeClr val="accent5"/>
                </a:solidFill>
              </a:rPr>
              <a:t>ser salvo ?</a:t>
            </a:r>
            <a:endParaRPr lang="es-MX" sz="6000" b="1" dirty="0">
              <a:solidFill>
                <a:schemeClr val="accent5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7693" y="4610100"/>
            <a:ext cx="1158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sz="5400" b="1" i="1" dirty="0"/>
              <a:t>“y sacándolos, les dijo: Señores, ¿qué debo hacer para ser salvo? Ellos dijeron: Cree en el Señor Jesucristo, y serás salvo, tú y tu casa.”</a:t>
            </a:r>
            <a:br>
              <a:rPr lang="es-MX" sz="5400" b="1" i="1" dirty="0"/>
            </a:br>
            <a:r>
              <a:rPr lang="es-MX" sz="5400" b="1" i="1" dirty="0">
                <a:solidFill>
                  <a:srgbClr val="FF0066"/>
                </a:solidFill>
              </a:rPr>
              <a:t>Hechos 16:30-31 RVR1960</a:t>
            </a:r>
            <a:endParaRPr lang="es-MX" sz="5400" b="1" i="1" dirty="0">
              <a:solidFill>
                <a:srgbClr val="FF0066"/>
              </a:solidFill>
            </a:endParaRPr>
          </a:p>
        </p:txBody>
      </p:sp>
      <p:pic>
        <p:nvPicPr>
          <p:cNvPr id="7170" name="Picture 2" descr="Porque preciso de ser salvo :: Igreja Evangélica Maran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3" y="256920"/>
            <a:ext cx="5601034" cy="4299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42900"/>
            <a:ext cx="17144999" cy="9704522"/>
            <a:chOff x="0" y="-1071073"/>
            <a:chExt cx="72888840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-1071073"/>
              <a:ext cx="72888840" cy="43385658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5240" y="24689"/>
            <a:ext cx="2465926" cy="3013513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8" name="CuadroTexto 17"/>
          <p:cNvSpPr txBox="1"/>
          <p:nvPr/>
        </p:nvSpPr>
        <p:spPr>
          <a:xfrm>
            <a:off x="2862165" y="1257300"/>
            <a:ext cx="1458763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/>
              <a:t>Me alegra que no es por </a:t>
            </a:r>
            <a:r>
              <a:rPr lang="es-MX" sz="4400" b="1" dirty="0" smtClean="0"/>
              <a:t>obras, </a:t>
            </a:r>
            <a:r>
              <a:rPr lang="es-MX" sz="4400" b="1" dirty="0"/>
              <a:t>ni por </a:t>
            </a:r>
            <a:r>
              <a:rPr lang="es-MX" sz="4400" b="1" dirty="0" smtClean="0"/>
              <a:t>dinero, </a:t>
            </a:r>
            <a:r>
              <a:rPr lang="es-MX" sz="4400" b="1" dirty="0"/>
              <a:t>ni por ninguna otra cosa difícil para </a:t>
            </a:r>
            <a:r>
              <a:rPr lang="es-MX" sz="4400" b="1" dirty="0" smtClean="0"/>
              <a:t>algunos, </a:t>
            </a:r>
            <a:r>
              <a:rPr lang="es-MX" sz="4400" b="1" dirty="0"/>
              <a:t>él dijo </a:t>
            </a:r>
            <a:r>
              <a:rPr lang="es-MX" sz="4400" b="1" dirty="0" smtClean="0"/>
              <a:t>cree, </a:t>
            </a:r>
            <a:r>
              <a:rPr lang="es-MX" sz="4400" b="1" dirty="0"/>
              <a:t>no hay uno solo en el mundo que no pueda </a:t>
            </a:r>
            <a:r>
              <a:rPr lang="es-MX" sz="4400" b="1" dirty="0" smtClean="0"/>
              <a:t>creer. </a:t>
            </a:r>
            <a:endParaRPr lang="es-MX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 smtClean="0">
                <a:solidFill>
                  <a:srgbClr val="FF0066"/>
                </a:solidFill>
              </a:rPr>
              <a:t>En </a:t>
            </a:r>
            <a:r>
              <a:rPr lang="es-MX" sz="4400" b="1" dirty="0">
                <a:solidFill>
                  <a:srgbClr val="FF0066"/>
                </a:solidFill>
              </a:rPr>
              <a:t>la vida de todo hay un centro de mando llamado ego y mientras su vida está sin Dios es gobernada por usted mismo y </a:t>
            </a:r>
            <a:r>
              <a:rPr lang="es-MX" sz="4400" b="1" dirty="0" smtClean="0">
                <a:solidFill>
                  <a:srgbClr val="FF0066"/>
                </a:solidFill>
              </a:rPr>
              <a:t>hasta </a:t>
            </a:r>
            <a:r>
              <a:rPr lang="es-MX" sz="4400" b="1" dirty="0">
                <a:solidFill>
                  <a:srgbClr val="FF0066"/>
                </a:solidFill>
              </a:rPr>
              <a:t>que usted no destrone su ego de su gobierno no podrá sentar al señor </a:t>
            </a:r>
            <a:r>
              <a:rPr lang="es-MX" sz="4400" b="1" dirty="0" smtClean="0">
                <a:solidFill>
                  <a:srgbClr val="FF0066"/>
                </a:solidFill>
              </a:rPr>
              <a:t>Jesucristo </a:t>
            </a:r>
            <a:r>
              <a:rPr lang="es-MX" sz="4400" b="1" dirty="0">
                <a:solidFill>
                  <a:srgbClr val="FF0066"/>
                </a:solidFill>
              </a:rPr>
              <a:t>en su </a:t>
            </a:r>
            <a:r>
              <a:rPr lang="es-MX" sz="4400" b="1" dirty="0" smtClean="0">
                <a:solidFill>
                  <a:srgbClr val="FF0066"/>
                </a:solidFill>
              </a:rPr>
              <a:t>vida. </a:t>
            </a:r>
            <a:endParaRPr lang="es-MX" sz="4400" b="1" dirty="0">
              <a:solidFill>
                <a:srgbClr val="FF006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 smtClean="0"/>
              <a:t>La </a:t>
            </a:r>
            <a:r>
              <a:rPr lang="es-MX" sz="4400" b="1" dirty="0"/>
              <a:t>palabra  creer es igual a </a:t>
            </a:r>
            <a:r>
              <a:rPr lang="es-MX" sz="4400" b="1" dirty="0" smtClean="0"/>
              <a:t>confiar, </a:t>
            </a:r>
            <a:r>
              <a:rPr lang="es-MX" sz="4400" b="1" dirty="0"/>
              <a:t>como cuando usted sube a un avión creyendo que va volar </a:t>
            </a:r>
            <a:r>
              <a:rPr lang="es-MX" sz="4400" b="1" dirty="0" smtClean="0"/>
              <a:t>y Llevarle </a:t>
            </a:r>
            <a:r>
              <a:rPr lang="es-MX" sz="4400" b="1" dirty="0"/>
              <a:t>a su </a:t>
            </a:r>
            <a:r>
              <a:rPr lang="es-MX" sz="4400" b="1" dirty="0" smtClean="0"/>
              <a:t>destino.</a:t>
            </a:r>
            <a:endParaRPr lang="es-MX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 smtClean="0">
                <a:solidFill>
                  <a:srgbClr val="FF0066"/>
                </a:solidFill>
              </a:rPr>
              <a:t>La </a:t>
            </a:r>
            <a:r>
              <a:rPr lang="es-MX" sz="4400" b="1" dirty="0">
                <a:solidFill>
                  <a:srgbClr val="FF0066"/>
                </a:solidFill>
              </a:rPr>
              <a:t>salvación viene cuando usted le da el mando de su vida al </a:t>
            </a:r>
            <a:r>
              <a:rPr lang="es-MX" sz="4400" b="1" dirty="0" smtClean="0">
                <a:solidFill>
                  <a:srgbClr val="FF0066"/>
                </a:solidFill>
              </a:rPr>
              <a:t>señor. </a:t>
            </a:r>
            <a:endParaRPr lang="es-MX" sz="4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17145" y="1543050"/>
            <a:ext cx="15566056" cy="7318208"/>
            <a:chOff x="0" y="0"/>
            <a:chExt cx="72449173" cy="29609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449172" cy="29609318"/>
            </a:xfrm>
            <a:custGeom>
              <a:avLst/>
              <a:gdLst/>
              <a:ahLst/>
              <a:cxnLst/>
              <a:rect l="l" t="t" r="r" b="b"/>
              <a:pathLst>
                <a:path w="72449172" h="29609318">
                  <a:moveTo>
                    <a:pt x="72223114" y="0"/>
                  </a:moveTo>
                  <a:lnTo>
                    <a:pt x="0" y="0"/>
                  </a:lnTo>
                  <a:lnTo>
                    <a:pt x="0" y="29609318"/>
                  </a:lnTo>
                  <a:lnTo>
                    <a:pt x="72449172" y="29609318"/>
                  </a:lnTo>
                  <a:lnTo>
                    <a:pt x="72449172" y="0"/>
                  </a:lnTo>
                  <a:lnTo>
                    <a:pt x="72223114" y="0"/>
                  </a:lnTo>
                  <a:close/>
                  <a:moveTo>
                    <a:pt x="72223114" y="29383258"/>
                  </a:moveTo>
                  <a:lnTo>
                    <a:pt x="228600" y="29383258"/>
                  </a:lnTo>
                  <a:lnTo>
                    <a:pt x="228600" y="228600"/>
                  </a:lnTo>
                  <a:lnTo>
                    <a:pt x="72223114" y="228600"/>
                  </a:lnTo>
                  <a:lnTo>
                    <a:pt x="72223114" y="2938325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0999" y="317897"/>
            <a:ext cx="15103341" cy="9626202"/>
            <a:chOff x="0" y="0"/>
            <a:chExt cx="66733458" cy="40601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33458" cy="40601078"/>
            </a:xfrm>
            <a:custGeom>
              <a:avLst/>
              <a:gdLst/>
              <a:ahLst/>
              <a:cxnLst/>
              <a:rect l="l" t="t" r="r" b="b"/>
              <a:pathLst>
                <a:path w="66733458" h="40601078">
                  <a:moveTo>
                    <a:pt x="66507401" y="0"/>
                  </a:moveTo>
                  <a:lnTo>
                    <a:pt x="0" y="0"/>
                  </a:lnTo>
                  <a:lnTo>
                    <a:pt x="0" y="40601078"/>
                  </a:lnTo>
                  <a:lnTo>
                    <a:pt x="66733458" y="40601078"/>
                  </a:lnTo>
                  <a:lnTo>
                    <a:pt x="66733458" y="0"/>
                  </a:lnTo>
                  <a:lnTo>
                    <a:pt x="66507401" y="0"/>
                  </a:lnTo>
                  <a:close/>
                  <a:moveTo>
                    <a:pt x="66507401" y="40375018"/>
                  </a:moveTo>
                  <a:lnTo>
                    <a:pt x="228600" y="40375018"/>
                  </a:lnTo>
                  <a:lnTo>
                    <a:pt x="228600" y="228600"/>
                  </a:lnTo>
                  <a:lnTo>
                    <a:pt x="66507401" y="228600"/>
                  </a:lnTo>
                  <a:lnTo>
                    <a:pt x="66507401" y="4037501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645230" y="499706"/>
            <a:ext cx="9543343" cy="90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6000" b="1" spc="348" dirty="0" smtClean="0">
                <a:solidFill>
                  <a:srgbClr val="CD0046"/>
                </a:solidFill>
                <a:latin typeface="Raleway Bold Italics"/>
              </a:rPr>
              <a:t>CONCLUSION: </a:t>
            </a:r>
            <a:endParaRPr lang="en-US" sz="6000" b="1" spc="348" dirty="0">
              <a:solidFill>
                <a:srgbClr val="CD0046"/>
              </a:solidFill>
              <a:latin typeface="Raleway Bold Italics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4569" y="22860"/>
            <a:ext cx="4540661" cy="1920240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0" name="AutoShape 10"/>
          <p:cNvSpPr/>
          <p:nvPr/>
        </p:nvSpPr>
        <p:spPr>
          <a:xfrm>
            <a:off x="15011400" y="2095500"/>
            <a:ext cx="2159141" cy="5822743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2" name="CuadroTexto 11"/>
          <p:cNvSpPr txBox="1"/>
          <p:nvPr/>
        </p:nvSpPr>
        <p:spPr>
          <a:xfrm>
            <a:off x="3053601" y="2654975"/>
            <a:ext cx="11321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Cómo estoy seguro de mi salvación ?</a:t>
            </a:r>
            <a:endParaRPr lang="es-MX" sz="8800" b="1" dirty="0"/>
          </a:p>
        </p:txBody>
      </p:sp>
      <p:pic>
        <p:nvPicPr>
          <p:cNvPr id="13" name="Picture 4" descr="EFECTOS DEL NUEVO NACIMIENTO EN CRISTO | PREDICAD (Mc. 16:1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2"/>
          <a:stretch/>
        </p:blipFill>
        <p:spPr bwMode="auto">
          <a:xfrm>
            <a:off x="1739172" y="6016684"/>
            <a:ext cx="12954000" cy="3075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0999" y="317897"/>
            <a:ext cx="16306801" cy="9626202"/>
            <a:chOff x="0" y="0"/>
            <a:chExt cx="66733458" cy="40601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33458" cy="40601078"/>
            </a:xfrm>
            <a:custGeom>
              <a:avLst/>
              <a:gdLst/>
              <a:ahLst/>
              <a:cxnLst/>
              <a:rect l="l" t="t" r="r" b="b"/>
              <a:pathLst>
                <a:path w="66733458" h="40601078">
                  <a:moveTo>
                    <a:pt x="66507401" y="0"/>
                  </a:moveTo>
                  <a:lnTo>
                    <a:pt x="0" y="0"/>
                  </a:lnTo>
                  <a:lnTo>
                    <a:pt x="0" y="40601078"/>
                  </a:lnTo>
                  <a:lnTo>
                    <a:pt x="66733458" y="40601078"/>
                  </a:lnTo>
                  <a:lnTo>
                    <a:pt x="66733458" y="0"/>
                  </a:lnTo>
                  <a:lnTo>
                    <a:pt x="66507401" y="0"/>
                  </a:lnTo>
                  <a:close/>
                  <a:moveTo>
                    <a:pt x="66507401" y="40375018"/>
                  </a:moveTo>
                  <a:lnTo>
                    <a:pt x="228600" y="40375018"/>
                  </a:lnTo>
                  <a:lnTo>
                    <a:pt x="228600" y="228600"/>
                  </a:lnTo>
                  <a:lnTo>
                    <a:pt x="66507401" y="228600"/>
                  </a:lnTo>
                  <a:lnTo>
                    <a:pt x="66507401" y="4037501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486400" y="1032808"/>
            <a:ext cx="9543343" cy="90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6000" b="1" spc="348" dirty="0" smtClean="0">
                <a:solidFill>
                  <a:srgbClr val="CD0046"/>
                </a:solidFill>
                <a:latin typeface="Raleway Bold Italics"/>
              </a:rPr>
              <a:t>CONCLUSION: </a:t>
            </a:r>
            <a:endParaRPr lang="en-US" sz="6000" b="1" spc="348" dirty="0">
              <a:solidFill>
                <a:srgbClr val="CD0046"/>
              </a:solidFill>
              <a:latin typeface="Raleway Bold Italics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25640" y="266366"/>
            <a:ext cx="4540661" cy="1920240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0" name="AutoShape 10"/>
          <p:cNvSpPr/>
          <p:nvPr/>
        </p:nvSpPr>
        <p:spPr>
          <a:xfrm>
            <a:off x="15608229" y="2219626"/>
            <a:ext cx="2159141" cy="5822743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6" name="Rectángulo 5"/>
          <p:cNvSpPr/>
          <p:nvPr/>
        </p:nvSpPr>
        <p:spPr>
          <a:xfrm>
            <a:off x="1143000" y="2402971"/>
            <a:ext cx="13886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4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 cierto, de cierto os digo: El que oye mi palabra, y cree al que me envió, tiene vida eterna; y no vendrá a condenación, mas ha pasado de muerte a vida.”</a:t>
            </a:r>
            <a:br>
              <a:rPr lang="es-MX" sz="4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800" b="1" i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Juan 5:24 RVR1960</a:t>
            </a:r>
            <a:endParaRPr lang="es-MX" sz="4800" b="1" i="1" dirty="0">
              <a:solidFill>
                <a:srgbClr val="FF006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6863" y="7211868"/>
            <a:ext cx="1417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u="sng" dirty="0"/>
              <a:t>Usted escucha la palabra y la </a:t>
            </a:r>
            <a:r>
              <a:rPr lang="es-MX" sz="4400" b="1" u="sng" dirty="0" smtClean="0"/>
              <a:t>cree, </a:t>
            </a:r>
            <a:r>
              <a:rPr lang="es-MX" sz="4400" b="1" u="sng" dirty="0"/>
              <a:t>ella dice que tiene vida eterna no es algo que usted va probar y le da garantía que no ira al infierno para ser </a:t>
            </a:r>
            <a:r>
              <a:rPr lang="es-MX" sz="4400" b="1" u="sng" dirty="0" smtClean="0"/>
              <a:t>condenado</a:t>
            </a:r>
            <a:r>
              <a:rPr lang="es-MX" sz="4400" b="1" i="1" u="sng" dirty="0" smtClean="0"/>
              <a:t>.</a:t>
            </a:r>
            <a:endParaRPr lang="es-MX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132279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571500"/>
            <a:ext cx="16954500" cy="8686800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1"/>
            <a:ext cx="15354300" cy="8763000"/>
            <a:chOff x="0" y="0"/>
            <a:chExt cx="61017743" cy="41773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17745" cy="41773534"/>
            </a:xfrm>
            <a:custGeom>
              <a:avLst/>
              <a:gdLst/>
              <a:ahLst/>
              <a:cxnLst/>
              <a:rect l="l" t="t" r="r" b="b"/>
              <a:pathLst>
                <a:path w="61017745" h="41773534">
                  <a:moveTo>
                    <a:pt x="6079168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61017745" y="41773534"/>
                  </a:lnTo>
                  <a:lnTo>
                    <a:pt x="61017745" y="0"/>
                  </a:lnTo>
                  <a:lnTo>
                    <a:pt x="60791682" y="0"/>
                  </a:lnTo>
                  <a:close/>
                  <a:moveTo>
                    <a:pt x="6079168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60791682" y="228600"/>
                  </a:lnTo>
                  <a:lnTo>
                    <a:pt x="6079168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5155603" y="190500"/>
            <a:ext cx="3064715" cy="2424562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7" name="AutoShape 7"/>
          <p:cNvSpPr/>
          <p:nvPr/>
        </p:nvSpPr>
        <p:spPr>
          <a:xfrm>
            <a:off x="67681" y="7463106"/>
            <a:ext cx="3790370" cy="268483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4" name="CuadroTexto 13"/>
          <p:cNvSpPr txBox="1"/>
          <p:nvPr/>
        </p:nvSpPr>
        <p:spPr>
          <a:xfrm>
            <a:off x="1482641" y="2754125"/>
            <a:ext cx="1417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i="1" dirty="0">
                <a:solidFill>
                  <a:srgbClr val="FF0066"/>
                </a:solidFill>
              </a:rPr>
              <a:t>“Estas cosas os he escrito a vosotros que creéis en el nombre del Hijo de Dios, para que sepáis que tenéis vida eterna, y para que creáis en el nombre del Hijo de Dios.”</a:t>
            </a:r>
            <a:br>
              <a:rPr lang="es-MX" sz="6000" b="1" i="1" dirty="0">
                <a:solidFill>
                  <a:srgbClr val="FF0066"/>
                </a:solidFill>
              </a:rPr>
            </a:br>
            <a:r>
              <a:rPr lang="es-MX" sz="6000" b="1" i="1" dirty="0">
                <a:solidFill>
                  <a:schemeClr val="accent5"/>
                </a:solidFill>
              </a:rPr>
              <a:t>1 Juan 5:13 RVR1960</a:t>
            </a:r>
            <a:endParaRPr lang="es-MX" sz="6000" b="1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586" y="2157429"/>
            <a:ext cx="16995714" cy="7710471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661477" y="190500"/>
            <a:ext cx="7321723" cy="7861566"/>
            <a:chOff x="0" y="0"/>
            <a:chExt cx="39473893" cy="29462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473891" cy="29462763"/>
            </a:xfrm>
            <a:custGeom>
              <a:avLst/>
              <a:gdLst/>
              <a:ahLst/>
              <a:cxnLst/>
              <a:rect l="l" t="t" r="r" b="b"/>
              <a:pathLst>
                <a:path w="39473891" h="29462763">
                  <a:moveTo>
                    <a:pt x="39247834" y="0"/>
                  </a:moveTo>
                  <a:lnTo>
                    <a:pt x="0" y="0"/>
                  </a:lnTo>
                  <a:lnTo>
                    <a:pt x="0" y="29462763"/>
                  </a:lnTo>
                  <a:lnTo>
                    <a:pt x="39473891" y="29462763"/>
                  </a:lnTo>
                  <a:lnTo>
                    <a:pt x="39473891" y="0"/>
                  </a:lnTo>
                  <a:lnTo>
                    <a:pt x="39247834" y="0"/>
                  </a:lnTo>
                  <a:close/>
                  <a:moveTo>
                    <a:pt x="39247834" y="29236702"/>
                  </a:moveTo>
                  <a:lnTo>
                    <a:pt x="228600" y="29236702"/>
                  </a:lnTo>
                  <a:lnTo>
                    <a:pt x="228600" y="228600"/>
                  </a:lnTo>
                  <a:lnTo>
                    <a:pt x="39247834" y="228600"/>
                  </a:lnTo>
                  <a:lnTo>
                    <a:pt x="39247834" y="29236702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509030" y="753689"/>
            <a:ext cx="5958838" cy="84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0"/>
              </a:lnSpc>
            </a:pPr>
            <a:r>
              <a:rPr lang="en-US" sz="4800" b="1" spc="348" dirty="0" smtClean="0">
                <a:solidFill>
                  <a:srgbClr val="CD0046"/>
                </a:solidFill>
                <a:latin typeface="Raleway Bold Italics"/>
              </a:rPr>
              <a:t>INTRODUCCION</a:t>
            </a:r>
            <a:endParaRPr lang="en-US" sz="4800" b="1" spc="348" dirty="0">
              <a:solidFill>
                <a:srgbClr val="CD0046"/>
              </a:solidFill>
              <a:latin typeface="Raleway Bold Itali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4488449" y="7074050"/>
            <a:ext cx="3769947" cy="3194627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1" name="AutoShape 11"/>
          <p:cNvSpPr/>
          <p:nvPr/>
        </p:nvSpPr>
        <p:spPr>
          <a:xfrm>
            <a:off x="20320" y="-59182"/>
            <a:ext cx="5291306" cy="2216611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3" name="CuadroTexto 12"/>
          <p:cNvSpPr txBox="1"/>
          <p:nvPr/>
        </p:nvSpPr>
        <p:spPr>
          <a:xfrm>
            <a:off x="1128282" y="2720618"/>
            <a:ext cx="88042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En este verso hay una palabra clave y sepáis que tenéis vida </a:t>
            </a:r>
            <a:r>
              <a:rPr lang="es-MX" sz="4000" b="1" dirty="0" smtClean="0"/>
              <a:t>eterna, no </a:t>
            </a:r>
            <a:r>
              <a:rPr lang="es-MX" sz="4000" b="1" dirty="0"/>
              <a:t>quiero hablarle de algo que usted no pueda </a:t>
            </a:r>
            <a:r>
              <a:rPr lang="es-MX" sz="4000" b="1" dirty="0" smtClean="0"/>
              <a:t>comprobar, si </a:t>
            </a:r>
            <a:r>
              <a:rPr lang="es-MX" sz="4000" b="1" dirty="0"/>
              <a:t>pudiera tenerlo sin saberlo podría perderlo sin </a:t>
            </a:r>
            <a:r>
              <a:rPr lang="es-MX" sz="4000" b="1" dirty="0" smtClean="0"/>
              <a:t>notarlo, la </a:t>
            </a:r>
            <a:r>
              <a:rPr lang="es-MX" sz="4000" b="1" dirty="0"/>
              <a:t>salvación es algo que usted puede saber ,algunos creen que no puede saberlo, solo esperarlo cuando mueren y eso no es verdad</a:t>
            </a:r>
            <a:r>
              <a:rPr lang="es-MX" sz="4000" b="1" dirty="0" smtClean="0"/>
              <a:t>, todo </a:t>
            </a:r>
            <a:r>
              <a:rPr lang="es-MX" sz="4000" b="1" dirty="0"/>
              <a:t>creyente debe estar seguro de su </a:t>
            </a:r>
            <a:r>
              <a:rPr lang="es-MX" sz="4000" b="1" dirty="0" smtClean="0"/>
              <a:t>salvación.</a:t>
            </a:r>
            <a:endParaRPr lang="es-MX" sz="4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201400" y="2558564"/>
            <a:ext cx="56201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4000" b="1" dirty="0" smtClean="0">
                <a:solidFill>
                  <a:srgbClr val="FF0066"/>
                </a:solidFill>
              </a:rPr>
              <a:t> Primero </a:t>
            </a:r>
            <a:r>
              <a:rPr lang="es-MX" sz="4000" b="1" dirty="0">
                <a:solidFill>
                  <a:srgbClr val="FF0066"/>
                </a:solidFill>
              </a:rPr>
              <a:t>tiene que saber lo que Dios dijo para ser </a:t>
            </a:r>
            <a:r>
              <a:rPr lang="es-MX" sz="4000" b="1" dirty="0" smtClean="0">
                <a:solidFill>
                  <a:srgbClr val="FF0066"/>
                </a:solidFill>
              </a:rPr>
              <a:t>salvo. </a:t>
            </a:r>
          </a:p>
          <a:p>
            <a:endParaRPr lang="es-MX" sz="4000" b="1" dirty="0" smtClean="0">
              <a:solidFill>
                <a:srgbClr val="FF0066"/>
              </a:solidFill>
            </a:endParaRPr>
          </a:p>
          <a:p>
            <a:r>
              <a:rPr lang="es-MX" sz="4000" b="1" dirty="0" smtClean="0">
                <a:solidFill>
                  <a:srgbClr val="FF0066"/>
                </a:solidFill>
              </a:rPr>
              <a:t>2. Lo </a:t>
            </a:r>
            <a:r>
              <a:rPr lang="es-MX" sz="4000" b="1" dirty="0">
                <a:solidFill>
                  <a:srgbClr val="FF0066"/>
                </a:solidFill>
              </a:rPr>
              <a:t>segundo es hacer lo que Dios dijo para ser </a:t>
            </a:r>
            <a:r>
              <a:rPr lang="es-MX" sz="4000" b="1" dirty="0" smtClean="0">
                <a:solidFill>
                  <a:srgbClr val="FF0066"/>
                </a:solidFill>
              </a:rPr>
              <a:t>salvo. </a:t>
            </a:r>
            <a:endParaRPr lang="es-MX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270" y="385720"/>
            <a:ext cx="15590520" cy="968493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490603" y="110785"/>
            <a:ext cx="6463519" cy="7707715"/>
            <a:chOff x="0" y="0"/>
            <a:chExt cx="39473893" cy="3664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473891" cy="36644045"/>
            </a:xfrm>
            <a:custGeom>
              <a:avLst/>
              <a:gdLst/>
              <a:ahLst/>
              <a:cxnLst/>
              <a:rect l="l" t="t" r="r" b="b"/>
              <a:pathLst>
                <a:path w="39473891" h="36644045">
                  <a:moveTo>
                    <a:pt x="39247834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39473891" y="36644045"/>
                  </a:lnTo>
                  <a:lnTo>
                    <a:pt x="39473891" y="0"/>
                  </a:lnTo>
                  <a:lnTo>
                    <a:pt x="39247834" y="0"/>
                  </a:lnTo>
                  <a:close/>
                  <a:moveTo>
                    <a:pt x="39247834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39247834" y="228600"/>
                  </a:lnTo>
                  <a:lnTo>
                    <a:pt x="39247834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5459846" y="5615952"/>
            <a:ext cx="2828154" cy="4860877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1" name="AutoShape 11"/>
          <p:cNvSpPr/>
          <p:nvPr/>
        </p:nvSpPr>
        <p:spPr>
          <a:xfrm>
            <a:off x="25401" y="64687"/>
            <a:ext cx="2336800" cy="1726013"/>
          </a:xfrm>
          <a:prstGeom prst="rect">
            <a:avLst/>
          </a:prstGeom>
          <a:solidFill>
            <a:srgbClr val="CD004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278" y="1257301"/>
            <a:ext cx="7127022" cy="589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1080856" y="2111733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400" b="1" dirty="0">
                <a:solidFill>
                  <a:schemeClr val="accent5"/>
                </a:solidFill>
              </a:rPr>
              <a:t>La salvación es </a:t>
            </a:r>
            <a:r>
              <a:rPr lang="es-MX" sz="4400" b="1" dirty="0" smtClean="0">
                <a:solidFill>
                  <a:schemeClr val="accent5"/>
                </a:solidFill>
              </a:rPr>
              <a:t>ser justificado </a:t>
            </a:r>
            <a:endParaRPr lang="es-MX" sz="4400" b="1" dirty="0">
              <a:solidFill>
                <a:schemeClr val="accent5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2000" y="34671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/>
              <a:t>“Justificados, pues, por la fe, tenemos paz para con Dios por medio de nuestro Señor Jesucristo;”</a:t>
            </a:r>
            <a:br>
              <a:rPr lang="es-MX" sz="4800" b="1" i="1" dirty="0"/>
            </a:br>
            <a:r>
              <a:rPr lang="es-MX" sz="4800" b="1" i="1" dirty="0">
                <a:solidFill>
                  <a:srgbClr val="FF0066"/>
                </a:solidFill>
              </a:rPr>
              <a:t>Romanos 5:1 RVR1960</a:t>
            </a:r>
            <a:endParaRPr lang="es-MX" sz="48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647700"/>
            <a:ext cx="16725900" cy="8610600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9272" y="114300"/>
            <a:ext cx="6905927" cy="10115597"/>
            <a:chOff x="0" y="0"/>
            <a:chExt cx="30680484" cy="3664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680484" cy="36644045"/>
            </a:xfrm>
            <a:custGeom>
              <a:avLst/>
              <a:gdLst/>
              <a:ahLst/>
              <a:cxnLst/>
              <a:rect l="l" t="t" r="r" b="b"/>
              <a:pathLst>
                <a:path w="30680484" h="36644045">
                  <a:moveTo>
                    <a:pt x="30454423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30680484" y="36644045"/>
                  </a:lnTo>
                  <a:lnTo>
                    <a:pt x="30680484" y="0"/>
                  </a:lnTo>
                  <a:lnTo>
                    <a:pt x="30454423" y="0"/>
                  </a:lnTo>
                  <a:close/>
                  <a:moveTo>
                    <a:pt x="30454423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30454423" y="228600"/>
                  </a:lnTo>
                  <a:lnTo>
                    <a:pt x="30454423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3684928" y="8121955"/>
            <a:ext cx="4603072" cy="2107942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1" name="AutoShape 11"/>
          <p:cNvSpPr/>
          <p:nvPr/>
        </p:nvSpPr>
        <p:spPr>
          <a:xfrm>
            <a:off x="383873" y="354310"/>
            <a:ext cx="3588833" cy="221661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3" name="CuadroTexto 12"/>
          <p:cNvSpPr txBox="1"/>
          <p:nvPr/>
        </p:nvSpPr>
        <p:spPr>
          <a:xfrm>
            <a:off x="8077200" y="16383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4400" b="1" dirty="0" smtClean="0">
                <a:solidFill>
                  <a:schemeClr val="accent5"/>
                </a:solidFill>
              </a:rPr>
              <a:t>La </a:t>
            </a:r>
            <a:r>
              <a:rPr lang="es-MX" sz="4400" b="1" dirty="0">
                <a:solidFill>
                  <a:schemeClr val="accent5"/>
                </a:solidFill>
              </a:rPr>
              <a:t>salvación es paz para con Dios </a:t>
            </a:r>
            <a:endParaRPr lang="es-MX" sz="4400" b="1" dirty="0">
              <a:solidFill>
                <a:schemeClr val="accent5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77200" y="3398341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/>
              <a:t>Justificados, pues, por la fe, tenemos paz para con Dios por medio de nuestro Señor Jesucristo;”</a:t>
            </a:r>
            <a:br>
              <a:rPr lang="es-MX" sz="4800" b="1" i="1" dirty="0"/>
            </a:br>
            <a:r>
              <a:rPr lang="es-MX" sz="4800" b="1" i="1" dirty="0">
                <a:solidFill>
                  <a:srgbClr val="FF0066"/>
                </a:solidFill>
              </a:rPr>
              <a:t>Romanos 5:1 RVR1960</a:t>
            </a:r>
            <a:endParaRPr lang="es-MX" sz="4800" b="1" i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El Concepto De Salvación Del ` S De Dios: Silueta Del Concept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8634"/>
            <a:ext cx="5792070" cy="3706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25907"/>
            <a:ext cx="15819621" cy="9488569"/>
            <a:chOff x="0" y="0"/>
            <a:chExt cx="75819980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819980" cy="43385659"/>
            </a:xfrm>
            <a:custGeom>
              <a:avLst/>
              <a:gdLst/>
              <a:ahLst/>
              <a:cxnLst/>
              <a:rect l="l" t="t" r="r" b="b"/>
              <a:pathLst>
                <a:path w="75819980" h="43385659">
                  <a:moveTo>
                    <a:pt x="75593922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5819980" y="43385659"/>
                  </a:lnTo>
                  <a:lnTo>
                    <a:pt x="75819980" y="0"/>
                  </a:lnTo>
                  <a:lnTo>
                    <a:pt x="75593922" y="0"/>
                  </a:lnTo>
                  <a:close/>
                  <a:moveTo>
                    <a:pt x="75593922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5593922" y="228600"/>
                  </a:lnTo>
                  <a:lnTo>
                    <a:pt x="75593922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119387" y="1104899"/>
            <a:ext cx="6787613" cy="7151451"/>
            <a:chOff x="0" y="0"/>
            <a:chExt cx="34930632" cy="3664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930631" cy="36644045"/>
            </a:xfrm>
            <a:custGeom>
              <a:avLst/>
              <a:gdLst/>
              <a:ahLst/>
              <a:cxnLst/>
              <a:rect l="l" t="t" r="r" b="b"/>
              <a:pathLst>
                <a:path w="34930631" h="36644045">
                  <a:moveTo>
                    <a:pt x="34704573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34930631" y="36644045"/>
                  </a:lnTo>
                  <a:lnTo>
                    <a:pt x="34930631" y="0"/>
                  </a:lnTo>
                  <a:lnTo>
                    <a:pt x="34704573" y="0"/>
                  </a:lnTo>
                  <a:close/>
                  <a:moveTo>
                    <a:pt x="34704573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34704573" y="228600"/>
                  </a:lnTo>
                  <a:lnTo>
                    <a:pt x="34704573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4724567" y="0"/>
            <a:ext cx="3588833" cy="312218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7" name="AutoShape 7"/>
          <p:cNvSpPr/>
          <p:nvPr/>
        </p:nvSpPr>
        <p:spPr>
          <a:xfrm>
            <a:off x="10668000" y="7064740"/>
            <a:ext cx="2321034" cy="3049736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6" name="CuadroTexto 15"/>
          <p:cNvSpPr txBox="1"/>
          <p:nvPr/>
        </p:nvSpPr>
        <p:spPr>
          <a:xfrm>
            <a:off x="1219200" y="13335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4800" b="1" dirty="0" smtClean="0">
                <a:solidFill>
                  <a:schemeClr val="accent5"/>
                </a:solidFill>
              </a:rPr>
              <a:t>La </a:t>
            </a:r>
            <a:r>
              <a:rPr lang="es-MX" sz="4800" b="1" dirty="0">
                <a:solidFill>
                  <a:schemeClr val="accent5"/>
                </a:solidFill>
              </a:rPr>
              <a:t>salvación es poder </a:t>
            </a:r>
            <a:br>
              <a:rPr lang="es-MX" sz="4800" b="1" dirty="0">
                <a:solidFill>
                  <a:schemeClr val="accent5"/>
                </a:solidFill>
              </a:rPr>
            </a:br>
            <a:endParaRPr lang="es-MX" sz="4800" b="1" dirty="0">
              <a:solidFill>
                <a:schemeClr val="accent5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72613" y="2996913"/>
            <a:ext cx="95953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/>
              <a:t>“Porque no me avergüenzo del evangelio, porque es poder de Dios para salvación a todo aquel que cree; al judío primeramente, y también al griego.”</a:t>
            </a:r>
            <a:br>
              <a:rPr lang="es-MX" sz="4800" b="1" i="1" dirty="0"/>
            </a:br>
            <a:r>
              <a:rPr lang="es-MX" sz="4800" b="1" i="1" dirty="0">
                <a:solidFill>
                  <a:srgbClr val="FF0066"/>
                </a:solidFill>
              </a:rPr>
              <a:t>Romanos 1:16 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052" name="Picture 4" descr="IGLESIA DE DIOS LA GRAN COMISION: The Word and Power - La Palab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36130" r="9407" b="2064"/>
          <a:stretch/>
        </p:blipFill>
        <p:spPr bwMode="auto">
          <a:xfrm>
            <a:off x="11299684" y="3400408"/>
            <a:ext cx="5110480" cy="456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0" y="1409700"/>
            <a:ext cx="16350551" cy="8279992"/>
            <a:chOff x="0" y="0"/>
            <a:chExt cx="77138991" cy="37669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138994" cy="37669943"/>
            </a:xfrm>
            <a:custGeom>
              <a:avLst/>
              <a:gdLst/>
              <a:ahLst/>
              <a:cxnLst/>
              <a:rect l="l" t="t" r="r" b="b"/>
              <a:pathLst>
                <a:path w="77138994" h="37669943">
                  <a:moveTo>
                    <a:pt x="76912930" y="0"/>
                  </a:moveTo>
                  <a:lnTo>
                    <a:pt x="0" y="0"/>
                  </a:lnTo>
                  <a:lnTo>
                    <a:pt x="0" y="37669943"/>
                  </a:lnTo>
                  <a:lnTo>
                    <a:pt x="77138994" y="37669943"/>
                  </a:lnTo>
                  <a:lnTo>
                    <a:pt x="77138994" y="0"/>
                  </a:lnTo>
                  <a:lnTo>
                    <a:pt x="76912930" y="0"/>
                  </a:lnTo>
                  <a:close/>
                  <a:moveTo>
                    <a:pt x="76912930" y="37443882"/>
                  </a:moveTo>
                  <a:lnTo>
                    <a:pt x="228600" y="37443882"/>
                  </a:lnTo>
                  <a:lnTo>
                    <a:pt x="228600" y="228600"/>
                  </a:lnTo>
                  <a:lnTo>
                    <a:pt x="76912930" y="228600"/>
                  </a:lnTo>
                  <a:lnTo>
                    <a:pt x="76912930" y="37443882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342900"/>
            <a:ext cx="6354984" cy="6676809"/>
            <a:chOff x="0" y="0"/>
            <a:chExt cx="33904734" cy="3664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04734" cy="36644045"/>
            </a:xfrm>
            <a:custGeom>
              <a:avLst/>
              <a:gdLst/>
              <a:ahLst/>
              <a:cxnLst/>
              <a:rect l="l" t="t" r="r" b="b"/>
              <a:pathLst>
                <a:path w="33904734" h="36644045">
                  <a:moveTo>
                    <a:pt x="33678673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33904734" y="36644045"/>
                  </a:lnTo>
                  <a:lnTo>
                    <a:pt x="33904734" y="0"/>
                  </a:lnTo>
                  <a:lnTo>
                    <a:pt x="33678673" y="0"/>
                  </a:lnTo>
                  <a:close/>
                  <a:moveTo>
                    <a:pt x="33678673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33678673" y="228600"/>
                  </a:lnTo>
                  <a:lnTo>
                    <a:pt x="33678673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14673767" y="27941"/>
            <a:ext cx="3588833" cy="1915160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4" name="AutoShape 14"/>
          <p:cNvSpPr/>
          <p:nvPr/>
        </p:nvSpPr>
        <p:spPr>
          <a:xfrm>
            <a:off x="127000" y="7209324"/>
            <a:ext cx="2321034" cy="3049736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5" name="CuadroTexto 14"/>
          <p:cNvSpPr txBox="1"/>
          <p:nvPr/>
        </p:nvSpPr>
        <p:spPr>
          <a:xfrm>
            <a:off x="7010400" y="22479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4400" b="1" dirty="0">
                <a:solidFill>
                  <a:schemeClr val="accent5"/>
                </a:solidFill>
              </a:rPr>
              <a:t>La salvación es presencia de Dios permanente </a:t>
            </a:r>
            <a:endParaRPr lang="es-MX" sz="4400" b="1" dirty="0">
              <a:solidFill>
                <a:schemeClr val="accent5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486888" y="4190881"/>
            <a:ext cx="967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/>
              <a:t>“Y yo rogaré al Padre, y os dará otro Consolador, para que esté con vosotros para siempre:”</a:t>
            </a:r>
            <a:br>
              <a:rPr lang="es-MX" sz="4800" b="1" i="1" dirty="0"/>
            </a:br>
            <a:r>
              <a:rPr lang="es-MX" sz="4800" b="1" i="1" dirty="0">
                <a:solidFill>
                  <a:srgbClr val="FF0066"/>
                </a:solidFill>
              </a:rPr>
              <a:t>S. Juan 14:16 RVR1960</a:t>
            </a:r>
            <a:endParaRPr lang="es-MX" sz="4800" b="1" i="1" dirty="0">
              <a:solidFill>
                <a:srgbClr val="FF0066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06092" y="7734300"/>
            <a:ext cx="137581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u="sng" dirty="0"/>
              <a:t>El señor nos mira como justo y su pasado lo entierra para </a:t>
            </a:r>
            <a:r>
              <a:rPr lang="es-MX" sz="4400" b="1" u="sng" dirty="0" smtClean="0"/>
              <a:t>siempre, </a:t>
            </a:r>
            <a:r>
              <a:rPr lang="es-MX" sz="4400" b="1" u="sng" dirty="0"/>
              <a:t>nunca se acordará de </a:t>
            </a:r>
            <a:r>
              <a:rPr lang="es-MX" sz="4400" b="1" u="sng" dirty="0" smtClean="0"/>
              <a:t>ellos.</a:t>
            </a:r>
            <a:r>
              <a:rPr lang="es-MX" b="1" dirty="0" smtClean="0"/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074" name="Picture 2" descr="El gozo es un poder espiritual | Temas y Devocionales Cristi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2" y="1866967"/>
            <a:ext cx="5977260" cy="437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2375" y="269129"/>
            <a:ext cx="14716425" cy="3502771"/>
            <a:chOff x="0" y="0"/>
            <a:chExt cx="72888844" cy="279971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27997193"/>
            </a:xfrm>
            <a:custGeom>
              <a:avLst/>
              <a:gdLst/>
              <a:ahLst/>
              <a:cxnLst/>
              <a:rect l="l" t="t" r="r" b="b"/>
              <a:pathLst>
                <a:path w="72888841" h="27997193">
                  <a:moveTo>
                    <a:pt x="72662783" y="0"/>
                  </a:moveTo>
                  <a:lnTo>
                    <a:pt x="0" y="0"/>
                  </a:lnTo>
                  <a:lnTo>
                    <a:pt x="0" y="27997193"/>
                  </a:lnTo>
                  <a:lnTo>
                    <a:pt x="72888841" y="27997193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27771133"/>
                  </a:moveTo>
                  <a:lnTo>
                    <a:pt x="228600" y="27771133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2777113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369760" y="2257194"/>
            <a:ext cx="2717913" cy="2235506"/>
            <a:chOff x="0" y="0"/>
            <a:chExt cx="23792315" cy="3664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92315" cy="36644045"/>
            </a:xfrm>
            <a:custGeom>
              <a:avLst/>
              <a:gdLst/>
              <a:ahLst/>
              <a:cxnLst/>
              <a:rect l="l" t="t" r="r" b="b"/>
              <a:pathLst>
                <a:path w="23792315" h="36644045">
                  <a:moveTo>
                    <a:pt x="23566255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23792315" y="36644045"/>
                  </a:lnTo>
                  <a:lnTo>
                    <a:pt x="23792315" y="0"/>
                  </a:lnTo>
                  <a:lnTo>
                    <a:pt x="23566255" y="0"/>
                  </a:lnTo>
                  <a:close/>
                  <a:moveTo>
                    <a:pt x="23566255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23566255" y="228600"/>
                  </a:lnTo>
                  <a:lnTo>
                    <a:pt x="23566255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562600" y="1678058"/>
            <a:ext cx="9724460" cy="61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7200" b="1" spc="272" dirty="0" smtClean="0">
                <a:solidFill>
                  <a:srgbClr val="CD0046"/>
                </a:solidFill>
                <a:latin typeface="Raleway"/>
              </a:rPr>
              <a:t>DESARROLLO</a:t>
            </a:r>
            <a:endParaRPr lang="en-US" sz="7200" b="1" spc="272" dirty="0">
              <a:solidFill>
                <a:srgbClr val="CD0046"/>
              </a:solidFill>
              <a:latin typeface="Raleway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5602992" y="8185907"/>
            <a:ext cx="2685008" cy="2101093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0" name="AutoShape 10"/>
          <p:cNvSpPr/>
          <p:nvPr/>
        </p:nvSpPr>
        <p:spPr>
          <a:xfrm>
            <a:off x="170188" y="52593"/>
            <a:ext cx="3697502" cy="3049736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1" name="CuadroTexto 10"/>
          <p:cNvSpPr txBox="1"/>
          <p:nvPr/>
        </p:nvSpPr>
        <p:spPr>
          <a:xfrm>
            <a:off x="3895424" y="2624407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accent5"/>
                </a:solidFill>
              </a:rPr>
              <a:t>A. Cómo </a:t>
            </a:r>
            <a:r>
              <a:rPr lang="es-MX" sz="4800" b="1" dirty="0">
                <a:solidFill>
                  <a:schemeClr val="accent5"/>
                </a:solidFill>
              </a:rPr>
              <a:t>es la naturaleza humana ?</a:t>
            </a:r>
            <a:endParaRPr lang="es-MX" sz="4800" b="1" dirty="0">
              <a:solidFill>
                <a:schemeClr val="accent5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52922" y="4635954"/>
            <a:ext cx="14506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/>
              <a:t>“Y el mismo Dios de paz os santifique por completo; y todo vuestro ser, espíritu, alma y cuerpo, sea guardado irreprensible para la venida de nuestro Señor Jesucristo.”</a:t>
            </a:r>
            <a:r>
              <a:rPr lang="es-MX" sz="4800" b="1" i="1" dirty="0">
                <a:solidFill>
                  <a:schemeClr val="accent5"/>
                </a:solidFill>
              </a:rPr>
              <a:t/>
            </a:r>
            <a:br>
              <a:rPr lang="es-MX" sz="4800" b="1" i="1" dirty="0">
                <a:solidFill>
                  <a:schemeClr val="accent5"/>
                </a:solidFill>
              </a:rPr>
            </a:br>
            <a:r>
              <a:rPr lang="es-MX" sz="4800" b="1" i="1" dirty="0">
                <a:solidFill>
                  <a:srgbClr val="FF0066"/>
                </a:solidFill>
              </a:rPr>
              <a:t>1 Tesalonicenses 5:23 RVR1960</a:t>
            </a:r>
            <a:endParaRPr lang="es-MX" sz="4800" b="1" i="1" dirty="0">
              <a:solidFill>
                <a:srgbClr val="FF0066"/>
              </a:solidFill>
            </a:endParaRPr>
          </a:p>
        </p:txBody>
      </p:sp>
      <p:pic>
        <p:nvPicPr>
          <p:cNvPr id="4098" name="Picture 2" descr="Definición de Naturaleza Humana » Concepto en Definición A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69" y="6896100"/>
            <a:ext cx="3334539" cy="305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72400" y="571500"/>
            <a:ext cx="10058400" cy="8818154"/>
            <a:chOff x="0" y="1796897"/>
            <a:chExt cx="42804288" cy="41588761"/>
          </a:xfrm>
        </p:grpSpPr>
        <p:sp>
          <p:nvSpPr>
            <p:cNvPr id="3" name="Freeform 3"/>
            <p:cNvSpPr/>
            <p:nvPr/>
          </p:nvSpPr>
          <p:spPr>
            <a:xfrm>
              <a:off x="0" y="1796897"/>
              <a:ext cx="42804288" cy="41588761"/>
            </a:xfrm>
            <a:custGeom>
              <a:avLst/>
              <a:gdLst/>
              <a:ahLst/>
              <a:cxnLst/>
              <a:rect l="l" t="t" r="r" b="b"/>
              <a:pathLst>
                <a:path w="44749938" h="43385659">
                  <a:moveTo>
                    <a:pt x="44523878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44749938" y="43385659"/>
                  </a:lnTo>
                  <a:lnTo>
                    <a:pt x="44749938" y="0"/>
                  </a:lnTo>
                  <a:lnTo>
                    <a:pt x="44523878" y="0"/>
                  </a:lnTo>
                  <a:close/>
                  <a:moveTo>
                    <a:pt x="44523878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44523878" y="228600"/>
                  </a:lnTo>
                  <a:lnTo>
                    <a:pt x="44523878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1000" y="1227576"/>
            <a:ext cx="8332147" cy="8817947"/>
            <a:chOff x="0" y="0"/>
            <a:chExt cx="41672245" cy="39135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672244" cy="39135512"/>
            </a:xfrm>
            <a:custGeom>
              <a:avLst/>
              <a:gdLst/>
              <a:ahLst/>
              <a:cxnLst/>
              <a:rect l="l" t="t" r="r" b="b"/>
              <a:pathLst>
                <a:path w="41672244" h="39135512">
                  <a:moveTo>
                    <a:pt x="41446183" y="0"/>
                  </a:moveTo>
                  <a:lnTo>
                    <a:pt x="0" y="0"/>
                  </a:lnTo>
                  <a:lnTo>
                    <a:pt x="0" y="39135512"/>
                  </a:lnTo>
                  <a:lnTo>
                    <a:pt x="41672244" y="39135512"/>
                  </a:lnTo>
                  <a:lnTo>
                    <a:pt x="41672244" y="0"/>
                  </a:lnTo>
                  <a:lnTo>
                    <a:pt x="41446183" y="0"/>
                  </a:lnTo>
                  <a:close/>
                  <a:moveTo>
                    <a:pt x="41446183" y="38909451"/>
                  </a:moveTo>
                  <a:lnTo>
                    <a:pt x="228600" y="38909451"/>
                  </a:lnTo>
                  <a:lnTo>
                    <a:pt x="228600" y="228600"/>
                  </a:lnTo>
                  <a:lnTo>
                    <a:pt x="41446183" y="228600"/>
                  </a:lnTo>
                  <a:lnTo>
                    <a:pt x="41446183" y="38909451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15217" y="9231519"/>
            <a:ext cx="3878616" cy="105548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3" name="AutoShape 13"/>
          <p:cNvSpPr/>
          <p:nvPr/>
        </p:nvSpPr>
        <p:spPr>
          <a:xfrm>
            <a:off x="14695306" y="0"/>
            <a:ext cx="3628254" cy="1945185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4" name="CuadroTexto 13"/>
          <p:cNvSpPr txBox="1"/>
          <p:nvPr/>
        </p:nvSpPr>
        <p:spPr>
          <a:xfrm>
            <a:off x="4806627" y="16383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/>
              <a:t>Naturaleza humana </a:t>
            </a:r>
            <a:endParaRPr lang="es-MX" sz="7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49637" y="3309978"/>
            <a:ext cx="36469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/>
              <a:t>Cuerpo               </a:t>
            </a:r>
            <a:br>
              <a:rPr lang="es-MX" sz="6000" dirty="0"/>
            </a:br>
            <a:r>
              <a:rPr lang="es-MX" sz="6000" dirty="0" smtClean="0"/>
              <a:t>Alma</a:t>
            </a:r>
            <a:r>
              <a:rPr lang="es-MX" sz="6000" dirty="0"/>
              <a:t>                         </a:t>
            </a:r>
            <a:br>
              <a:rPr lang="es-MX" sz="6000" dirty="0"/>
            </a:br>
            <a:r>
              <a:rPr lang="es-MX" sz="6000" dirty="0"/>
              <a:t>Espíritu</a:t>
            </a:r>
            <a:r>
              <a:rPr lang="es-MX" sz="2800" dirty="0"/>
              <a:t>          </a:t>
            </a:r>
            <a:r>
              <a:rPr lang="es-MX" dirty="0"/>
              <a:t> </a:t>
            </a:r>
            <a:br>
              <a:rPr lang="es-MX" dirty="0"/>
            </a:b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191999" y="3662719"/>
            <a:ext cx="44196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Salud               </a:t>
            </a:r>
            <a:br>
              <a:rPr lang="es-MX" sz="6000" dirty="0" smtClean="0"/>
            </a:br>
            <a:r>
              <a:rPr lang="es-MX" sz="6000" dirty="0" smtClean="0"/>
              <a:t>Satisfacción                         </a:t>
            </a:r>
            <a:br>
              <a:rPr lang="es-MX" sz="6000" dirty="0" smtClean="0"/>
            </a:br>
            <a:r>
              <a:rPr lang="es-MX" sz="6000" dirty="0" smtClean="0"/>
              <a:t>Santidad</a:t>
            </a:r>
            <a:r>
              <a:rPr lang="es-MX" sz="2800" dirty="0" smtClean="0"/>
              <a:t>       </a:t>
            </a:r>
            <a:r>
              <a:rPr lang="es-MX" dirty="0" smtClean="0"/>
              <a:t> 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17" name="Flecha izquierda y derecha 16"/>
          <p:cNvSpPr/>
          <p:nvPr/>
        </p:nvSpPr>
        <p:spPr>
          <a:xfrm>
            <a:off x="6796803" y="3662719"/>
            <a:ext cx="3269016" cy="794981"/>
          </a:xfrm>
          <a:prstGeom prst="left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izquierda y derecha 17"/>
          <p:cNvSpPr/>
          <p:nvPr/>
        </p:nvSpPr>
        <p:spPr>
          <a:xfrm>
            <a:off x="6796803" y="5445639"/>
            <a:ext cx="3269016" cy="794981"/>
          </a:xfrm>
          <a:prstGeom prst="left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izquierda y derecha 18"/>
          <p:cNvSpPr/>
          <p:nvPr/>
        </p:nvSpPr>
        <p:spPr>
          <a:xfrm>
            <a:off x="6796803" y="7249725"/>
            <a:ext cx="3269016" cy="794981"/>
          </a:xfrm>
          <a:prstGeom prst="left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763</Words>
  <Application>Microsoft Office PowerPoint</Application>
  <PresentationFormat>Personalizado</PresentationFormat>
  <Paragraphs>51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Raleway</vt:lpstr>
      <vt:lpstr>Raleway Bold</vt:lpstr>
      <vt:lpstr>Arial</vt:lpstr>
      <vt:lpstr>Wingdings</vt:lpstr>
      <vt:lpstr>Raleway Bold Italics</vt:lpstr>
      <vt:lpstr>Raleway Heavy Italics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Tema la seguridad de la salvación </dc:title>
  <cp:lastModifiedBy>kimberly bustos</cp:lastModifiedBy>
  <cp:revision>14</cp:revision>
  <dcterms:created xsi:type="dcterms:W3CDTF">2006-08-16T00:00:00Z</dcterms:created>
  <dcterms:modified xsi:type="dcterms:W3CDTF">2020-06-20T22:02:30Z</dcterms:modified>
  <dc:identifier>DAD_u54sQrw</dc:identifier>
</cp:coreProperties>
</file>