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3" r:id="rId18"/>
  </p:sldIdLst>
  <p:sldSz cx="18288000" cy="10287000"/>
  <p:notesSz cx="6858000" cy="9144000"/>
  <p:embeddedFontLst>
    <p:embeddedFont>
      <p:font typeface="Aileron Heavy" panose="020B0604020202020204" charset="0"/>
      <p:regular r:id="rId20"/>
    </p:embeddedFont>
    <p:embeddedFont>
      <p:font typeface="Aileron Regular" panose="020B0604020202020204" charset="0"/>
      <p:regular r:id="rId21"/>
    </p:embeddedFont>
    <p:embeddedFont>
      <p:font typeface="Aileron Heavy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ileron Regular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9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553B6-60FB-43D5-A890-D1368B176637}" type="datetimeFigureOut">
              <a:rPr lang="es-MX" smtClean="0"/>
              <a:t>23/06/2020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F8D80-FE9F-47B8-9534-2368D8F0F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30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8D80-FE9F-47B8-9534-2368D8F0FAC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28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F8D80-FE9F-47B8-9534-2368D8F0FAC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6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517957">
            <a:off x="1250855" y="3318523"/>
            <a:ext cx="15527326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8800" dirty="0" smtClean="0">
                <a:solidFill>
                  <a:srgbClr val="000000"/>
                </a:solidFill>
                <a:latin typeface="Aileron Heavy Bold"/>
              </a:rPr>
              <a:t>TRES COSAS QUE SOLO EL ESPIRITU SANTO SE LO PUEDE REVELAR</a:t>
            </a:r>
            <a:endParaRPr lang="en-US" sz="8800" dirty="0">
              <a:solidFill>
                <a:srgbClr val="000000"/>
              </a:solidFill>
              <a:latin typeface="Aileron Heavy Bold"/>
            </a:endParaRPr>
          </a:p>
        </p:txBody>
      </p:sp>
      <p:sp>
        <p:nvSpPr>
          <p:cNvPr id="3" name="AutoShape 3"/>
          <p:cNvSpPr/>
          <p:nvPr/>
        </p:nvSpPr>
        <p:spPr>
          <a:xfrm rot="-1492741">
            <a:off x="1077831" y="-108695"/>
            <a:ext cx="446980" cy="5303072"/>
          </a:xfrm>
          <a:prstGeom prst="rect">
            <a:avLst/>
          </a:prstGeom>
          <a:solidFill>
            <a:srgbClr val="3C47D6"/>
          </a:solidFill>
        </p:spPr>
      </p:sp>
      <p:sp>
        <p:nvSpPr>
          <p:cNvPr id="5" name="TextBox 5"/>
          <p:cNvSpPr txBox="1"/>
          <p:nvPr/>
        </p:nvSpPr>
        <p:spPr>
          <a:xfrm rot="-1516978">
            <a:off x="5772083" y="7624580"/>
            <a:ext cx="9705619" cy="1016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4800" spc="308" dirty="0" smtClean="0">
                <a:solidFill>
                  <a:srgbClr val="000000"/>
                </a:solidFill>
                <a:latin typeface="Aileron Regular"/>
              </a:rPr>
              <a:t>PASTOR ALBERTO</a:t>
            </a:r>
          </a:p>
          <a:p>
            <a:pPr algn="ctr">
              <a:lnSpc>
                <a:spcPts val="3919"/>
              </a:lnSpc>
            </a:pPr>
            <a:r>
              <a:rPr lang="en-US" sz="4800" spc="308" dirty="0" smtClean="0">
                <a:solidFill>
                  <a:srgbClr val="000000"/>
                </a:solidFill>
                <a:latin typeface="Aileron Regular"/>
              </a:rPr>
              <a:t> BUSTOS </a:t>
            </a:r>
            <a:endParaRPr lang="en-US" sz="4800" spc="308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6" name="AutoShape 6"/>
          <p:cNvSpPr/>
          <p:nvPr/>
        </p:nvSpPr>
        <p:spPr>
          <a:xfrm rot="-1492741">
            <a:off x="16500329" y="3732168"/>
            <a:ext cx="331844" cy="6800583"/>
          </a:xfrm>
          <a:prstGeom prst="rect">
            <a:avLst/>
          </a:prstGeom>
          <a:solidFill>
            <a:srgbClr val="3C47D6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800000">
            <a:off x="440589" y="-28004"/>
            <a:ext cx="2821243" cy="24450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53677" y="7730498"/>
            <a:ext cx="2821243" cy="24450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711788" y="3195659"/>
            <a:ext cx="2618975" cy="13094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6380813" y="5814634"/>
            <a:ext cx="2618975" cy="13094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0" y="-363672"/>
            <a:ext cx="4456258" cy="4242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04840" y="733339"/>
            <a:ext cx="1181439" cy="59072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 rot="-5400000">
            <a:off x="7290585" y="-2455428"/>
            <a:ext cx="331844" cy="8359815"/>
          </a:xfrm>
          <a:prstGeom prst="rect">
            <a:avLst/>
          </a:prstGeom>
          <a:solidFill>
            <a:srgbClr val="3C47D6"/>
          </a:solidFill>
        </p:spPr>
      </p:sp>
      <p:sp>
        <p:nvSpPr>
          <p:cNvPr id="20" name="Rectángulo 19"/>
          <p:cNvSpPr/>
          <p:nvPr/>
        </p:nvSpPr>
        <p:spPr>
          <a:xfrm>
            <a:off x="2514600" y="643979"/>
            <a:ext cx="11455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El </a:t>
            </a:r>
            <a:r>
              <a:rPr lang="es-MX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 es pecador por lo que no ha hecho </a:t>
            </a:r>
            <a:endParaRPr lang="es-MX" sz="4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600199" y="2493232"/>
            <a:ext cx="1493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“De pecado, por cuanto no creen en mí;”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S. Juan 16:9 RVR1960</a:t>
            </a:r>
            <a:endParaRPr lang="es-MX" sz="4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66700" y="4108063"/>
            <a:ext cx="171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s-MX" sz="4000" b="1" dirty="0"/>
              <a:t>Pecado es rechazar al señor y la incredulidad es la madre de todos los pecados </a:t>
            </a:r>
            <a:endParaRPr lang="es-MX" sz="4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00130" y="5221580"/>
            <a:ext cx="162781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>
                <a:solidFill>
                  <a:srgbClr val="0070C0"/>
                </a:solidFill>
              </a:rPr>
              <a:t>“El que en él cree, no es condenado; pero el que no cree, ya ha sido condenado, porque no ha creído en el nombre del unigénito Hijo de Dios.”</a:t>
            </a:r>
            <a:br>
              <a:rPr lang="es-MX" sz="4000" b="1" i="1" dirty="0">
                <a:solidFill>
                  <a:srgbClr val="0070C0"/>
                </a:solidFill>
              </a:rPr>
            </a:br>
            <a:r>
              <a:rPr lang="es-MX" sz="4000" b="1" i="1" dirty="0"/>
              <a:t>S. Juan 3:18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66800" y="7780447"/>
            <a:ext cx="16344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/>
              <a:t>Solo el Espíritu Santo puede convencer del pecado y condenación por rechazar al señor 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endParaRPr lang="es-MX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3200400" y="605819"/>
            <a:ext cx="1205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B. Que </a:t>
            </a:r>
            <a:r>
              <a:rPr lang="es-MX" sz="4800" b="1" dirty="0"/>
              <a:t>es la justicia ?</a:t>
            </a:r>
            <a:br>
              <a:rPr lang="es-MX" sz="4800" b="1" dirty="0"/>
            </a:br>
            <a:endParaRPr lang="es-MX" sz="48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76400" y="1865858"/>
            <a:ext cx="1531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Muchos pueden estar terriblemente equivocado con relación al </a:t>
            </a:r>
            <a:r>
              <a:rPr lang="es-MX" sz="4000" b="1" dirty="0" smtClean="0">
                <a:solidFill>
                  <a:srgbClr val="0070C0"/>
                </a:solidFill>
              </a:rPr>
              <a:t>pecado, </a:t>
            </a:r>
            <a:r>
              <a:rPr lang="es-MX" sz="4000" b="1" dirty="0">
                <a:solidFill>
                  <a:srgbClr val="0070C0"/>
                </a:solidFill>
              </a:rPr>
              <a:t>cómo igualmente herrado con relación a la justicia, pensado yo hago esto lo otro y creer que están </a:t>
            </a:r>
            <a:r>
              <a:rPr lang="es-MX" sz="4000" b="1" dirty="0" smtClean="0">
                <a:solidFill>
                  <a:srgbClr val="0070C0"/>
                </a:solidFill>
              </a:rPr>
              <a:t>bien.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5800" y="4100899"/>
            <a:ext cx="1729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“Porque ignorando la justicia de Dios, y procurando establecer la suya propia, no se han sujetado a la justicia de Dios;”</a:t>
            </a:r>
            <a:br>
              <a:rPr lang="es-MX" sz="4000" b="1" dirty="0"/>
            </a:br>
            <a:r>
              <a:rPr lang="es-MX" sz="4000" b="1" i="1" dirty="0">
                <a:solidFill>
                  <a:srgbClr val="0070C0"/>
                </a:solidFill>
              </a:rPr>
              <a:t>Romanos 10:3 RVR1960</a:t>
            </a:r>
            <a:endParaRPr lang="es-MX" sz="40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efinición de Justicia » Concepto en Definición 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15100"/>
            <a:ext cx="52578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86820" y="8375737"/>
            <a:ext cx="3709178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102">
                <a:solidFill>
                  <a:srgbClr val="F2F0F4"/>
                </a:solidFill>
                <a:latin typeface="Aileron Heavy"/>
              </a:rPr>
              <a:t>Key Concepts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1974" y="1181100"/>
            <a:ext cx="1424846" cy="142484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C47D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81000" y="5996846"/>
            <a:ext cx="1424846" cy="142484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C47D6"/>
            </a:solidFill>
          </p:spPr>
        </p:sp>
      </p:grpSp>
      <p:sp>
        <p:nvSpPr>
          <p:cNvPr id="18" name="Rectángulo 17"/>
          <p:cNvSpPr/>
          <p:nvPr/>
        </p:nvSpPr>
        <p:spPr>
          <a:xfrm>
            <a:off x="2510206" y="1491778"/>
            <a:ext cx="1554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“¿Cuál de los dos hizo la voluntad de su padre? Dijeron ellos: El primero. Jesús les dijo: De cierto os digo, que los publicanos y las rameras van delante de vosotros al reino de Dios.”</a:t>
            </a:r>
            <a:br>
              <a:rPr lang="es-MX" sz="40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Mateo 21:31 RVR1960</a:t>
            </a:r>
            <a:endParaRPr lang="es-MX" sz="6000" b="1" i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195144" y="5958746"/>
            <a:ext cx="15878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>
                <a:solidFill>
                  <a:srgbClr val="0070C0"/>
                </a:solidFill>
              </a:rPr>
              <a:t>“Si bien todos nosotros somos como suciedad, y todas nuestras justicias como trapo de inmundicia; y caímos todos nosotros como la hoja, y nuestras maldades nos llevaron como viento.”</a:t>
            </a:r>
            <a:br>
              <a:rPr lang="es-MX" sz="4000" b="1" i="1" dirty="0">
                <a:solidFill>
                  <a:srgbClr val="0070C0"/>
                </a:solidFill>
              </a:rPr>
            </a:br>
            <a:r>
              <a:rPr lang="es-MX" sz="4000" b="1" i="1" dirty="0"/>
              <a:t>Isaías 64:6 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3965" y="3965"/>
            <a:ext cx="4956348" cy="4948418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1215978" y="2024260"/>
            <a:ext cx="4290404" cy="21452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16241190" y="8240190"/>
            <a:ext cx="2048449" cy="2045171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47D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25865" y="1028700"/>
            <a:ext cx="519971" cy="519971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0F4"/>
            </a:solidFill>
          </p:spPr>
        </p:sp>
      </p:grpSp>
      <p:sp>
        <p:nvSpPr>
          <p:cNvPr id="20" name="CuadroTexto 19"/>
          <p:cNvSpPr txBox="1"/>
          <p:nvPr/>
        </p:nvSpPr>
        <p:spPr>
          <a:xfrm>
            <a:off x="4948418" y="647700"/>
            <a:ext cx="133395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/>
              <a:t>Los leprosos trataban de ocultar y vendar sus lepra y a si eran llamados estos traposo </a:t>
            </a:r>
            <a:r>
              <a:rPr lang="es-MX" sz="4000" b="1" dirty="0" smtClean="0"/>
              <a:t>inmundos.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 smtClean="0"/>
              <a:t>La </a:t>
            </a:r>
            <a:r>
              <a:rPr lang="es-MX" sz="4000" b="1" dirty="0"/>
              <a:t>única manera de llagar al cielo es a través del sacrificios de </a:t>
            </a:r>
            <a:r>
              <a:rPr lang="es-MX" sz="4000" b="1" dirty="0" smtClean="0"/>
              <a:t>cristo.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606663" y="3607030"/>
            <a:ext cx="1333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rgbClr val="0070C0"/>
                </a:solidFill>
              </a:rPr>
              <a:t>“No desecho la gracia de Dios; pues </a:t>
            </a:r>
            <a:r>
              <a:rPr lang="es-MX" sz="4000" b="1" i="1" dirty="0">
                <a:solidFill>
                  <a:srgbClr val="0070C0"/>
                </a:solidFill>
              </a:rPr>
              <a:t>si por la ley fuese la justicia, entonces por demás murió Cristo.”</a:t>
            </a:r>
            <a:br>
              <a:rPr lang="es-MX" sz="4000" b="1" i="1" dirty="0">
                <a:solidFill>
                  <a:srgbClr val="0070C0"/>
                </a:solidFill>
              </a:rPr>
            </a:br>
            <a:r>
              <a:rPr lang="es-MX" sz="4000" b="1" i="1" dirty="0"/>
              <a:t>Gálatas 2:21 </a:t>
            </a:r>
            <a:r>
              <a:rPr lang="es-MX" sz="4000" b="1" i="1" dirty="0" smtClean="0"/>
              <a:t>RVR1960</a:t>
            </a:r>
            <a:endParaRPr lang="es-MX" sz="4000" b="1" i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85849" y="6058728"/>
            <a:ext cx="16668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u="sng" dirty="0"/>
              <a:t>La bondad humana no es un sustituto para la salvación y justificación y solo el Espíritu Santo podrá convéncele que usted es pecador y que debe arrepentirse y ser </a:t>
            </a:r>
            <a:r>
              <a:rPr lang="es-MX" sz="4000" b="1" i="1" u="sng" dirty="0" smtClean="0"/>
              <a:t>salvo, Cristiano </a:t>
            </a:r>
            <a:r>
              <a:rPr lang="es-MX" sz="4000" b="1" i="1" u="sng" dirty="0"/>
              <a:t>es aquel que a sido personado y limpiado de su pecado y está delante del señor justificado por </a:t>
            </a:r>
            <a:r>
              <a:rPr lang="es-MX" sz="4000" b="1" i="1" u="sng" dirty="0" smtClean="0"/>
              <a:t>Cristo.</a:t>
            </a:r>
            <a:endParaRPr lang="es-MX" sz="4000" b="1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441102">
            <a:off x="6610474" y="4089630"/>
            <a:ext cx="16424616" cy="8252339"/>
          </a:xfrm>
          <a:prstGeom prst="rect">
            <a:avLst/>
          </a:prstGeom>
          <a:solidFill>
            <a:srgbClr val="3C47D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373221" y="8312361"/>
            <a:ext cx="1181439" cy="59072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44501">
            <a:off x="14914745" y="-1037119"/>
            <a:ext cx="330253" cy="6691971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CuadroTexto 7"/>
          <p:cNvSpPr txBox="1"/>
          <p:nvPr/>
        </p:nvSpPr>
        <p:spPr>
          <a:xfrm>
            <a:off x="743158" y="0"/>
            <a:ext cx="1341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/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dirty="0">
                <a:solidFill>
                  <a:srgbClr val="0070C0"/>
                </a:solidFill>
              </a:rPr>
              <a:t>“mas al que no obra, sino cree en aquel que justifica al impío, su fe le es contada por justicia. Como también David habla de la bienaventuranza del hombre a quien Dios atribuye justicia sin obras,”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Romanos 4:5-6 RVR1960</a:t>
            </a:r>
            <a:endParaRPr lang="es-MX" sz="40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850" y="6116109"/>
            <a:ext cx="17417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u="sng" dirty="0"/>
              <a:t>Cuando reconocemos el pecado la justicia de Cristo nos alcanza y no iremos a condenación sino que posamos de muerte a </a:t>
            </a:r>
            <a:r>
              <a:rPr lang="es-MX" sz="4000" b="1" i="1" u="sng" dirty="0" smtClean="0"/>
              <a:t>vida, sin </a:t>
            </a:r>
            <a:r>
              <a:rPr lang="es-MX" sz="4000" b="1" i="1" u="sng" dirty="0"/>
              <a:t>ninguna </a:t>
            </a:r>
            <a:r>
              <a:rPr lang="es-MX" sz="4000" b="1" i="1" u="sng" dirty="0" smtClean="0"/>
              <a:t>obra, </a:t>
            </a:r>
            <a:r>
              <a:rPr lang="es-MX" sz="4000" b="1" i="1" u="sng" dirty="0"/>
              <a:t>solo por creer en </a:t>
            </a:r>
            <a:r>
              <a:rPr lang="es-MX" sz="4000" b="1" i="1" u="sng" dirty="0" smtClean="0"/>
              <a:t>Jesús. </a:t>
            </a:r>
            <a:endParaRPr lang="es-MX" sz="4000" b="1" i="1" u="sng" dirty="0"/>
          </a:p>
        </p:txBody>
      </p:sp>
      <p:sp>
        <p:nvSpPr>
          <p:cNvPr id="10" name="Flecha abajo 9"/>
          <p:cNvSpPr/>
          <p:nvPr/>
        </p:nvSpPr>
        <p:spPr>
          <a:xfrm>
            <a:off x="5677107" y="4128358"/>
            <a:ext cx="3543301" cy="1688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1400261" y="5885890"/>
            <a:ext cx="5601044" cy="280052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91589" y="31768"/>
            <a:ext cx="331844" cy="435931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949776" y="7483207"/>
            <a:ext cx="519971" cy="5199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CuadroTexto 17"/>
          <p:cNvSpPr txBox="1"/>
          <p:nvPr/>
        </p:nvSpPr>
        <p:spPr>
          <a:xfrm>
            <a:off x="3124200" y="520867"/>
            <a:ext cx="137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/>
              <a:t>C. Que </a:t>
            </a:r>
            <a:r>
              <a:rPr lang="es-MX" sz="6000" b="1" dirty="0"/>
              <a:t>es el juicio ?</a:t>
            </a:r>
            <a:endParaRPr lang="es-MX" sz="6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200400" y="1931084"/>
            <a:ext cx="1356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“y de juicio, por cuanto el príncipe de este mundo ha sido ya juzgado.”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S. Juan 16:11 RVR1960</a:t>
            </a:r>
            <a:r>
              <a:rPr lang="es-MX" sz="4000" b="1" dirty="0">
                <a:solidFill>
                  <a:srgbClr val="0070C0"/>
                </a:solidFill>
              </a:rPr>
              <a:t/>
            </a:r>
            <a:br>
              <a:rPr lang="es-MX" sz="4000" b="1" dirty="0">
                <a:solidFill>
                  <a:srgbClr val="0070C0"/>
                </a:solidFill>
              </a:rPr>
            </a:br>
            <a:endParaRPr lang="es-MX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ómo funciona un juicio verbal? | Grup Car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57735"/>
            <a:ext cx="9296400" cy="519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60192" y="2104478"/>
            <a:ext cx="4778415" cy="2566450"/>
            <a:chOff x="0" y="-9525"/>
            <a:chExt cx="6371220" cy="3421933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636106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endParaRPr lang="en-US" sz="6000" spc="60" dirty="0">
                <a:solidFill>
                  <a:srgbClr val="000000"/>
                </a:solidFill>
                <a:latin typeface="Aileron Heavy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-5400000">
              <a:off x="2964381" y="5569"/>
              <a:ext cx="442458" cy="6371220"/>
            </a:xfrm>
            <a:prstGeom prst="rect">
              <a:avLst/>
            </a:prstGeom>
            <a:solidFill>
              <a:srgbClr val="3C47D6"/>
            </a:solidFill>
          </p:spPr>
        </p:sp>
      </p:grpSp>
      <p:sp>
        <p:nvSpPr>
          <p:cNvPr id="6" name="AutoShape 6"/>
          <p:cNvSpPr/>
          <p:nvPr/>
        </p:nvSpPr>
        <p:spPr>
          <a:xfrm rot="-1524566">
            <a:off x="-1570677" y="-894905"/>
            <a:ext cx="9407169" cy="15919149"/>
          </a:xfrm>
          <a:prstGeom prst="rect">
            <a:avLst/>
          </a:prstGeom>
          <a:solidFill>
            <a:srgbClr val="3C47D6"/>
          </a:solidFill>
        </p:spPr>
      </p:sp>
      <p:sp>
        <p:nvSpPr>
          <p:cNvPr id="11" name="CuadroTexto 10"/>
          <p:cNvSpPr txBox="1"/>
          <p:nvPr/>
        </p:nvSpPr>
        <p:spPr>
          <a:xfrm>
            <a:off x="304800" y="236971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No existe competencia entre cristo y el anticristo, entre Dios y </a:t>
            </a:r>
            <a:r>
              <a:rPr lang="es-MX" sz="4000" b="1" dirty="0" smtClean="0"/>
              <a:t>satanás </a:t>
            </a:r>
            <a:r>
              <a:rPr lang="es-MX" sz="4000" b="1" dirty="0"/>
              <a:t>ya el diablo fue juzgado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77" y="1866900"/>
            <a:ext cx="4157216" cy="415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852702" y="2566143"/>
            <a:ext cx="58086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El Espíritu Santo le quiere encañar que el es una cosa </a:t>
            </a:r>
            <a:r>
              <a:rPr lang="es-MX" sz="4000" b="1" dirty="0" smtClean="0"/>
              <a:t>perdida, </a:t>
            </a:r>
            <a:r>
              <a:rPr lang="es-MX" sz="4000" b="1" dirty="0"/>
              <a:t>un día d esto </a:t>
            </a:r>
            <a:r>
              <a:rPr lang="es-MX" sz="4000" b="1" dirty="0" smtClean="0"/>
              <a:t>satanás </a:t>
            </a:r>
            <a:r>
              <a:rPr lang="es-MX" sz="4000" b="1" dirty="0"/>
              <a:t>será condenado y lanzado al lago de </a:t>
            </a:r>
            <a:r>
              <a:rPr lang="es-MX" sz="4000" b="1" dirty="0" smtClean="0"/>
              <a:t>fuego, </a:t>
            </a:r>
            <a:r>
              <a:rPr lang="es-MX" sz="4000" b="1" dirty="0"/>
              <a:t>el infierno no fue hecho para </a:t>
            </a:r>
            <a:r>
              <a:rPr lang="es-MX" sz="4000" b="1" dirty="0" smtClean="0"/>
              <a:t>usted, </a:t>
            </a:r>
            <a:r>
              <a:rPr lang="es-MX" sz="4000" b="1" dirty="0"/>
              <a:t>pero si no se arrepiente ahí pasará su </a:t>
            </a:r>
            <a:r>
              <a:rPr lang="es-MX" sz="4000" b="1" dirty="0" smtClean="0"/>
              <a:t>eternidad.</a:t>
            </a:r>
            <a:endParaRPr lang="es-MX" sz="4000" b="1" dirty="0"/>
          </a:p>
        </p:txBody>
      </p:sp>
      <p:sp>
        <p:nvSpPr>
          <p:cNvPr id="14" name="Rectángulo 13"/>
          <p:cNvSpPr/>
          <p:nvPr/>
        </p:nvSpPr>
        <p:spPr>
          <a:xfrm>
            <a:off x="10511791" y="276433"/>
            <a:ext cx="7467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“Entonces dirá también a los de la izquierda: Apartaos de mí, malditos, al fuego eterno preparado para el diablo y sus ángeles.”</a:t>
            </a:r>
            <a:br>
              <a:rPr lang="es-MX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Mateo 25:41 RVR1960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511791" y="4889856"/>
            <a:ext cx="758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u="sng" dirty="0">
                <a:solidFill>
                  <a:srgbClr val="0070C0"/>
                </a:solidFill>
              </a:rPr>
              <a:t>Algunos creen que el infierno es una idea de la </a:t>
            </a:r>
            <a:r>
              <a:rPr lang="es-MX" sz="4000" b="1" i="1" u="sng" dirty="0" smtClean="0">
                <a:solidFill>
                  <a:srgbClr val="0070C0"/>
                </a:solidFill>
              </a:rPr>
              <a:t>Iglesia </a:t>
            </a:r>
            <a:r>
              <a:rPr lang="es-MX" sz="4000" b="1" i="1" u="sng" dirty="0">
                <a:solidFill>
                  <a:srgbClr val="0070C0"/>
                </a:solidFill>
              </a:rPr>
              <a:t>en la Edad Media para distraer a su </a:t>
            </a:r>
            <a:r>
              <a:rPr lang="es-MX" sz="4000" b="1" i="1" u="sng" dirty="0" smtClean="0">
                <a:solidFill>
                  <a:srgbClr val="0070C0"/>
                </a:solidFill>
              </a:rPr>
              <a:t>feligreses</a:t>
            </a:r>
            <a:r>
              <a:rPr lang="es-MX" sz="4000" b="1" i="1" u="sng" dirty="0">
                <a:solidFill>
                  <a:srgbClr val="0070C0"/>
                </a:solidFill>
              </a:rPr>
              <a:t>  que escapaban de las lilas del </a:t>
            </a:r>
            <a:r>
              <a:rPr lang="es-MX" sz="4000" b="1" i="1" u="sng" dirty="0" smtClean="0">
                <a:solidFill>
                  <a:srgbClr val="0070C0"/>
                </a:solidFill>
              </a:rPr>
              <a:t>cristianismo. </a:t>
            </a:r>
            <a:r>
              <a:rPr lang="es-MX" sz="4000" b="1" i="1" u="sng" dirty="0">
                <a:solidFill>
                  <a:srgbClr val="0070C0"/>
                </a:solidFill>
              </a:rPr>
              <a:t/>
            </a:r>
            <a:br>
              <a:rPr lang="es-MX" sz="4000" b="1" i="1" u="sng" dirty="0">
                <a:solidFill>
                  <a:srgbClr val="0070C0"/>
                </a:solidFill>
              </a:rPr>
            </a:br>
            <a:r>
              <a:rPr lang="es-MX" sz="4000" b="1" i="1" u="sng" dirty="0" smtClean="0">
                <a:solidFill>
                  <a:srgbClr val="0070C0"/>
                </a:solidFill>
              </a:rPr>
              <a:t>Jesús </a:t>
            </a:r>
            <a:r>
              <a:rPr lang="es-MX" sz="4000" b="1" i="1" u="sng" dirty="0">
                <a:solidFill>
                  <a:srgbClr val="0070C0"/>
                </a:solidFill>
              </a:rPr>
              <a:t>fue el predicador que más enseñó sobre el infierno </a:t>
            </a:r>
            <a:endParaRPr lang="es-MX" sz="40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23652" y="552881"/>
            <a:ext cx="1106191" cy="55309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10016" y="510490"/>
            <a:ext cx="670865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64"/>
              </a:lnSpc>
            </a:pPr>
            <a:r>
              <a:rPr lang="en-US" sz="6600" spc="330" dirty="0" smtClean="0">
                <a:solidFill>
                  <a:srgbClr val="000000"/>
                </a:solidFill>
                <a:latin typeface="Aileron Heavy Bold"/>
              </a:rPr>
              <a:t>CONCLUSION</a:t>
            </a:r>
            <a:endParaRPr lang="en-US" sz="6600" spc="330" dirty="0">
              <a:solidFill>
                <a:srgbClr val="000000"/>
              </a:solidFill>
              <a:latin typeface="Aileron Heavy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7528" y="1865650"/>
            <a:ext cx="1790228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/>
              <a:t>Suponga que usted está enfermo y va donde el doctor y le dice al </a:t>
            </a:r>
            <a:r>
              <a:rPr lang="es-MX" sz="4000" b="1" i="1" dirty="0" smtClean="0"/>
              <a:t>doctor, </a:t>
            </a:r>
            <a:r>
              <a:rPr lang="es-MX" sz="4000" b="1" i="1" dirty="0"/>
              <a:t>por favor no me oculte nada con </a:t>
            </a:r>
            <a:r>
              <a:rPr lang="es-MX" sz="4000" b="1" i="1" dirty="0" smtClean="0"/>
              <a:t>relación </a:t>
            </a:r>
            <a:r>
              <a:rPr lang="es-MX" sz="4000" b="1" i="1" dirty="0"/>
              <a:t>a mi condición física y de </a:t>
            </a:r>
            <a:r>
              <a:rPr lang="es-MX" sz="4000" b="1" i="1" dirty="0" smtClean="0"/>
              <a:t>salud, el </a:t>
            </a:r>
            <a:r>
              <a:rPr lang="es-MX" sz="4000" b="1" i="1" dirty="0"/>
              <a:t>doctor le dice hay una enfermedad incurable y va morir en tres meses, usted le dice pero doctor abra alguna cura y el doctor le dice hay una vacuna es un poco cara está en </a:t>
            </a:r>
            <a:r>
              <a:rPr lang="es-MX" sz="4000" b="1" i="1" dirty="0" smtClean="0"/>
              <a:t>proceso </a:t>
            </a:r>
            <a:r>
              <a:rPr lang="es-MX" sz="4000" b="1" i="1" dirty="0"/>
              <a:t>usted diría no importa el precio are todo lo posible y el doctor le dice tiene usted dinero usted diría si lo </a:t>
            </a:r>
            <a:r>
              <a:rPr lang="es-MX" sz="4000" b="1" i="1" dirty="0" smtClean="0"/>
              <a:t>buscaré, </a:t>
            </a:r>
            <a:r>
              <a:rPr lang="es-MX" sz="4000" b="1" i="1" dirty="0"/>
              <a:t>regresa en un mes y ve al doctor sucio lleno de sangre y lo mira y usted le dice qué pasó el le diría fui a buscar su medicina tuve que empeñar mi casa y hice todo para su cura y viniendo de regreso un carro se cruzó y venía con mi hijo y murió está sangre es de él pero aquí tengo su vacuna y la toma en su mano y usted la tira al suelo y se quiebra y el líquido se diluye y ya no queda nada a si es el ser humano con la salvación que el padre le </a:t>
            </a:r>
            <a:r>
              <a:rPr lang="es-MX" sz="4000" b="1" i="1" dirty="0" smtClean="0"/>
              <a:t>da, </a:t>
            </a:r>
            <a:r>
              <a:rPr lang="es-MX" sz="4000" b="1" i="1" dirty="0"/>
              <a:t>el pecado es una enfermedad incurable y solo la sangre de Cristo puede sanarle usted despide si la rechaza o la acepta y no será </a:t>
            </a:r>
            <a:r>
              <a:rPr lang="es-MX" sz="4000" b="1" i="1" dirty="0" smtClean="0"/>
              <a:t>condenado. 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733340" y="1324060"/>
            <a:ext cx="1181439" cy="5907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7211060"/>
            <a:ext cx="3505200" cy="303784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6154400" y="8496300"/>
            <a:ext cx="911251" cy="91125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C47D6"/>
            </a:solidFill>
          </p:spPr>
        </p:sp>
      </p:grpSp>
      <p:sp>
        <p:nvSpPr>
          <p:cNvPr id="11" name="CuadroTexto 10"/>
          <p:cNvSpPr txBox="1"/>
          <p:nvPr/>
        </p:nvSpPr>
        <p:spPr>
          <a:xfrm>
            <a:off x="1905000" y="1005251"/>
            <a:ext cx="1594262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“Pero yo os digo la verdad: Os conviene que yo me vaya; porque si no me fuera, el Consolador no vendría a vosotros; mas si me fuere, os lo enviaré. Y cuando él venga, convencerá al mundo de pecado, de justicia y de juicio. De pecado, por cuanto no creen en mí; de justicia, por cuanto voy al Padre, y no me veréis más; y de juicio, por cuanto el príncipe de este mundo ha sido ya juzgado.”</a:t>
            </a:r>
            <a:br>
              <a:rPr lang="es-MX" sz="5400" b="1" dirty="0"/>
            </a:br>
            <a:r>
              <a:rPr lang="es-MX" sz="5400" b="1" i="1" dirty="0">
                <a:solidFill>
                  <a:srgbClr val="0070C0"/>
                </a:solidFill>
              </a:rPr>
              <a:t>S. Juan 16:7-11 RVR1960</a:t>
            </a:r>
            <a:r>
              <a:rPr lang="es-MX" sz="5400" dirty="0"/>
              <a:t/>
            </a:r>
            <a:br>
              <a:rPr lang="es-MX" sz="5400" dirty="0"/>
            </a:br>
            <a:endParaRPr lang="es-MX" sz="5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34800" y="511424"/>
            <a:ext cx="60960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b="1" u="sng" dirty="0" smtClean="0"/>
              <a:t> Tres verdades, que </a:t>
            </a:r>
            <a:r>
              <a:rPr lang="es-MX" sz="4400" b="1" u="sng" dirty="0"/>
              <a:t>si usted no las conoce nunca será </a:t>
            </a:r>
            <a:r>
              <a:rPr lang="es-MX" sz="4400" b="1" u="sng" dirty="0" smtClean="0"/>
              <a:t>salvo.</a:t>
            </a:r>
            <a:r>
              <a:rPr lang="es-MX" sz="4400" b="1" u="sng" dirty="0"/>
              <a:t>  </a:t>
            </a:r>
            <a:r>
              <a:rPr lang="es-MX" sz="3600" dirty="0"/>
              <a:t/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4" name="TextBox 4"/>
          <p:cNvSpPr txBox="1"/>
          <p:nvPr/>
        </p:nvSpPr>
        <p:spPr>
          <a:xfrm>
            <a:off x="1149075" y="696090"/>
            <a:ext cx="837124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" dirty="0" smtClean="0">
                <a:solidFill>
                  <a:srgbClr val="000000"/>
                </a:solidFill>
                <a:latin typeface="Aileron Heavy"/>
              </a:rPr>
              <a:t>INTRODUCCION</a:t>
            </a:r>
            <a:endParaRPr lang="en-US" sz="6000" spc="60" dirty="0">
              <a:solidFill>
                <a:srgbClr val="000000"/>
              </a:solidFill>
              <a:latin typeface="Aileron Heav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0334493" y="1324060"/>
            <a:ext cx="1181439" cy="59072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0000">
            <a:off x="5263851" y="5581950"/>
            <a:ext cx="331844" cy="8359815"/>
          </a:xfrm>
          <a:prstGeom prst="rect">
            <a:avLst/>
          </a:prstGeom>
          <a:solidFill>
            <a:srgbClr val="3C47D6"/>
          </a:solidFill>
        </p:spPr>
      </p:sp>
      <p:sp>
        <p:nvSpPr>
          <p:cNvPr id="8" name="AutoShape 8"/>
          <p:cNvSpPr/>
          <p:nvPr/>
        </p:nvSpPr>
        <p:spPr>
          <a:xfrm>
            <a:off x="13320957" y="6046905"/>
            <a:ext cx="4967043" cy="426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629852" y="2972674"/>
            <a:ext cx="6285651" cy="6285626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0" y="-21262"/>
            <a:ext cx="2298150" cy="199173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43922" y="2019300"/>
            <a:ext cx="93717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Los predicadores podemos enseñar la verdad pero solo el Espíritu Santo puede impartir la </a:t>
            </a:r>
            <a:r>
              <a:rPr lang="es-MX" sz="4000" b="1" dirty="0" smtClean="0"/>
              <a:t>verdad, </a:t>
            </a:r>
            <a:r>
              <a:rPr lang="es-MX" sz="4000" b="1" dirty="0"/>
              <a:t>tres cosas que menciona Juan jamás las podrá aprender de nadie a menos que el Espíritu Santo se las </a:t>
            </a:r>
            <a:r>
              <a:rPr lang="es-MX" sz="4000" b="1" dirty="0" smtClean="0"/>
              <a:t>revele, la </a:t>
            </a:r>
            <a:r>
              <a:rPr lang="es-MX" sz="4000" b="1" dirty="0"/>
              <a:t>mayor necesidad de ser humana es conocer la </a:t>
            </a:r>
            <a:r>
              <a:rPr lang="es-MX" sz="4000" b="1" dirty="0" smtClean="0"/>
              <a:t>verdad,</a:t>
            </a: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 smtClean="0"/>
              <a:t>hay </a:t>
            </a:r>
            <a:r>
              <a:rPr lang="es-MX" sz="4000" b="1" dirty="0"/>
              <a:t>quienes aceptan solo parte de la </a:t>
            </a:r>
            <a:r>
              <a:rPr lang="es-MX" sz="4000" b="1" dirty="0" smtClean="0"/>
              <a:t>verdad, otros </a:t>
            </a:r>
            <a:r>
              <a:rPr lang="es-MX" sz="4000" b="1" dirty="0"/>
              <a:t>arrogantes que creer que tienen toda la </a:t>
            </a:r>
            <a:r>
              <a:rPr lang="es-MX" sz="4000" b="1" dirty="0" smtClean="0"/>
              <a:t>verdad, un </a:t>
            </a:r>
            <a:r>
              <a:rPr lang="es-MX" sz="4000" b="1" dirty="0"/>
              <a:t>grupo humilde que le dicen al señor revela tu verdad en </a:t>
            </a:r>
            <a:r>
              <a:rPr lang="es-MX" sz="4000" b="1" dirty="0" smtClean="0"/>
              <a:t>mi. </a:t>
            </a:r>
            <a:endParaRPr lang="es-MX" sz="4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2192000" y="4327624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0070C0"/>
                </a:solidFill>
              </a:rPr>
              <a:t>1. Pecado </a:t>
            </a:r>
            <a:r>
              <a:rPr lang="es-MX" sz="6000" b="1" dirty="0">
                <a:solidFill>
                  <a:srgbClr val="0070C0"/>
                </a:solidFill>
              </a:rPr>
              <a:t/>
            </a:r>
            <a:br>
              <a:rPr lang="es-MX" sz="6000" b="1" dirty="0">
                <a:solidFill>
                  <a:srgbClr val="0070C0"/>
                </a:solidFill>
              </a:rPr>
            </a:br>
            <a:r>
              <a:rPr lang="es-MX" sz="6000" b="1" dirty="0" smtClean="0">
                <a:solidFill>
                  <a:srgbClr val="0070C0"/>
                </a:solidFill>
              </a:rPr>
              <a:t>2. Justicia </a:t>
            </a:r>
            <a:r>
              <a:rPr lang="es-MX" sz="6000" b="1" dirty="0">
                <a:solidFill>
                  <a:srgbClr val="0070C0"/>
                </a:solidFill>
              </a:rPr>
              <a:t/>
            </a:r>
            <a:br>
              <a:rPr lang="es-MX" sz="6000" b="1" dirty="0">
                <a:solidFill>
                  <a:srgbClr val="0070C0"/>
                </a:solidFill>
              </a:rPr>
            </a:br>
            <a:r>
              <a:rPr lang="es-MX" sz="6000" b="1" dirty="0" smtClean="0">
                <a:solidFill>
                  <a:srgbClr val="0070C0"/>
                </a:solidFill>
              </a:rPr>
              <a:t>3. Juicio </a:t>
            </a:r>
            <a:endParaRPr lang="es-MX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6760" y="839938"/>
            <a:ext cx="795994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60" dirty="0" smtClean="0">
                <a:latin typeface="Aileron Heavy"/>
              </a:rPr>
              <a:t>DESARROLLO</a:t>
            </a:r>
            <a:endParaRPr lang="en-US" sz="6000" spc="60" dirty="0">
              <a:latin typeface="Aileron Heav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99150" y="2550654"/>
            <a:ext cx="8173720" cy="640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s-MX" sz="6600" b="1" dirty="0" smtClean="0">
                <a:solidFill>
                  <a:schemeClr val="bg1"/>
                </a:solidFill>
              </a:rPr>
              <a:t>A.  Que </a:t>
            </a:r>
            <a:r>
              <a:rPr lang="es-MX" sz="6600" b="1" dirty="0">
                <a:solidFill>
                  <a:schemeClr val="bg1"/>
                </a:solidFill>
              </a:rPr>
              <a:t>es pecado</a:t>
            </a:r>
            <a:r>
              <a:rPr lang="es-MX" sz="7200" b="1" dirty="0">
                <a:solidFill>
                  <a:schemeClr val="bg1"/>
                </a:solidFill>
              </a:rPr>
              <a:t> ?</a:t>
            </a:r>
            <a:endParaRPr lang="en-US" sz="7200" b="1" spc="288" dirty="0">
              <a:solidFill>
                <a:schemeClr val="bg1"/>
              </a:solidFill>
              <a:latin typeface="Aileron Regular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6241801" y="8263661"/>
            <a:ext cx="2728266" cy="136413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5400000">
            <a:off x="10111111" y="-7538927"/>
            <a:ext cx="372099" cy="16022320"/>
          </a:xfrm>
          <a:prstGeom prst="rect">
            <a:avLst/>
          </a:prstGeom>
          <a:solidFill>
            <a:srgbClr val="000000">
              <a:alpha val="13725"/>
            </a:srgbClr>
          </a:solidFill>
        </p:spPr>
      </p:sp>
      <p:sp>
        <p:nvSpPr>
          <p:cNvPr id="6" name="AutoShape 6"/>
          <p:cNvSpPr/>
          <p:nvPr/>
        </p:nvSpPr>
        <p:spPr>
          <a:xfrm rot="-5400000">
            <a:off x="8966200" y="448523"/>
            <a:ext cx="381000" cy="18303240"/>
          </a:xfrm>
          <a:prstGeom prst="rect">
            <a:avLst/>
          </a:prstGeom>
          <a:solidFill>
            <a:srgbClr val="000000">
              <a:alpha val="13725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0" y="29518"/>
            <a:ext cx="2935582" cy="25441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2725" y="3563049"/>
            <a:ext cx="16184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i="1" dirty="0" smtClean="0"/>
              <a:t>“</a:t>
            </a:r>
            <a:r>
              <a:rPr lang="es-MX" sz="6600" b="1" i="1" dirty="0"/>
              <a:t>De pecado, por cuanto no creen en mí;”</a:t>
            </a:r>
            <a:r>
              <a:rPr lang="es-MX" sz="6600" b="1" i="1" dirty="0">
                <a:solidFill>
                  <a:schemeClr val="bg1"/>
                </a:solidFill>
              </a:rPr>
              <a:t/>
            </a:r>
            <a:br>
              <a:rPr lang="es-MX" sz="6600" b="1" i="1" dirty="0">
                <a:solidFill>
                  <a:schemeClr val="bg1"/>
                </a:solidFill>
              </a:rPr>
            </a:br>
            <a:r>
              <a:rPr lang="es-MX" sz="6600" b="1" i="1" dirty="0">
                <a:solidFill>
                  <a:schemeClr val="bg1"/>
                </a:solidFill>
              </a:rPr>
              <a:t>S. Juan 16:9 RVR1960</a:t>
            </a:r>
            <a:endParaRPr lang="es-MX" sz="66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Qué es el pecado? - Vida, Esperanza y Ver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6207419"/>
            <a:ext cx="6477000" cy="35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087351" y="5086350"/>
            <a:ext cx="5143501" cy="5257799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47D6"/>
            </a:solidFill>
          </p:spPr>
        </p:sp>
      </p:grpSp>
      <p:sp>
        <p:nvSpPr>
          <p:cNvPr id="12" name="AutoShape 12"/>
          <p:cNvSpPr/>
          <p:nvPr/>
        </p:nvSpPr>
        <p:spPr>
          <a:xfrm rot="-5400000">
            <a:off x="4394985" y="-3518686"/>
            <a:ext cx="331844" cy="8359815"/>
          </a:xfrm>
          <a:prstGeom prst="rect">
            <a:avLst/>
          </a:prstGeom>
          <a:solidFill>
            <a:srgbClr val="3C47D6"/>
          </a:solidFill>
        </p:spPr>
      </p:sp>
      <p:grpSp>
        <p:nvGrpSpPr>
          <p:cNvPr id="13" name="Group 13"/>
          <p:cNvGrpSpPr/>
          <p:nvPr/>
        </p:nvGrpSpPr>
        <p:grpSpPr>
          <a:xfrm>
            <a:off x="15925800" y="7886700"/>
            <a:ext cx="1888088" cy="188808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CuadroTexto 14"/>
          <p:cNvSpPr txBox="1"/>
          <p:nvPr/>
        </p:nvSpPr>
        <p:spPr>
          <a:xfrm>
            <a:off x="1349575" y="1211478"/>
            <a:ext cx="1493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/>
              <a:t>1. El </a:t>
            </a:r>
            <a:r>
              <a:rPr lang="es-MX" sz="4400" b="1" dirty="0"/>
              <a:t>hombre es pecador Por lo que es y solo el Espíritu Santo lo puede convencer </a:t>
            </a:r>
            <a:br>
              <a:rPr lang="es-MX" sz="4400" b="1" dirty="0"/>
            </a:br>
            <a:endParaRPr lang="es-MX" sz="4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62000" y="3128217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400" b="1" dirty="0">
                <a:solidFill>
                  <a:srgbClr val="0070C0"/>
                </a:solidFill>
              </a:rPr>
              <a:t>Somos por naturaleza pecadores </a:t>
            </a:r>
            <a:br>
              <a:rPr lang="es-MX" sz="4400" b="1" dirty="0">
                <a:solidFill>
                  <a:srgbClr val="0070C0"/>
                </a:solidFill>
              </a:rPr>
            </a:br>
            <a:endParaRPr lang="es-MX" sz="44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0999" y="4074744"/>
            <a:ext cx="17688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“entre los cuales también todos nosotros vivimos en otro tiempo en los deseos de nuestra carne, haciendo la voluntad de la carne y de los pensamientos, y éramos por naturaleza hijos de ira, lo mismo que los demás.”</a:t>
            </a:r>
            <a:br>
              <a:rPr lang="es-MX" sz="4000" b="1" dirty="0"/>
            </a:br>
            <a:r>
              <a:rPr lang="es-MX" sz="4000" b="1" dirty="0">
                <a:solidFill>
                  <a:srgbClr val="0070C0"/>
                </a:solidFill>
              </a:rPr>
              <a:t>Efesios 2:3 RVR1960</a:t>
            </a:r>
            <a:endParaRPr lang="es-MX" sz="40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80999" y="6929049"/>
            <a:ext cx="137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u="sng" dirty="0">
                <a:solidFill>
                  <a:srgbClr val="0070C0"/>
                </a:solidFill>
              </a:rPr>
              <a:t>Nacemos con esa naturaleza y desde niño crecemos con ese </a:t>
            </a:r>
            <a:r>
              <a:rPr lang="es-MX" sz="3600" b="1" u="sng" dirty="0" smtClean="0">
                <a:solidFill>
                  <a:srgbClr val="0070C0"/>
                </a:solidFill>
              </a:rPr>
              <a:t>pecado, </a:t>
            </a:r>
            <a:r>
              <a:rPr lang="es-MX" sz="3600" b="1" u="sng" dirty="0">
                <a:solidFill>
                  <a:srgbClr val="0070C0"/>
                </a:solidFill>
              </a:rPr>
              <a:t>lo dice la palabra de </a:t>
            </a:r>
            <a:r>
              <a:rPr lang="es-MX" sz="3600" b="1" u="sng" dirty="0" smtClean="0">
                <a:solidFill>
                  <a:srgbClr val="0070C0"/>
                </a:solidFill>
              </a:rPr>
              <a:t>Dios, </a:t>
            </a:r>
            <a:r>
              <a:rPr lang="es-MX" sz="3600" b="1" u="sng" dirty="0">
                <a:solidFill>
                  <a:srgbClr val="0070C0"/>
                </a:solidFill>
              </a:rPr>
              <a:t>el Espíritu Santo tiene que remover </a:t>
            </a:r>
            <a:r>
              <a:rPr lang="es-MX" sz="3600" b="1" u="sng" dirty="0" smtClean="0">
                <a:solidFill>
                  <a:srgbClr val="0070C0"/>
                </a:solidFill>
              </a:rPr>
              <a:t>cierta </a:t>
            </a:r>
            <a:r>
              <a:rPr lang="es-MX" sz="3600" b="1" u="sng" dirty="0">
                <a:solidFill>
                  <a:srgbClr val="0070C0"/>
                </a:solidFill>
              </a:rPr>
              <a:t>ignorancia de los </a:t>
            </a:r>
            <a:r>
              <a:rPr lang="es-MX" sz="3600" b="1" u="sng" dirty="0" smtClean="0">
                <a:solidFill>
                  <a:srgbClr val="0070C0"/>
                </a:solidFill>
              </a:rPr>
              <a:t>creyentes, </a:t>
            </a:r>
            <a:r>
              <a:rPr lang="es-MX" sz="3600" b="1" u="sng" dirty="0">
                <a:solidFill>
                  <a:srgbClr val="0070C0"/>
                </a:solidFill>
              </a:rPr>
              <a:t>pensamos que un hombre </a:t>
            </a:r>
            <a:r>
              <a:rPr lang="es-MX" sz="3600" b="1" u="sng" dirty="0" smtClean="0">
                <a:solidFill>
                  <a:srgbClr val="0070C0"/>
                </a:solidFill>
              </a:rPr>
              <a:t>viola, roba, adultera, </a:t>
            </a:r>
            <a:r>
              <a:rPr lang="es-MX" sz="3600" b="1" u="sng" dirty="0">
                <a:solidFill>
                  <a:srgbClr val="0070C0"/>
                </a:solidFill>
              </a:rPr>
              <a:t>asesina por que comete </a:t>
            </a:r>
            <a:r>
              <a:rPr lang="es-MX" sz="3600" b="1" u="sng" dirty="0" smtClean="0">
                <a:solidFill>
                  <a:srgbClr val="0070C0"/>
                </a:solidFill>
              </a:rPr>
              <a:t>pecado, el </a:t>
            </a:r>
            <a:r>
              <a:rPr lang="es-MX" sz="3600" b="1" u="sng" dirty="0">
                <a:solidFill>
                  <a:srgbClr val="0070C0"/>
                </a:solidFill>
              </a:rPr>
              <a:t>hace todo eso  por que esa es su naturaleza están en su corazón es </a:t>
            </a:r>
            <a:r>
              <a:rPr lang="es-MX" sz="3600" b="1" u="sng" dirty="0" smtClean="0">
                <a:solidFill>
                  <a:srgbClr val="0070C0"/>
                </a:solidFill>
              </a:rPr>
              <a:t>pecador. </a:t>
            </a:r>
            <a:endParaRPr lang="es-MX" sz="36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241569" y="495300"/>
            <a:ext cx="312829" cy="9424657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5737698" y="2540"/>
            <a:ext cx="2580782" cy="22366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71600" y="266700"/>
            <a:ext cx="147369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“Porque del corazón salen los malos pensamientos, los homicidios, los adulterios, las fornicaciones, los hurtos, los falsos testimonios, las blasfemias.”</a:t>
            </a:r>
            <a:br>
              <a:rPr lang="es-MX" sz="3600" b="1" dirty="0">
                <a:solidFill>
                  <a:schemeClr val="bg1"/>
                </a:solidFill>
              </a:rPr>
            </a:br>
            <a:r>
              <a:rPr lang="es-MX" sz="3600" b="1" i="1" dirty="0"/>
              <a:t>S. Mateo 15:19 RVR1960</a:t>
            </a:r>
            <a:r>
              <a:rPr lang="es-MX" sz="4000" b="1" dirty="0">
                <a:solidFill>
                  <a:schemeClr val="bg1"/>
                </a:solidFill>
              </a:rPr>
              <a:t/>
            </a:r>
            <a:br>
              <a:rPr lang="es-MX" sz="4000" b="1" dirty="0">
                <a:solidFill>
                  <a:schemeClr val="bg1"/>
                </a:solidFill>
              </a:rPr>
            </a:b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62000" y="2689860"/>
            <a:ext cx="17145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600" b="1" dirty="0">
                <a:solidFill>
                  <a:schemeClr val="bg1"/>
                </a:solidFill>
              </a:rPr>
              <a:t>Si usted ve un agujero en su guayaba usted piensa qué hay un gusano adentro de </a:t>
            </a:r>
            <a:r>
              <a:rPr lang="es-MX" sz="3600" b="1" dirty="0" smtClean="0">
                <a:solidFill>
                  <a:schemeClr val="bg1"/>
                </a:solidFill>
              </a:rPr>
              <a:t>ella, </a:t>
            </a:r>
            <a:r>
              <a:rPr lang="es-MX" sz="3600" b="1" dirty="0">
                <a:solidFill>
                  <a:schemeClr val="bg1"/>
                </a:solidFill>
              </a:rPr>
              <a:t>pero la verdad es que de ahí salió un gusano y como </a:t>
            </a:r>
            <a:r>
              <a:rPr lang="es-MX" sz="3600" b="1" dirty="0" smtClean="0">
                <a:solidFill>
                  <a:schemeClr val="bg1"/>
                </a:solidFill>
              </a:rPr>
              <a:t>entro, </a:t>
            </a:r>
            <a:r>
              <a:rPr lang="es-MX" sz="3600" b="1" dirty="0">
                <a:solidFill>
                  <a:schemeClr val="bg1"/>
                </a:solidFill>
              </a:rPr>
              <a:t>bueno cuando era una flor en su hoja  un huevo se puso y creció y luego salió esa es la condición del </a:t>
            </a:r>
            <a:r>
              <a:rPr lang="es-MX" sz="3600" b="1" dirty="0" smtClean="0">
                <a:solidFill>
                  <a:schemeClr val="bg1"/>
                </a:solidFill>
              </a:rPr>
              <a:t>hombre. </a:t>
            </a:r>
            <a:endParaRPr lang="es-MX" sz="3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600" b="1" dirty="0" smtClean="0"/>
              <a:t>En </a:t>
            </a:r>
            <a:r>
              <a:rPr lang="es-MX" sz="3600" b="1" dirty="0"/>
              <a:t>mi casa siendo niño un día mataron un perro por que le dio rabia , y ese perro no había mordido a nadie y pregunté por que </a:t>
            </a:r>
            <a:r>
              <a:rPr lang="es-MX" sz="3600" b="1" dirty="0" smtClean="0"/>
              <a:t>matarlo, </a:t>
            </a:r>
            <a:r>
              <a:rPr lang="es-MX" sz="3600" b="1" dirty="0"/>
              <a:t>no ha hecho daño y la respuesta de mi padre fue debe morir por lo que él puede </a:t>
            </a:r>
            <a:r>
              <a:rPr lang="es-MX" sz="3600" b="1" dirty="0" smtClean="0"/>
              <a:t>hacer, </a:t>
            </a:r>
            <a:r>
              <a:rPr lang="es-MX" sz="3600" b="1" dirty="0"/>
              <a:t>el pecado está sentado en el corazón y Dios lo mira y podría salir como el gusano o cómo la rabia del </a:t>
            </a:r>
            <a:r>
              <a:rPr lang="es-MX" sz="3600" b="1" dirty="0" smtClean="0"/>
              <a:t>perro. </a:t>
            </a:r>
            <a:endParaRPr lang="es-MX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600" b="1" dirty="0" smtClean="0">
                <a:solidFill>
                  <a:schemeClr val="bg1"/>
                </a:solidFill>
              </a:rPr>
              <a:t>Alguno </a:t>
            </a:r>
            <a:r>
              <a:rPr lang="es-MX" sz="3600" b="1" dirty="0">
                <a:solidFill>
                  <a:schemeClr val="bg1"/>
                </a:solidFill>
              </a:rPr>
              <a:t>dicen dejare de </a:t>
            </a:r>
            <a:r>
              <a:rPr lang="es-MX" sz="3600" b="1" dirty="0" smtClean="0">
                <a:solidFill>
                  <a:schemeClr val="bg1"/>
                </a:solidFill>
              </a:rPr>
              <a:t>beber, fornicar, </a:t>
            </a:r>
            <a:r>
              <a:rPr lang="es-MX" sz="3600" b="1" dirty="0">
                <a:solidFill>
                  <a:schemeClr val="bg1"/>
                </a:solidFill>
              </a:rPr>
              <a:t>adulterar y lo hacen por un tiempo y luego </a:t>
            </a:r>
            <a:r>
              <a:rPr lang="es-MX" sz="3600" b="1" dirty="0" smtClean="0">
                <a:solidFill>
                  <a:schemeClr val="bg1"/>
                </a:solidFill>
              </a:rPr>
              <a:t>vuelven, </a:t>
            </a:r>
            <a:r>
              <a:rPr lang="es-MX" sz="3600" b="1" dirty="0">
                <a:solidFill>
                  <a:schemeClr val="bg1"/>
                </a:solidFill>
              </a:rPr>
              <a:t>por que no son reformas la que él hombre ocupa es transformación y solo el Espíritu Santo lo puede </a:t>
            </a:r>
            <a:r>
              <a:rPr lang="es-MX" sz="3600" b="1" dirty="0" smtClean="0">
                <a:solidFill>
                  <a:schemeClr val="bg1"/>
                </a:solidFill>
              </a:rPr>
              <a:t>hacer. </a:t>
            </a:r>
            <a:endParaRPr lang="es-MX" sz="3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600" b="1" dirty="0" smtClean="0"/>
              <a:t>Lleve </a:t>
            </a:r>
            <a:r>
              <a:rPr lang="es-MX" sz="3600" b="1" dirty="0"/>
              <a:t>un árbol a un a cerradero y le pasarán una enorme cuchilla y cuadraran una hermosa </a:t>
            </a:r>
            <a:r>
              <a:rPr lang="es-MX" sz="3600" b="1" dirty="0" smtClean="0"/>
              <a:t>pieza, </a:t>
            </a:r>
            <a:r>
              <a:rPr lang="es-MX" sz="3600" b="1" dirty="0"/>
              <a:t>pero al ver el corazón estará torcido aunque por fuera se vea </a:t>
            </a:r>
            <a:r>
              <a:rPr lang="es-MX" sz="3600" b="1" dirty="0" smtClean="0"/>
              <a:t>cuadrado, </a:t>
            </a:r>
            <a:r>
              <a:rPr lang="es-MX" sz="3600" b="1" dirty="0"/>
              <a:t>las obras te pueden hacer ver bien pero tú corazón está retorcido  Si no te </a:t>
            </a:r>
            <a:r>
              <a:rPr lang="es-MX" sz="3600" b="1" dirty="0" smtClean="0"/>
              <a:t>arrepientes. </a:t>
            </a:r>
            <a:r>
              <a:rPr lang="es-MX" sz="3200" b="1" dirty="0"/>
              <a:t/>
            </a:r>
            <a:br>
              <a:rPr lang="es-MX" sz="3200" b="1" dirty="0"/>
            </a:br>
            <a:r>
              <a:rPr lang="es-MX" sz="1400" dirty="0"/>
              <a:t/>
            </a:r>
            <a:br>
              <a:rPr lang="es-MX" sz="1400" dirty="0"/>
            </a:br>
            <a:endParaRPr lang="es-MX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611600" y="8786621"/>
            <a:ext cx="1424846" cy="142484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733340" y="1324060"/>
            <a:ext cx="1181439" cy="59072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81400" y="557591"/>
            <a:ext cx="121951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0070C0"/>
                </a:solidFill>
              </a:rPr>
              <a:t>“Engañoso es el corazón más que todas las cosas, y perverso; ¿quién lo conocerá?”</a:t>
            </a:r>
            <a:br>
              <a:rPr lang="es-MX" sz="4400" b="1" dirty="0">
                <a:solidFill>
                  <a:srgbClr val="0070C0"/>
                </a:solidFill>
              </a:rPr>
            </a:br>
            <a:r>
              <a:rPr lang="es-MX" sz="4400" b="1" dirty="0"/>
              <a:t>Jeremías 17:9 RVR1960</a:t>
            </a:r>
            <a:endParaRPr lang="es-MX" sz="4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7717" y="3162300"/>
            <a:ext cx="173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b="1" dirty="0"/>
              <a:t>Los evolucionistas dicen que el hombre es pecador, por que no a tenido tiempo para </a:t>
            </a:r>
            <a:r>
              <a:rPr lang="es-MX" sz="4000" b="1" dirty="0" smtClean="0"/>
              <a:t>desarrollarse. 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b="1" dirty="0" smtClean="0"/>
              <a:t>Los </a:t>
            </a:r>
            <a:r>
              <a:rPr lang="es-MX" sz="4000" b="1" dirty="0"/>
              <a:t>ambientalistas dicen que el hombre a sido pecador por las influencias externas y qué hay que cambiar el medio ambiente y </a:t>
            </a:r>
            <a:r>
              <a:rPr lang="es-MX" sz="4000" b="1" dirty="0" smtClean="0"/>
              <a:t>atmósfera. 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4000" b="1" dirty="0" smtClean="0"/>
              <a:t>Los </a:t>
            </a:r>
            <a:r>
              <a:rPr lang="es-MX" sz="4000" b="1" dirty="0"/>
              <a:t>educadores dicen que si logramos educar al hombre podemos </a:t>
            </a:r>
            <a:r>
              <a:rPr lang="es-MX" sz="4000" b="1" dirty="0" smtClean="0"/>
              <a:t>cambiarlo.</a:t>
            </a:r>
            <a:endParaRPr lang="es-MX" sz="4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6129" y="6667500"/>
            <a:ext cx="168331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u="sng" dirty="0">
                <a:solidFill>
                  <a:srgbClr val="0070C0"/>
                </a:solidFill>
              </a:rPr>
              <a:t>Cada bebé comienza su vida salvaje quiere las cosas cuando las quiere y si no se lo dan se manifestara rabia y podría llegar a  </a:t>
            </a:r>
            <a:r>
              <a:rPr lang="es-MX" sz="4000" b="1" u="sng" dirty="0" smtClean="0">
                <a:solidFill>
                  <a:srgbClr val="0070C0"/>
                </a:solidFill>
              </a:rPr>
              <a:t>transformarse </a:t>
            </a:r>
            <a:r>
              <a:rPr lang="es-MX" sz="4000" b="1" u="sng" dirty="0">
                <a:solidFill>
                  <a:srgbClr val="0070C0"/>
                </a:solidFill>
              </a:rPr>
              <a:t>y crear daño, si no es que se corrige y enseña, si se le deja crecer con esos sentimiento y egocentrismo podría ser un agresivo y asta asesino </a:t>
            </a:r>
            <a:r>
              <a:rPr lang="es-MX" sz="4000" b="1" u="sng" dirty="0" smtClean="0">
                <a:solidFill>
                  <a:srgbClr val="0070C0"/>
                </a:solidFill>
              </a:rPr>
              <a:t>potencial.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 rot="-5400000">
            <a:off x="11957836" y="5268913"/>
            <a:ext cx="331844" cy="8359815"/>
          </a:xfrm>
          <a:prstGeom prst="rect">
            <a:avLst/>
          </a:prstGeom>
          <a:solidFill>
            <a:srgbClr val="3C47D6"/>
          </a:solid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0" y="-31351"/>
            <a:ext cx="5474391" cy="5474369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4800600" y="0"/>
            <a:ext cx="2640204" cy="228817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459854" y="482368"/>
            <a:ext cx="10215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2. El </a:t>
            </a:r>
            <a:r>
              <a:rPr lang="es-MX" sz="4000" b="1" dirty="0"/>
              <a:t>hombre es pecador por lo qué hace y solo el Espíritu Santo lo puede convencer </a:t>
            </a:r>
            <a:endParaRPr lang="es-MX" sz="4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5495" y="1144088"/>
            <a:ext cx="4343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“Como está escrito: No hay justo, ni aun uno;”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dirty="0">
                <a:solidFill>
                  <a:srgbClr val="0070C0"/>
                </a:solidFill>
              </a:rPr>
              <a:t>Romanos 3:10 </a:t>
            </a:r>
            <a:r>
              <a:rPr lang="es-MX" sz="4000" b="1" i="1" dirty="0"/>
              <a:t>RVR1960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81000" y="5716224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“Todos se desviaron, a una se hicieron inútiles; No hay quien haga lo bueno, no hay ni siquiera uno.”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Romanos 3:12 RVR1960</a:t>
            </a:r>
            <a:endParaRPr lang="es-MX" sz="4000" b="1" i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577898" y="2319529"/>
            <a:ext cx="11383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“por cuanto todos pecaron, y están destituidos de la gloria de Dios,”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Romanos 3:23 RVR1960</a:t>
            </a:r>
            <a:r>
              <a:rPr lang="es-MX" sz="4000" b="1" dirty="0">
                <a:solidFill>
                  <a:srgbClr val="0070C0"/>
                </a:solidFill>
              </a:rPr>
              <a:t/>
            </a:r>
            <a:br>
              <a:rPr lang="es-MX" sz="4000" b="1" dirty="0">
                <a:solidFill>
                  <a:srgbClr val="0070C0"/>
                </a:solidFill>
              </a:rPr>
            </a:br>
            <a:endParaRPr lang="es-MX" sz="4000" b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65734" y="4413059"/>
            <a:ext cx="12722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4000" b="1" dirty="0"/>
              <a:t>Jesús dijo que el odio era asesinato, que la lujuria era adulterio y que todo eso estaba dentro del hombre </a:t>
            </a:r>
            <a:endParaRPr lang="es-MX" sz="4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572250" y="5945736"/>
            <a:ext cx="11103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</a:rPr>
              <a:t>“Y vio Jehová que la maldad de los hombres era mucha en la tierra, y que todo designio de los pensamientos del corazón de ellos era de continuo solamente el mal.”</a:t>
            </a:r>
            <a:br>
              <a:rPr lang="es-MX" sz="4000" b="1" dirty="0">
                <a:solidFill>
                  <a:srgbClr val="0070C0"/>
                </a:solidFill>
              </a:rPr>
            </a:br>
            <a:r>
              <a:rPr lang="es-MX" sz="4000" b="1" i="1" dirty="0"/>
              <a:t>Génesis 6:5 RVR1960</a:t>
            </a:r>
            <a:endParaRPr lang="es-MX" sz="4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37351" y="717952"/>
            <a:ext cx="1181439" cy="59072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978078" y="1031835"/>
            <a:ext cx="331844" cy="8226465"/>
          </a:xfrm>
          <a:prstGeom prst="rect">
            <a:avLst/>
          </a:prstGeom>
          <a:solidFill>
            <a:srgbClr val="3C47D6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000" y="8316595"/>
            <a:ext cx="2173164" cy="188340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04570" y="626135"/>
            <a:ext cx="68093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Hoy se ha cambiado la </a:t>
            </a:r>
            <a:r>
              <a:rPr lang="es-MX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</a:t>
            </a:r>
          </a:p>
          <a:p>
            <a:pPr algn="ctr"/>
            <a:r>
              <a:rPr lang="es-MX" sz="4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pecado </a:t>
            </a:r>
            <a:endParaRPr lang="es-MX" sz="4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98671" y="2295117"/>
            <a:ext cx="7315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sz="4800" b="1" i="1" dirty="0">
                <a:solidFill>
                  <a:srgbClr val="0070C0"/>
                </a:solidFill>
              </a:rPr>
              <a:t>La biblia lo </a:t>
            </a:r>
            <a:r>
              <a:rPr lang="es-MX" sz="4800" b="1" i="1" dirty="0" smtClean="0">
                <a:solidFill>
                  <a:srgbClr val="0070C0"/>
                </a:solidFill>
              </a:rPr>
              <a:t>llama, </a:t>
            </a:r>
            <a:r>
              <a:rPr lang="es-MX" sz="4800" b="1" i="1" dirty="0">
                <a:solidFill>
                  <a:srgbClr val="0070C0"/>
                </a:solidFill>
              </a:rPr>
              <a:t>Aborto, </a:t>
            </a:r>
            <a:r>
              <a:rPr lang="es-MX" sz="4800" b="1" i="1" dirty="0" smtClean="0">
                <a:solidFill>
                  <a:srgbClr val="0070C0"/>
                </a:solidFill>
              </a:rPr>
              <a:t>Significa, Infanticidio.</a:t>
            </a:r>
            <a:r>
              <a:rPr lang="es-MX" sz="4800" b="1" i="1" dirty="0">
                <a:solidFill>
                  <a:srgbClr val="0070C0"/>
                </a:solidFill>
              </a:rPr>
              <a:t> </a:t>
            </a:r>
            <a:r>
              <a:rPr lang="es-MX" sz="4800" b="1" i="1" dirty="0" smtClean="0">
                <a:solidFill>
                  <a:srgbClr val="0070C0"/>
                </a:solidFill>
              </a:rPr>
              <a:t>Pero </a:t>
            </a:r>
            <a:r>
              <a:rPr lang="es-MX" sz="4800" b="1" i="1" dirty="0">
                <a:solidFill>
                  <a:srgbClr val="0070C0"/>
                </a:solidFill>
              </a:rPr>
              <a:t>hoy lo llaman Pro opción  y los más </a:t>
            </a:r>
            <a:r>
              <a:rPr lang="es-MX" sz="4800" b="1" i="1" dirty="0" smtClean="0">
                <a:solidFill>
                  <a:srgbClr val="0070C0"/>
                </a:solidFill>
              </a:rPr>
              <a:t>modernos, derechos reproductivos, </a:t>
            </a:r>
            <a:r>
              <a:rPr lang="es-MX" sz="4800" b="1" i="1" dirty="0">
                <a:solidFill>
                  <a:srgbClr val="0070C0"/>
                </a:solidFill>
              </a:rPr>
              <a:t>libertad </a:t>
            </a:r>
            <a:r>
              <a:rPr lang="es-MX" sz="4800" b="1" i="1" dirty="0" smtClean="0">
                <a:solidFill>
                  <a:srgbClr val="0070C0"/>
                </a:solidFill>
              </a:rPr>
              <a:t>reproductiva. </a:t>
            </a:r>
            <a:endParaRPr lang="es-MX" sz="4800" b="1" i="1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601200" y="935929"/>
            <a:ext cx="8483443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/>
              <a:t>La biblia llama </a:t>
            </a:r>
            <a:r>
              <a:rPr lang="es-MX" sz="4000" b="1" dirty="0" smtClean="0"/>
              <a:t>Lujuria, lascivias</a:t>
            </a:r>
            <a:r>
              <a:rPr lang="es-MX" sz="4000" b="1" dirty="0"/>
              <a:t>, hoy la llaman entretenimiento para </a:t>
            </a:r>
            <a:r>
              <a:rPr lang="es-MX" sz="4000" b="1" dirty="0" smtClean="0"/>
              <a:t>adulto.</a:t>
            </a:r>
            <a:r>
              <a:rPr lang="es-MX" sz="4000" b="1" dirty="0"/>
              <a:t>  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 smtClean="0"/>
              <a:t>La </a:t>
            </a:r>
            <a:r>
              <a:rPr lang="es-MX" sz="4000" b="1" dirty="0"/>
              <a:t>biblia llama Inmoralidad sexual </a:t>
            </a:r>
            <a:r>
              <a:rPr lang="es-MX" sz="4000" b="1" dirty="0" smtClean="0"/>
              <a:t>y </a:t>
            </a:r>
            <a:r>
              <a:rPr lang="es-MX" sz="4000" b="1" dirty="0"/>
              <a:t>hoy le dicen sexualmente </a:t>
            </a:r>
            <a:r>
              <a:rPr lang="es-MX" sz="4000" b="1" dirty="0" smtClean="0"/>
              <a:t>activo.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 smtClean="0"/>
              <a:t>La </a:t>
            </a:r>
            <a:r>
              <a:rPr lang="es-MX" sz="4000" b="1" dirty="0"/>
              <a:t>biblia dice prostituta y hoy se llama damas de compañía y trabajadoras </a:t>
            </a:r>
            <a:r>
              <a:rPr lang="es-MX" sz="4000" b="1" dirty="0" smtClean="0"/>
              <a:t>sexuales. 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 smtClean="0"/>
              <a:t>La </a:t>
            </a:r>
            <a:r>
              <a:rPr lang="es-MX" sz="4000" b="1" dirty="0"/>
              <a:t>biblia habla de </a:t>
            </a:r>
            <a:r>
              <a:rPr lang="es-MX" sz="4000" b="1" dirty="0" smtClean="0"/>
              <a:t>sodomía, </a:t>
            </a:r>
            <a:r>
              <a:rPr lang="es-MX" sz="4000" b="1" dirty="0"/>
              <a:t>homosexualismo, lesbianismo y hoy se llama estilo de vida </a:t>
            </a:r>
            <a:r>
              <a:rPr lang="es-MX" sz="4000" b="1" dirty="0" smtClean="0"/>
              <a:t>alternativo. </a:t>
            </a:r>
            <a:endParaRPr lang="es-MX" sz="4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4000" b="1" dirty="0" smtClean="0"/>
              <a:t>La </a:t>
            </a:r>
            <a:r>
              <a:rPr lang="es-MX" sz="4000" b="1" dirty="0"/>
              <a:t>biblia llama pecado al pecado y el hombre es pecador por naturaleza y por lo que </a:t>
            </a:r>
            <a:r>
              <a:rPr lang="es-MX" sz="4000" b="1" dirty="0" smtClean="0"/>
              <a:t>hace. </a:t>
            </a:r>
            <a:r>
              <a:rPr lang="es-MX" sz="3600" dirty="0"/>
              <a:t/>
            </a:r>
            <a:br>
              <a:rPr lang="es-MX" sz="3600" dirty="0"/>
            </a:b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1311</Words>
  <Application>Microsoft Office PowerPoint</Application>
  <PresentationFormat>Personalizado</PresentationFormat>
  <Paragraphs>66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Aileron Heavy</vt:lpstr>
      <vt:lpstr>Times New Roman</vt:lpstr>
      <vt:lpstr>Wingdings</vt:lpstr>
      <vt:lpstr>Arial</vt:lpstr>
      <vt:lpstr>Aileron Regular</vt:lpstr>
      <vt:lpstr>Aileron Heavy Bold</vt:lpstr>
      <vt:lpstr>Calibri</vt:lpstr>
      <vt:lpstr>Aileron Regular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Tema : tres cosas que solo el Espíritu Santo se lo puede revelar </dc:title>
  <cp:lastModifiedBy>kimberly bustos</cp:lastModifiedBy>
  <cp:revision>13</cp:revision>
  <dcterms:created xsi:type="dcterms:W3CDTF">2006-08-16T00:00:00Z</dcterms:created>
  <dcterms:modified xsi:type="dcterms:W3CDTF">2020-06-23T22:21:09Z</dcterms:modified>
  <dc:identifier>DAEAAsQGZcM</dc:identifier>
</cp:coreProperties>
</file>