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0" r:id="rId16"/>
    <p:sldId id="272" r:id="rId17"/>
    <p:sldId id="269" r:id="rId18"/>
  </p:sldIdLst>
  <p:sldSz cx="18288000" cy="10287000"/>
  <p:notesSz cx="6858000" cy="9144000"/>
  <p:embeddedFontLst>
    <p:embeddedFont>
      <p:font typeface="Libre Franklin Light Bold" panose="020B0604020202020204" charset="0"/>
      <p:regular r:id="rId19"/>
    </p:embeddedFont>
    <p:embeddedFont>
      <p:font typeface="Calibri" panose="020F0502020204030204" pitchFamily="34" charset="0"/>
      <p:regular r:id="rId20"/>
      <p:bold r:id="rId21"/>
      <p:italic r:id="rId22"/>
      <p:boldItalic r:id="rId23"/>
    </p:embeddedFont>
    <p:embeddedFont>
      <p:font typeface="Libre Franklin Light"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23F1"/>
        </a:solidFill>
        <a:effectLst/>
      </p:bgPr>
    </p:bg>
    <p:spTree>
      <p:nvGrpSpPr>
        <p:cNvPr id="1" name=""/>
        <p:cNvGrpSpPr/>
        <p:nvPr/>
      </p:nvGrpSpPr>
      <p:grpSpPr>
        <a:xfrm>
          <a:off x="0" y="0"/>
          <a:ext cx="0" cy="0"/>
          <a:chOff x="0" y="0"/>
          <a:chExt cx="0" cy="0"/>
        </a:xfrm>
      </p:grpSpPr>
      <p:sp>
        <p:nvSpPr>
          <p:cNvPr id="2" name="AutoShape 2"/>
          <p:cNvSpPr/>
          <p:nvPr/>
        </p:nvSpPr>
        <p:spPr>
          <a:xfrm>
            <a:off x="0" y="385113"/>
            <a:ext cx="18134935" cy="9901887"/>
          </a:xfrm>
          <a:prstGeom prst="rect">
            <a:avLst/>
          </a:prstGeom>
          <a:solidFill>
            <a:srgbClr val="000000"/>
          </a:solidFill>
        </p:spPr>
      </p:sp>
      <p:sp>
        <p:nvSpPr>
          <p:cNvPr id="3" name="AutoShape 3"/>
          <p:cNvSpPr/>
          <p:nvPr/>
        </p:nvSpPr>
        <p:spPr>
          <a:xfrm>
            <a:off x="-23287" y="3817944"/>
            <a:ext cx="7835700" cy="1859566"/>
          </a:xfrm>
          <a:prstGeom prst="rect">
            <a:avLst/>
          </a:prstGeom>
          <a:solidFill>
            <a:srgbClr val="1A23F1"/>
          </a:solidFill>
        </p:spPr>
      </p:sp>
      <p:grpSp>
        <p:nvGrpSpPr>
          <p:cNvPr id="5" name="Group 5"/>
          <p:cNvGrpSpPr/>
          <p:nvPr/>
        </p:nvGrpSpPr>
        <p:grpSpPr>
          <a:xfrm>
            <a:off x="16763284" y="9099511"/>
            <a:ext cx="1037593" cy="1003889"/>
            <a:chOff x="-369352" y="5943943"/>
            <a:chExt cx="1383457" cy="1338519"/>
          </a:xfrm>
        </p:grpSpPr>
        <p:sp>
          <p:nvSpPr>
            <p:cNvPr id="6" name="AutoShape 6"/>
            <p:cNvSpPr/>
            <p:nvPr/>
          </p:nvSpPr>
          <p:spPr>
            <a:xfrm>
              <a:off x="-369352" y="5943943"/>
              <a:ext cx="1383457" cy="1338519"/>
            </a:xfrm>
            <a:prstGeom prst="rect">
              <a:avLst/>
            </a:prstGeom>
            <a:solidFill>
              <a:srgbClr val="FFFFFF"/>
            </a:solidFill>
          </p:spPr>
        </p:sp>
        <p:sp>
          <p:nvSpPr>
            <p:cNvPr id="7" name="TextBox 7"/>
            <p:cNvSpPr txBox="1"/>
            <p:nvPr/>
          </p:nvSpPr>
          <p:spPr>
            <a:xfrm>
              <a:off x="27789" y="6301840"/>
              <a:ext cx="644755" cy="622723"/>
            </a:xfrm>
            <a:prstGeom prst="rect">
              <a:avLst/>
            </a:prstGeom>
          </p:spPr>
          <p:txBody>
            <a:bodyPr lIns="0" tIns="0" rIns="0" bIns="0" rtlCol="0" anchor="t">
              <a:spAutoFit/>
            </a:bodyPr>
            <a:lstStyle/>
            <a:p>
              <a:pPr algn="ctr">
                <a:lnSpc>
                  <a:spcPts val="3919"/>
                </a:lnSpc>
                <a:spcBef>
                  <a:spcPct val="0"/>
                </a:spcBef>
              </a:pPr>
              <a:r>
                <a:rPr lang="en-US" sz="2800" dirty="0">
                  <a:solidFill>
                    <a:srgbClr val="1A23F1"/>
                  </a:solidFill>
                  <a:latin typeface="Libre Franklin Light Bold"/>
                </a:rPr>
                <a:t>01</a:t>
              </a:r>
            </a:p>
          </p:txBody>
        </p:sp>
      </p:grpSp>
      <p:sp>
        <p:nvSpPr>
          <p:cNvPr id="8" name="TextBox 8"/>
          <p:cNvSpPr txBox="1"/>
          <p:nvPr/>
        </p:nvSpPr>
        <p:spPr>
          <a:xfrm>
            <a:off x="-1295400" y="3595718"/>
            <a:ext cx="13487400" cy="3624134"/>
          </a:xfrm>
          <a:prstGeom prst="rect">
            <a:avLst/>
          </a:prstGeom>
        </p:spPr>
        <p:txBody>
          <a:bodyPr wrap="square" lIns="0" tIns="0" rIns="0" bIns="0" rtlCol="0" anchor="t">
            <a:spAutoFit/>
          </a:bodyPr>
          <a:lstStyle/>
          <a:p>
            <a:pPr algn="ctr">
              <a:lnSpc>
                <a:spcPts val="14919"/>
              </a:lnSpc>
            </a:pPr>
            <a:r>
              <a:rPr lang="en-US" sz="9600" b="1" spc="369" dirty="0" smtClean="0">
                <a:solidFill>
                  <a:srgbClr val="FFFFFF"/>
                </a:solidFill>
                <a:latin typeface="Bebas Neue Cyrillic Bold"/>
              </a:rPr>
              <a:t>ORACIONES CONTESTADAS</a:t>
            </a:r>
            <a:endParaRPr lang="en-US" sz="9600" b="1" spc="369" dirty="0">
              <a:solidFill>
                <a:srgbClr val="FFFFFF"/>
              </a:solidFill>
              <a:latin typeface="Bebas Neue Cyrillic Bold"/>
            </a:endParaRPr>
          </a:p>
        </p:txBody>
      </p:sp>
      <p:sp>
        <p:nvSpPr>
          <p:cNvPr id="9" name="TextBox 9"/>
          <p:cNvSpPr txBox="1"/>
          <p:nvPr/>
        </p:nvSpPr>
        <p:spPr>
          <a:xfrm>
            <a:off x="1438773" y="7758811"/>
            <a:ext cx="8019053" cy="464423"/>
          </a:xfrm>
          <a:prstGeom prst="rect">
            <a:avLst/>
          </a:prstGeom>
        </p:spPr>
        <p:txBody>
          <a:bodyPr lIns="0" tIns="0" rIns="0" bIns="0" rtlCol="0" anchor="t">
            <a:spAutoFit/>
          </a:bodyPr>
          <a:lstStyle/>
          <a:p>
            <a:pPr algn="ctr">
              <a:lnSpc>
                <a:spcPts val="3359"/>
              </a:lnSpc>
              <a:spcBef>
                <a:spcPct val="0"/>
              </a:spcBef>
            </a:pPr>
            <a:r>
              <a:rPr lang="en-US" sz="4400" b="1" i="1" spc="24" dirty="0" smtClean="0">
                <a:solidFill>
                  <a:srgbClr val="FFFFFF"/>
                </a:solidFill>
                <a:latin typeface="Libre Franklin Light"/>
              </a:rPr>
              <a:t>PASTOR ALBERTO BUSTOS</a:t>
            </a:r>
            <a:endParaRPr lang="en-US" sz="4400" b="1" i="1" spc="24" dirty="0">
              <a:solidFill>
                <a:srgbClr val="FFFFFF"/>
              </a:solidFill>
              <a:latin typeface="Libre Franklin Light"/>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209" y="1000285"/>
            <a:ext cx="6138180" cy="2484320"/>
          </a:xfrm>
          <a:prstGeom prst="rect">
            <a:avLst/>
          </a:prstGeom>
        </p:spPr>
      </p:pic>
      <p:pic>
        <p:nvPicPr>
          <p:cNvPr id="1028" name="Picture 4" descr="Ministerio Internacional Educando para Servir: Oraciones ..."/>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333" b="95000" l="0" r="100000"/>
                    </a14:imgEffect>
                  </a14:imgLayer>
                </a14:imgProps>
              </a:ext>
              <a:ext uri="{28A0092B-C50C-407E-A947-70E740481C1C}">
                <a14:useLocalDpi xmlns:a14="http://schemas.microsoft.com/office/drawing/2010/main" val="0"/>
              </a:ext>
            </a:extLst>
          </a:blip>
          <a:srcRect t="1906" r="-788" b="8503"/>
          <a:stretch/>
        </p:blipFill>
        <p:spPr bwMode="auto">
          <a:xfrm>
            <a:off x="10268984" y="1271618"/>
            <a:ext cx="7531893"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A23F1"/>
        </a:solidFill>
        <a:effectLst/>
      </p:bgPr>
    </p:bg>
    <p:spTree>
      <p:nvGrpSpPr>
        <p:cNvPr id="1" name=""/>
        <p:cNvGrpSpPr/>
        <p:nvPr/>
      </p:nvGrpSpPr>
      <p:grpSpPr>
        <a:xfrm>
          <a:off x="0" y="0"/>
          <a:ext cx="0" cy="0"/>
          <a:chOff x="0" y="0"/>
          <a:chExt cx="0" cy="0"/>
        </a:xfrm>
      </p:grpSpPr>
      <p:sp>
        <p:nvSpPr>
          <p:cNvPr id="2" name="AutoShape 2"/>
          <p:cNvSpPr/>
          <p:nvPr/>
        </p:nvSpPr>
        <p:spPr>
          <a:xfrm>
            <a:off x="0" y="139686"/>
            <a:ext cx="18097377" cy="9940952"/>
          </a:xfrm>
          <a:prstGeom prst="rect">
            <a:avLst/>
          </a:prstGeom>
          <a:solidFill>
            <a:srgbClr val="FFFFFF"/>
          </a:solidFill>
        </p:spPr>
      </p:sp>
      <p:grpSp>
        <p:nvGrpSpPr>
          <p:cNvPr id="3" name="Group 3"/>
          <p:cNvGrpSpPr/>
          <p:nvPr/>
        </p:nvGrpSpPr>
        <p:grpSpPr>
          <a:xfrm>
            <a:off x="7391400" y="3559473"/>
            <a:ext cx="865520" cy="837405"/>
            <a:chOff x="0" y="0"/>
            <a:chExt cx="1154026" cy="1116541"/>
          </a:xfrm>
        </p:grpSpPr>
        <p:sp>
          <p:nvSpPr>
            <p:cNvPr id="4" name="AutoShape 4"/>
            <p:cNvSpPr/>
            <p:nvPr/>
          </p:nvSpPr>
          <p:spPr>
            <a:xfrm>
              <a:off x="0" y="0"/>
              <a:ext cx="1154026" cy="1116541"/>
            </a:xfrm>
            <a:prstGeom prst="rect">
              <a:avLst/>
            </a:prstGeom>
            <a:solidFill>
              <a:srgbClr val="1A23F1"/>
            </a:solidFill>
          </p:spPr>
        </p:sp>
        <p:sp>
          <p:nvSpPr>
            <p:cNvPr id="5" name="TextBox 5"/>
            <p:cNvSpPr txBox="1"/>
            <p:nvPr/>
          </p:nvSpPr>
          <p:spPr>
            <a:xfrm>
              <a:off x="308098" y="274756"/>
              <a:ext cx="537830" cy="519404"/>
            </a:xfrm>
            <a:prstGeom prst="rect">
              <a:avLst/>
            </a:prstGeom>
          </p:spPr>
          <p:txBody>
            <a:bodyPr lIns="0" tIns="0" rIns="0" bIns="0" rtlCol="0" anchor="t">
              <a:spAutoFit/>
            </a:bodyPr>
            <a:lstStyle/>
            <a:p>
              <a:pPr algn="ctr">
                <a:lnSpc>
                  <a:spcPts val="3269"/>
                </a:lnSpc>
                <a:spcBef>
                  <a:spcPct val="0"/>
                </a:spcBef>
              </a:pPr>
              <a:r>
                <a:rPr lang="en-US" sz="2335">
                  <a:solidFill>
                    <a:srgbClr val="FFFFFF"/>
                  </a:solidFill>
                  <a:latin typeface="Libre Franklin Light Bold"/>
                </a:rPr>
                <a:t>01</a:t>
              </a:r>
            </a:p>
          </p:txBody>
        </p:sp>
      </p:grpSp>
      <p:grpSp>
        <p:nvGrpSpPr>
          <p:cNvPr id="6" name="Group 6"/>
          <p:cNvGrpSpPr/>
          <p:nvPr/>
        </p:nvGrpSpPr>
        <p:grpSpPr>
          <a:xfrm>
            <a:off x="7391400" y="6401352"/>
            <a:ext cx="865520" cy="837405"/>
            <a:chOff x="0" y="0"/>
            <a:chExt cx="1154026" cy="1116541"/>
          </a:xfrm>
        </p:grpSpPr>
        <p:sp>
          <p:nvSpPr>
            <p:cNvPr id="7" name="AutoShape 7"/>
            <p:cNvSpPr/>
            <p:nvPr/>
          </p:nvSpPr>
          <p:spPr>
            <a:xfrm>
              <a:off x="0" y="0"/>
              <a:ext cx="1154026" cy="1116541"/>
            </a:xfrm>
            <a:prstGeom prst="rect">
              <a:avLst/>
            </a:prstGeom>
            <a:solidFill>
              <a:srgbClr val="1A23F1"/>
            </a:solidFill>
          </p:spPr>
        </p:sp>
        <p:sp>
          <p:nvSpPr>
            <p:cNvPr id="8" name="TextBox 8"/>
            <p:cNvSpPr txBox="1"/>
            <p:nvPr/>
          </p:nvSpPr>
          <p:spPr>
            <a:xfrm>
              <a:off x="308098" y="274756"/>
              <a:ext cx="537830" cy="519404"/>
            </a:xfrm>
            <a:prstGeom prst="rect">
              <a:avLst/>
            </a:prstGeom>
          </p:spPr>
          <p:txBody>
            <a:bodyPr lIns="0" tIns="0" rIns="0" bIns="0" rtlCol="0" anchor="t">
              <a:spAutoFit/>
            </a:bodyPr>
            <a:lstStyle/>
            <a:p>
              <a:pPr algn="ctr">
                <a:lnSpc>
                  <a:spcPts val="3269"/>
                </a:lnSpc>
                <a:spcBef>
                  <a:spcPct val="0"/>
                </a:spcBef>
              </a:pPr>
              <a:r>
                <a:rPr lang="en-US" sz="2335">
                  <a:solidFill>
                    <a:srgbClr val="FFFFFF"/>
                  </a:solidFill>
                  <a:latin typeface="Libre Franklin Light Bold"/>
                </a:rPr>
                <a:t>02</a:t>
              </a:r>
            </a:p>
          </p:txBody>
        </p:sp>
      </p:grpSp>
      <p:sp>
        <p:nvSpPr>
          <p:cNvPr id="12" name="AutoShape 12"/>
          <p:cNvSpPr/>
          <p:nvPr/>
        </p:nvSpPr>
        <p:spPr>
          <a:xfrm>
            <a:off x="-5080" y="2921533"/>
            <a:ext cx="4104485" cy="548067"/>
          </a:xfrm>
          <a:prstGeom prst="rect">
            <a:avLst/>
          </a:prstGeom>
          <a:solidFill>
            <a:srgbClr val="1A23F1"/>
          </a:solidFill>
        </p:spPr>
      </p:sp>
      <p:sp>
        <p:nvSpPr>
          <p:cNvPr id="13" name="TextBox 13"/>
          <p:cNvSpPr txBox="1"/>
          <p:nvPr/>
        </p:nvSpPr>
        <p:spPr>
          <a:xfrm>
            <a:off x="412534" y="1131603"/>
            <a:ext cx="11163300" cy="1561453"/>
          </a:xfrm>
          <a:prstGeom prst="rect">
            <a:avLst/>
          </a:prstGeom>
        </p:spPr>
        <p:txBody>
          <a:bodyPr wrap="square" lIns="0" tIns="0" rIns="0" bIns="0" rtlCol="0" anchor="t">
            <a:spAutoFit/>
          </a:bodyPr>
          <a:lstStyle/>
          <a:p>
            <a:pPr>
              <a:lnSpc>
                <a:spcPts val="13200"/>
              </a:lnSpc>
            </a:pPr>
            <a:r>
              <a:rPr lang="en-US" sz="9600" spc="120" dirty="0" smtClean="0">
                <a:latin typeface="Bebas Neue Cyrillic Bold"/>
              </a:rPr>
              <a:t>DESARROLLO:</a:t>
            </a:r>
            <a:endParaRPr lang="en-US" sz="9600" spc="120" dirty="0">
              <a:latin typeface="Bebas Neue Cyrillic Bold"/>
            </a:endParaRPr>
          </a:p>
        </p:txBody>
      </p:sp>
      <p:sp>
        <p:nvSpPr>
          <p:cNvPr id="14" name="TextBox 14"/>
          <p:cNvSpPr txBox="1"/>
          <p:nvPr/>
        </p:nvSpPr>
        <p:spPr>
          <a:xfrm>
            <a:off x="9396602" y="3800748"/>
            <a:ext cx="6251718" cy="538609"/>
          </a:xfrm>
          <a:prstGeom prst="rect">
            <a:avLst/>
          </a:prstGeom>
        </p:spPr>
        <p:txBody>
          <a:bodyPr wrap="square" lIns="0" tIns="0" rIns="0" bIns="0" rtlCol="0" anchor="t">
            <a:spAutoFit/>
          </a:bodyPr>
          <a:lstStyle/>
          <a:p>
            <a:pPr algn="ctr">
              <a:lnSpc>
                <a:spcPts val="4200"/>
              </a:lnSpc>
              <a:spcBef>
                <a:spcPct val="0"/>
              </a:spcBef>
            </a:pPr>
            <a:r>
              <a:rPr lang="en-US" sz="4000" b="1" spc="30" dirty="0" smtClean="0">
                <a:solidFill>
                  <a:srgbClr val="0070C0"/>
                </a:solidFill>
                <a:latin typeface="Libre Franklin Light"/>
              </a:rPr>
              <a:t>PERMANECER EN EL </a:t>
            </a:r>
            <a:endParaRPr lang="en-US" sz="4000" b="1" spc="30" dirty="0">
              <a:solidFill>
                <a:srgbClr val="0070C0"/>
              </a:solidFill>
              <a:latin typeface="Libre Franklin Light"/>
            </a:endParaRPr>
          </a:p>
        </p:txBody>
      </p:sp>
      <p:sp>
        <p:nvSpPr>
          <p:cNvPr id="15" name="TextBox 15"/>
          <p:cNvSpPr txBox="1"/>
          <p:nvPr/>
        </p:nvSpPr>
        <p:spPr>
          <a:xfrm>
            <a:off x="8848135" y="6354118"/>
            <a:ext cx="7348652" cy="1077218"/>
          </a:xfrm>
          <a:prstGeom prst="rect">
            <a:avLst/>
          </a:prstGeom>
        </p:spPr>
        <p:txBody>
          <a:bodyPr wrap="square" lIns="0" tIns="0" rIns="0" bIns="0" rtlCol="0" anchor="t">
            <a:spAutoFit/>
          </a:bodyPr>
          <a:lstStyle/>
          <a:p>
            <a:pPr algn="ctr">
              <a:lnSpc>
                <a:spcPts val="4200"/>
              </a:lnSpc>
              <a:spcBef>
                <a:spcPct val="0"/>
              </a:spcBef>
            </a:pPr>
            <a:r>
              <a:rPr lang="en-US" sz="4000" b="1" spc="30" dirty="0" smtClean="0">
                <a:solidFill>
                  <a:srgbClr val="0070C0"/>
                </a:solidFill>
                <a:latin typeface="Libre Franklin Light"/>
              </a:rPr>
              <a:t>PERMANECER EN LA PALABRA</a:t>
            </a:r>
            <a:endParaRPr lang="en-US" sz="4000" b="1" spc="30" dirty="0">
              <a:solidFill>
                <a:srgbClr val="0070C0"/>
              </a:solidFill>
              <a:latin typeface="Libre Franklin Light"/>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A23F1"/>
        </a:solidFill>
        <a:effectLst/>
      </p:bgPr>
    </p:bg>
    <p:spTree>
      <p:nvGrpSpPr>
        <p:cNvPr id="1" name=""/>
        <p:cNvGrpSpPr/>
        <p:nvPr/>
      </p:nvGrpSpPr>
      <p:grpSpPr>
        <a:xfrm>
          <a:off x="0" y="0"/>
          <a:ext cx="0" cy="0"/>
          <a:chOff x="0" y="0"/>
          <a:chExt cx="0" cy="0"/>
        </a:xfrm>
      </p:grpSpPr>
      <p:sp>
        <p:nvSpPr>
          <p:cNvPr id="2" name="AutoShape 2"/>
          <p:cNvSpPr/>
          <p:nvPr/>
        </p:nvSpPr>
        <p:spPr>
          <a:xfrm>
            <a:off x="181269" y="173024"/>
            <a:ext cx="18106731" cy="9940952"/>
          </a:xfrm>
          <a:prstGeom prst="rect">
            <a:avLst/>
          </a:prstGeom>
          <a:solidFill>
            <a:srgbClr val="000000"/>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6001" y="173024"/>
            <a:ext cx="6131999" cy="9940952"/>
          </a:xfrm>
          <a:prstGeom prst="rect">
            <a:avLst/>
          </a:prstGeom>
        </p:spPr>
      </p:pic>
      <p:grpSp>
        <p:nvGrpSpPr>
          <p:cNvPr id="4" name="Group 4"/>
          <p:cNvGrpSpPr/>
          <p:nvPr/>
        </p:nvGrpSpPr>
        <p:grpSpPr>
          <a:xfrm>
            <a:off x="17250407" y="4641555"/>
            <a:ext cx="1037593" cy="1003889"/>
            <a:chOff x="0" y="0"/>
            <a:chExt cx="1383457" cy="1338519"/>
          </a:xfrm>
        </p:grpSpPr>
        <p:sp>
          <p:nvSpPr>
            <p:cNvPr id="5" name="AutoShape 5"/>
            <p:cNvSpPr/>
            <p:nvPr/>
          </p:nvSpPr>
          <p:spPr>
            <a:xfrm>
              <a:off x="0" y="0"/>
              <a:ext cx="1383457" cy="1338519"/>
            </a:xfrm>
            <a:prstGeom prst="rect">
              <a:avLst/>
            </a:prstGeom>
            <a:solidFill>
              <a:srgbClr val="FFFFFF"/>
            </a:solidFill>
          </p:spPr>
        </p:sp>
        <p:sp>
          <p:nvSpPr>
            <p:cNvPr id="6" name="TextBox 6"/>
            <p:cNvSpPr txBox="1"/>
            <p:nvPr/>
          </p:nvSpPr>
          <p:spPr>
            <a:xfrm>
              <a:off x="369351" y="329323"/>
              <a:ext cx="644755" cy="622723"/>
            </a:xfrm>
            <a:prstGeom prst="rect">
              <a:avLst/>
            </a:prstGeom>
          </p:spPr>
          <p:txBody>
            <a:bodyPr lIns="0" tIns="0" rIns="0" bIns="0" rtlCol="0" anchor="t">
              <a:spAutoFit/>
            </a:bodyPr>
            <a:lstStyle/>
            <a:p>
              <a:pPr algn="ctr">
                <a:lnSpc>
                  <a:spcPts val="3919"/>
                </a:lnSpc>
                <a:spcBef>
                  <a:spcPct val="0"/>
                </a:spcBef>
              </a:pPr>
              <a:r>
                <a:rPr lang="en-US" sz="2800">
                  <a:solidFill>
                    <a:srgbClr val="1A23F1"/>
                  </a:solidFill>
                  <a:latin typeface="Libre Franklin Light Bold"/>
                </a:rPr>
                <a:t>11</a:t>
              </a:r>
            </a:p>
          </p:txBody>
        </p:sp>
      </p:grpSp>
      <p:sp>
        <p:nvSpPr>
          <p:cNvPr id="12" name="CuadroTexto 11"/>
          <p:cNvSpPr txBox="1"/>
          <p:nvPr/>
        </p:nvSpPr>
        <p:spPr>
          <a:xfrm>
            <a:off x="2667000" y="647700"/>
            <a:ext cx="8001000" cy="1015663"/>
          </a:xfrm>
          <a:prstGeom prst="rect">
            <a:avLst/>
          </a:prstGeom>
          <a:noFill/>
        </p:spPr>
        <p:txBody>
          <a:bodyPr wrap="square" rtlCol="0">
            <a:spAutoFit/>
          </a:bodyPr>
          <a:lstStyle/>
          <a:p>
            <a:r>
              <a:rPr lang="es-MX" sz="6000" b="1" dirty="0" smtClean="0">
                <a:solidFill>
                  <a:schemeClr val="bg1"/>
                </a:solidFill>
              </a:rPr>
              <a:t>A. Permanecer </a:t>
            </a:r>
            <a:r>
              <a:rPr lang="es-MX" sz="6000" b="1" dirty="0">
                <a:solidFill>
                  <a:schemeClr val="bg1"/>
                </a:solidFill>
              </a:rPr>
              <a:t>en el </a:t>
            </a:r>
            <a:endParaRPr lang="es-MX" sz="6000" b="1" dirty="0">
              <a:solidFill>
                <a:schemeClr val="bg1"/>
              </a:solidFill>
            </a:endParaRPr>
          </a:p>
        </p:txBody>
      </p:sp>
      <p:sp>
        <p:nvSpPr>
          <p:cNvPr id="13" name="CuadroTexto 12"/>
          <p:cNvSpPr txBox="1"/>
          <p:nvPr/>
        </p:nvSpPr>
        <p:spPr>
          <a:xfrm>
            <a:off x="1143000" y="2120259"/>
            <a:ext cx="9677400" cy="2554545"/>
          </a:xfrm>
          <a:prstGeom prst="rect">
            <a:avLst/>
          </a:prstGeom>
          <a:noFill/>
        </p:spPr>
        <p:txBody>
          <a:bodyPr wrap="square" rtlCol="0">
            <a:spAutoFit/>
          </a:bodyPr>
          <a:lstStyle/>
          <a:p>
            <a:pPr algn="ctr"/>
            <a:r>
              <a:rPr lang="es-MX" sz="4000" b="1" dirty="0">
                <a:solidFill>
                  <a:srgbClr val="0070C0"/>
                </a:solidFill>
              </a:rPr>
              <a:t>“Si permanecéis en mí, y mis palabras permanecen en vosotros, pedid todo lo que queréis, y os será hecho.”</a:t>
            </a:r>
            <a:br>
              <a:rPr lang="es-MX" sz="4000" b="1" dirty="0">
                <a:solidFill>
                  <a:srgbClr val="0070C0"/>
                </a:solidFill>
              </a:rPr>
            </a:br>
            <a:r>
              <a:rPr lang="es-MX" sz="4000" b="1" dirty="0">
                <a:solidFill>
                  <a:schemeClr val="bg1"/>
                </a:solidFill>
              </a:rPr>
              <a:t>S. Juan 15:7 RVR1960</a:t>
            </a:r>
            <a:endParaRPr lang="es-MX" sz="4000" b="1" dirty="0">
              <a:solidFill>
                <a:schemeClr val="bg1"/>
              </a:solidFill>
            </a:endParaRPr>
          </a:p>
        </p:txBody>
      </p:sp>
      <p:sp>
        <p:nvSpPr>
          <p:cNvPr id="14" name="CuadroTexto 13"/>
          <p:cNvSpPr txBox="1"/>
          <p:nvPr/>
        </p:nvSpPr>
        <p:spPr>
          <a:xfrm>
            <a:off x="1101335" y="4983724"/>
            <a:ext cx="10134600" cy="1323439"/>
          </a:xfrm>
          <a:prstGeom prst="rect">
            <a:avLst/>
          </a:prstGeom>
          <a:noFill/>
        </p:spPr>
        <p:txBody>
          <a:bodyPr wrap="square" rtlCol="0">
            <a:spAutoFit/>
          </a:bodyPr>
          <a:lstStyle/>
          <a:p>
            <a:pPr algn="ctr"/>
            <a:r>
              <a:rPr lang="es-MX" sz="4000" b="1" i="1" dirty="0">
                <a:solidFill>
                  <a:schemeClr val="bg1"/>
                </a:solidFill>
              </a:rPr>
              <a:t>Nosotros debemos ser con </a:t>
            </a:r>
            <a:r>
              <a:rPr lang="es-MX" sz="4000" b="1" i="1" dirty="0" smtClean="0">
                <a:solidFill>
                  <a:schemeClr val="bg1"/>
                </a:solidFill>
              </a:rPr>
              <a:t>Jesucristo </a:t>
            </a:r>
            <a:r>
              <a:rPr lang="es-MX" sz="4000" b="1" i="1" dirty="0">
                <a:solidFill>
                  <a:schemeClr val="bg1"/>
                </a:solidFill>
              </a:rPr>
              <a:t>lo que el pantano es ala </a:t>
            </a:r>
            <a:r>
              <a:rPr lang="es-MX" sz="4000" b="1" i="1" dirty="0" smtClean="0">
                <a:solidFill>
                  <a:schemeClr val="bg1"/>
                </a:solidFill>
              </a:rPr>
              <a:t>vid.</a:t>
            </a:r>
            <a:endParaRPr lang="es-MX" sz="4000" b="1" i="1" dirty="0">
              <a:solidFill>
                <a:schemeClr val="bg1"/>
              </a:solidFill>
            </a:endParaRPr>
          </a:p>
        </p:txBody>
      </p:sp>
      <p:sp>
        <p:nvSpPr>
          <p:cNvPr id="15" name="CuadroTexto 14"/>
          <p:cNvSpPr txBox="1"/>
          <p:nvPr/>
        </p:nvSpPr>
        <p:spPr>
          <a:xfrm>
            <a:off x="494568" y="6779408"/>
            <a:ext cx="11201400" cy="2862322"/>
          </a:xfrm>
          <a:prstGeom prst="rect">
            <a:avLst/>
          </a:prstGeom>
          <a:noFill/>
        </p:spPr>
        <p:txBody>
          <a:bodyPr wrap="square" rtlCol="0">
            <a:spAutoFit/>
          </a:bodyPr>
          <a:lstStyle/>
          <a:p>
            <a:pPr algn="ctr"/>
            <a:r>
              <a:rPr lang="es-MX" sz="3600" b="1" dirty="0">
                <a:solidFill>
                  <a:srgbClr val="0070C0"/>
                </a:solidFill>
              </a:rPr>
              <a:t>“Permaneced en mí, y yo en vosotros. Como el pámpano no puede llevar fruto por sí mismo, si no permanece en la vid, así tampoco vosotros, si no permanecéis en mí.”</a:t>
            </a:r>
            <a:br>
              <a:rPr lang="es-MX" sz="3600" b="1" dirty="0">
                <a:solidFill>
                  <a:srgbClr val="0070C0"/>
                </a:solidFill>
              </a:rPr>
            </a:br>
            <a:r>
              <a:rPr lang="es-MX" sz="3600" b="1" dirty="0">
                <a:solidFill>
                  <a:schemeClr val="bg1"/>
                </a:solidFill>
              </a:rPr>
              <a:t>S. Juan 15:4 RVR1960</a:t>
            </a:r>
            <a:br>
              <a:rPr lang="es-MX" sz="3600" b="1" dirty="0">
                <a:solidFill>
                  <a:schemeClr val="bg1"/>
                </a:solidFill>
              </a:rPr>
            </a:br>
            <a:endParaRPr lang="es-MX" sz="3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A23F1"/>
        </a:solidFill>
        <a:effectLst/>
      </p:bgPr>
    </p:bg>
    <p:spTree>
      <p:nvGrpSpPr>
        <p:cNvPr id="1" name=""/>
        <p:cNvGrpSpPr/>
        <p:nvPr/>
      </p:nvGrpSpPr>
      <p:grpSpPr>
        <a:xfrm>
          <a:off x="0" y="0"/>
          <a:ext cx="0" cy="0"/>
          <a:chOff x="0" y="0"/>
          <a:chExt cx="0" cy="0"/>
        </a:xfrm>
      </p:grpSpPr>
      <p:sp>
        <p:nvSpPr>
          <p:cNvPr id="2" name="AutoShape 2"/>
          <p:cNvSpPr/>
          <p:nvPr/>
        </p:nvSpPr>
        <p:spPr>
          <a:xfrm>
            <a:off x="-75115" y="151592"/>
            <a:ext cx="18363115" cy="9940952"/>
          </a:xfrm>
          <a:prstGeom prst="rect">
            <a:avLst/>
          </a:prstGeom>
          <a:solidFill>
            <a:srgbClr val="FFFFFF"/>
          </a:solidFill>
        </p:spPr>
      </p:sp>
      <p:grpSp>
        <p:nvGrpSpPr>
          <p:cNvPr id="5" name="Group 5"/>
          <p:cNvGrpSpPr/>
          <p:nvPr/>
        </p:nvGrpSpPr>
        <p:grpSpPr>
          <a:xfrm>
            <a:off x="16715740" y="8653475"/>
            <a:ext cx="1037593" cy="1003889"/>
            <a:chOff x="0" y="0"/>
            <a:chExt cx="1383457" cy="1338519"/>
          </a:xfrm>
        </p:grpSpPr>
        <p:sp>
          <p:nvSpPr>
            <p:cNvPr id="6" name="AutoShape 6"/>
            <p:cNvSpPr/>
            <p:nvPr/>
          </p:nvSpPr>
          <p:spPr>
            <a:xfrm>
              <a:off x="0" y="0"/>
              <a:ext cx="1383457" cy="1338519"/>
            </a:xfrm>
            <a:prstGeom prst="rect">
              <a:avLst/>
            </a:prstGeom>
            <a:solidFill>
              <a:srgbClr val="FFFFFF"/>
            </a:solidFill>
          </p:spPr>
        </p:sp>
        <p:sp>
          <p:nvSpPr>
            <p:cNvPr id="7" name="TextBox 7"/>
            <p:cNvSpPr txBox="1"/>
            <p:nvPr/>
          </p:nvSpPr>
          <p:spPr>
            <a:xfrm>
              <a:off x="369351" y="329323"/>
              <a:ext cx="644755" cy="622723"/>
            </a:xfrm>
            <a:prstGeom prst="rect">
              <a:avLst/>
            </a:prstGeom>
          </p:spPr>
          <p:txBody>
            <a:bodyPr lIns="0" tIns="0" rIns="0" bIns="0" rtlCol="0" anchor="t">
              <a:spAutoFit/>
            </a:bodyPr>
            <a:lstStyle/>
            <a:p>
              <a:pPr algn="ctr">
                <a:lnSpc>
                  <a:spcPts val="3919"/>
                </a:lnSpc>
                <a:spcBef>
                  <a:spcPct val="0"/>
                </a:spcBef>
              </a:pPr>
              <a:r>
                <a:rPr lang="en-US" sz="2800" dirty="0">
                  <a:solidFill>
                    <a:srgbClr val="1A23F1"/>
                  </a:solidFill>
                  <a:latin typeface="Libre Franklin Light Bold"/>
                </a:rPr>
                <a:t>12</a:t>
              </a:r>
            </a:p>
          </p:txBody>
        </p:sp>
      </p:grpSp>
      <p:sp>
        <p:nvSpPr>
          <p:cNvPr id="10" name="AutoShape 10"/>
          <p:cNvSpPr/>
          <p:nvPr/>
        </p:nvSpPr>
        <p:spPr>
          <a:xfrm>
            <a:off x="1371600" y="647700"/>
            <a:ext cx="15544800" cy="1295400"/>
          </a:xfrm>
          <a:prstGeom prst="rect">
            <a:avLst/>
          </a:prstGeom>
          <a:solidFill>
            <a:srgbClr val="1A23F1"/>
          </a:solidFill>
        </p:spPr>
      </p:sp>
      <p:sp>
        <p:nvSpPr>
          <p:cNvPr id="15" name="CuadroTexto 14"/>
          <p:cNvSpPr txBox="1"/>
          <p:nvPr/>
        </p:nvSpPr>
        <p:spPr>
          <a:xfrm>
            <a:off x="1562100" y="876300"/>
            <a:ext cx="15163800" cy="1200329"/>
          </a:xfrm>
          <a:prstGeom prst="rect">
            <a:avLst/>
          </a:prstGeom>
          <a:noFill/>
        </p:spPr>
        <p:txBody>
          <a:bodyPr wrap="square" rtlCol="0">
            <a:spAutoFit/>
          </a:bodyPr>
          <a:lstStyle/>
          <a:p>
            <a:pPr algn="ctr"/>
            <a:r>
              <a:rPr lang="es-MX" sz="3600" b="1" dirty="0">
                <a:solidFill>
                  <a:schemeClr val="bg1"/>
                </a:solidFill>
              </a:rPr>
              <a:t>El propósito del pámpano en la vid es llevar fruto y si no lo hace es Inservible</a:t>
            </a:r>
            <a:br>
              <a:rPr lang="es-MX" sz="3600" b="1" dirty="0">
                <a:solidFill>
                  <a:schemeClr val="bg1"/>
                </a:solidFill>
              </a:rPr>
            </a:br>
            <a:endParaRPr lang="es-MX" sz="3600" b="1" dirty="0">
              <a:solidFill>
                <a:schemeClr val="bg1"/>
              </a:solidFill>
            </a:endParaRPr>
          </a:p>
        </p:txBody>
      </p:sp>
      <p:sp>
        <p:nvSpPr>
          <p:cNvPr id="16" name="CuadroTexto 15"/>
          <p:cNvSpPr txBox="1"/>
          <p:nvPr/>
        </p:nvSpPr>
        <p:spPr>
          <a:xfrm>
            <a:off x="305342" y="2305229"/>
            <a:ext cx="17602200" cy="2308324"/>
          </a:xfrm>
          <a:prstGeom prst="rect">
            <a:avLst/>
          </a:prstGeom>
          <a:noFill/>
        </p:spPr>
        <p:txBody>
          <a:bodyPr wrap="square" rtlCol="0">
            <a:spAutoFit/>
          </a:bodyPr>
          <a:lstStyle/>
          <a:p>
            <a:pPr algn="ctr"/>
            <a:r>
              <a:rPr lang="es-MX" sz="3600" b="1" dirty="0"/>
              <a:t>“No me elegisteis vosotros a mí, sino que yo os elegí a vosotros, y os he puesto para que vayáis y llevéis fruto, y vuestro fruto permanezca; para que todo lo que pidiereis al Padre en mi nombre, él os lo dé.”</a:t>
            </a:r>
            <a:br>
              <a:rPr lang="es-MX" sz="3600" b="1" dirty="0"/>
            </a:br>
            <a:r>
              <a:rPr lang="es-MX" sz="3600" b="1" i="1" dirty="0">
                <a:solidFill>
                  <a:srgbClr val="0070C0"/>
                </a:solidFill>
              </a:rPr>
              <a:t>S. Juan 15:16 RVR1960</a:t>
            </a:r>
            <a:endParaRPr lang="es-MX" sz="3600" b="1" i="1" dirty="0">
              <a:solidFill>
                <a:srgbClr val="0070C0"/>
              </a:solidFill>
            </a:endParaRPr>
          </a:p>
        </p:txBody>
      </p:sp>
      <p:sp>
        <p:nvSpPr>
          <p:cNvPr id="17" name="AutoShape 10"/>
          <p:cNvSpPr/>
          <p:nvPr/>
        </p:nvSpPr>
        <p:spPr>
          <a:xfrm>
            <a:off x="1407160" y="4898033"/>
            <a:ext cx="15544800" cy="1295400"/>
          </a:xfrm>
          <a:prstGeom prst="rect">
            <a:avLst/>
          </a:prstGeom>
          <a:solidFill>
            <a:srgbClr val="1A23F1"/>
          </a:solidFill>
        </p:spPr>
      </p:sp>
      <p:sp>
        <p:nvSpPr>
          <p:cNvPr id="18" name="CuadroTexto 17"/>
          <p:cNvSpPr txBox="1"/>
          <p:nvPr/>
        </p:nvSpPr>
        <p:spPr>
          <a:xfrm>
            <a:off x="1562100" y="4410762"/>
            <a:ext cx="15344140" cy="1754326"/>
          </a:xfrm>
          <a:prstGeom prst="rect">
            <a:avLst/>
          </a:prstGeom>
          <a:noFill/>
        </p:spPr>
        <p:txBody>
          <a:bodyPr wrap="square" rtlCol="0">
            <a:spAutoFit/>
          </a:bodyPr>
          <a:lstStyle/>
          <a:p>
            <a:pPr algn="ctr"/>
            <a:r>
              <a:rPr lang="es-MX" sz="3600" b="1" dirty="0">
                <a:solidFill>
                  <a:schemeClr val="bg1"/>
                </a:solidFill>
              </a:rPr>
              <a:t/>
            </a:r>
            <a:br>
              <a:rPr lang="es-MX" sz="3600" b="1" dirty="0">
                <a:solidFill>
                  <a:schemeClr val="bg1"/>
                </a:solidFill>
              </a:rPr>
            </a:br>
            <a:r>
              <a:rPr lang="es-MX" sz="3600" b="1" dirty="0">
                <a:solidFill>
                  <a:schemeClr val="bg1"/>
                </a:solidFill>
              </a:rPr>
              <a:t>Si usted permanece en Cristo sus oraciones serán escuchadas y su vida estará llena de frutos </a:t>
            </a:r>
            <a:endParaRPr lang="es-MX" sz="3600" b="1" dirty="0">
              <a:solidFill>
                <a:schemeClr val="bg1"/>
              </a:solidFill>
            </a:endParaRPr>
          </a:p>
        </p:txBody>
      </p:sp>
      <p:sp>
        <p:nvSpPr>
          <p:cNvPr id="19" name="CuadroTexto 18"/>
          <p:cNvSpPr txBox="1"/>
          <p:nvPr/>
        </p:nvSpPr>
        <p:spPr>
          <a:xfrm>
            <a:off x="342900" y="6477913"/>
            <a:ext cx="17602200" cy="1200329"/>
          </a:xfrm>
          <a:prstGeom prst="rect">
            <a:avLst/>
          </a:prstGeom>
          <a:noFill/>
        </p:spPr>
        <p:txBody>
          <a:bodyPr wrap="square" rtlCol="0">
            <a:spAutoFit/>
          </a:bodyPr>
          <a:lstStyle/>
          <a:p>
            <a:pPr algn="ctr"/>
            <a:r>
              <a:rPr lang="es-MX" sz="3600" b="1" dirty="0"/>
              <a:t>Por que la vid debe darle vida al pámpano si no lleva frutos ?  Y Por que Dios debe </a:t>
            </a:r>
            <a:r>
              <a:rPr lang="es-MX" sz="3600" b="1" dirty="0" smtClean="0"/>
              <a:t>sanarle, </a:t>
            </a:r>
            <a:r>
              <a:rPr lang="es-MX" sz="3600" b="1" dirty="0"/>
              <a:t>bendecirle si su vida no da </a:t>
            </a:r>
            <a:r>
              <a:rPr lang="es-MX" sz="3600" b="1" dirty="0" smtClean="0"/>
              <a:t>frutos.</a:t>
            </a:r>
            <a:endParaRPr lang="es-MX" sz="3600" b="1" dirty="0"/>
          </a:p>
        </p:txBody>
      </p:sp>
      <p:sp>
        <p:nvSpPr>
          <p:cNvPr id="20" name="CuadroTexto 19"/>
          <p:cNvSpPr txBox="1"/>
          <p:nvPr/>
        </p:nvSpPr>
        <p:spPr>
          <a:xfrm>
            <a:off x="1597660" y="7971142"/>
            <a:ext cx="15953740" cy="1754326"/>
          </a:xfrm>
          <a:prstGeom prst="rect">
            <a:avLst/>
          </a:prstGeom>
          <a:noFill/>
        </p:spPr>
        <p:txBody>
          <a:bodyPr wrap="square" rtlCol="0">
            <a:spAutoFit/>
          </a:bodyPr>
          <a:lstStyle/>
          <a:p>
            <a:pPr algn="ctr"/>
            <a:r>
              <a:rPr lang="es-MX" sz="3600" b="1" i="1" dirty="0">
                <a:solidFill>
                  <a:srgbClr val="0070C0"/>
                </a:solidFill>
              </a:rPr>
              <a:t>“En esto es glorificado mi Padre, en que llevéis mucho fruto, y seáis así mis discípulos.”</a:t>
            </a:r>
            <a:br>
              <a:rPr lang="es-MX" sz="3600" b="1" i="1" dirty="0">
                <a:solidFill>
                  <a:srgbClr val="0070C0"/>
                </a:solidFill>
              </a:rPr>
            </a:br>
            <a:r>
              <a:rPr lang="es-MX" sz="3600" b="1" i="1" dirty="0"/>
              <a:t>S. Juan 15:8 RVR1960</a:t>
            </a:r>
            <a:endParaRPr lang="es-MX" sz="3600" b="1" i="1"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arn(inVertical)">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barn(inVertical)">
                                      <p:cBhvr>
                                        <p:cTn id="2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A23F1"/>
        </a:solidFill>
        <a:effectLst/>
      </p:bgPr>
    </p:bg>
    <p:spTree>
      <p:nvGrpSpPr>
        <p:cNvPr id="1" name=""/>
        <p:cNvGrpSpPr/>
        <p:nvPr/>
      </p:nvGrpSpPr>
      <p:grpSpPr>
        <a:xfrm>
          <a:off x="0" y="0"/>
          <a:ext cx="0" cy="0"/>
          <a:chOff x="0" y="0"/>
          <a:chExt cx="0" cy="0"/>
        </a:xfrm>
      </p:grpSpPr>
      <p:sp>
        <p:nvSpPr>
          <p:cNvPr id="2" name="AutoShape 2"/>
          <p:cNvSpPr/>
          <p:nvPr/>
        </p:nvSpPr>
        <p:spPr>
          <a:xfrm>
            <a:off x="181269" y="173024"/>
            <a:ext cx="18106731" cy="9940952"/>
          </a:xfrm>
          <a:prstGeom prst="rect">
            <a:avLst/>
          </a:prstGeom>
          <a:solidFill>
            <a:srgbClr val="000000"/>
          </a:solidFill>
        </p:spPr>
      </p:sp>
      <p:grpSp>
        <p:nvGrpSpPr>
          <p:cNvPr id="4" name="Group 4"/>
          <p:cNvGrpSpPr/>
          <p:nvPr/>
        </p:nvGrpSpPr>
        <p:grpSpPr>
          <a:xfrm>
            <a:off x="333296" y="8801100"/>
            <a:ext cx="1037593" cy="1003889"/>
            <a:chOff x="0" y="0"/>
            <a:chExt cx="1383457" cy="1338519"/>
          </a:xfrm>
        </p:grpSpPr>
        <p:sp>
          <p:nvSpPr>
            <p:cNvPr id="5" name="AutoShape 5"/>
            <p:cNvSpPr/>
            <p:nvPr/>
          </p:nvSpPr>
          <p:spPr>
            <a:xfrm>
              <a:off x="0" y="0"/>
              <a:ext cx="1383457" cy="1338519"/>
            </a:xfrm>
            <a:prstGeom prst="rect">
              <a:avLst/>
            </a:prstGeom>
            <a:solidFill>
              <a:srgbClr val="FFFFFF"/>
            </a:solidFill>
          </p:spPr>
        </p:sp>
        <p:sp>
          <p:nvSpPr>
            <p:cNvPr id="6" name="TextBox 6"/>
            <p:cNvSpPr txBox="1"/>
            <p:nvPr/>
          </p:nvSpPr>
          <p:spPr>
            <a:xfrm>
              <a:off x="369351" y="329323"/>
              <a:ext cx="644755" cy="622723"/>
            </a:xfrm>
            <a:prstGeom prst="rect">
              <a:avLst/>
            </a:prstGeom>
          </p:spPr>
          <p:txBody>
            <a:bodyPr lIns="0" tIns="0" rIns="0" bIns="0" rtlCol="0" anchor="t">
              <a:spAutoFit/>
            </a:bodyPr>
            <a:lstStyle/>
            <a:p>
              <a:pPr algn="ctr">
                <a:lnSpc>
                  <a:spcPts val="3919"/>
                </a:lnSpc>
                <a:spcBef>
                  <a:spcPct val="0"/>
                </a:spcBef>
              </a:pPr>
              <a:r>
                <a:rPr lang="en-US" sz="2800">
                  <a:solidFill>
                    <a:srgbClr val="1A23F1"/>
                  </a:solidFill>
                  <a:latin typeface="Libre Franklin Light Bold"/>
                </a:rPr>
                <a:t>13</a:t>
              </a:r>
            </a:p>
          </p:txBody>
        </p:sp>
      </p:grpSp>
      <p:sp>
        <p:nvSpPr>
          <p:cNvPr id="9" name="AutoShape 9"/>
          <p:cNvSpPr/>
          <p:nvPr/>
        </p:nvSpPr>
        <p:spPr>
          <a:xfrm>
            <a:off x="3913939" y="5156200"/>
            <a:ext cx="10993522" cy="990600"/>
          </a:xfrm>
          <a:prstGeom prst="rect">
            <a:avLst/>
          </a:prstGeom>
          <a:solidFill>
            <a:srgbClr val="1A23F1"/>
          </a:solidFill>
        </p:spPr>
      </p:sp>
      <p:sp>
        <p:nvSpPr>
          <p:cNvPr id="12" name="CuadroTexto 11"/>
          <p:cNvSpPr txBox="1"/>
          <p:nvPr/>
        </p:nvSpPr>
        <p:spPr>
          <a:xfrm>
            <a:off x="1219200" y="1052909"/>
            <a:ext cx="16383000" cy="4062651"/>
          </a:xfrm>
          <a:prstGeom prst="rect">
            <a:avLst/>
          </a:prstGeom>
          <a:noFill/>
        </p:spPr>
        <p:txBody>
          <a:bodyPr wrap="square" rtlCol="0">
            <a:spAutoFit/>
          </a:bodyPr>
          <a:lstStyle/>
          <a:p>
            <a:pPr algn="ctr"/>
            <a:r>
              <a:rPr lang="es-MX" sz="4000" b="1" i="1" dirty="0">
                <a:solidFill>
                  <a:schemeClr val="bg1"/>
                </a:solidFill>
              </a:rPr>
              <a:t>Es su vida una vida que glorifica a Dios ? y si su respuesta es no , por que Dios ha de contestar sus oraciones ? El pámpano no puede dar fruto alejado de la </a:t>
            </a:r>
            <a:r>
              <a:rPr lang="es-MX" sz="4000" b="1" i="1" dirty="0" smtClean="0">
                <a:solidFill>
                  <a:schemeClr val="bg1"/>
                </a:solidFill>
              </a:rPr>
              <a:t>vid,</a:t>
            </a:r>
            <a:r>
              <a:rPr lang="es-MX" sz="4000" b="1" i="1" dirty="0">
                <a:solidFill>
                  <a:schemeClr val="bg1"/>
                </a:solidFill>
              </a:rPr>
              <a:t> </a:t>
            </a:r>
            <a:r>
              <a:rPr lang="es-MX" sz="4000" b="1" i="1" dirty="0" smtClean="0">
                <a:solidFill>
                  <a:schemeClr val="bg1"/>
                </a:solidFill>
              </a:rPr>
              <a:t>le </a:t>
            </a:r>
            <a:r>
              <a:rPr lang="es-MX" sz="4000" b="1" i="1" dirty="0">
                <a:solidFill>
                  <a:schemeClr val="bg1"/>
                </a:solidFill>
              </a:rPr>
              <a:t>parecería correcto que el señor le bendiga económicamente y usted no tiene la intención de apoyar su obra en la tierra? O que le dé salud si su cuerpo le da rienda suelta al placer ? Y que le dé larga vida y usted no quiere servir y ganar almas en el lugar donde vive </a:t>
            </a:r>
            <a:r>
              <a:rPr lang="es-MX" sz="3200" b="1" i="1" dirty="0">
                <a:solidFill>
                  <a:schemeClr val="bg1"/>
                </a:solidFill>
              </a:rPr>
              <a:t>?</a:t>
            </a:r>
            <a:r>
              <a:rPr lang="es-MX" b="1" i="1" dirty="0">
                <a:solidFill>
                  <a:schemeClr val="bg1"/>
                </a:solidFill>
              </a:rPr>
              <a:t/>
            </a:r>
            <a:br>
              <a:rPr lang="es-MX" b="1" i="1" dirty="0">
                <a:solidFill>
                  <a:schemeClr val="bg1"/>
                </a:solidFill>
              </a:rPr>
            </a:br>
            <a:endParaRPr lang="es-MX" b="1" i="1" dirty="0">
              <a:solidFill>
                <a:schemeClr val="bg1"/>
              </a:solidFill>
            </a:endParaRPr>
          </a:p>
        </p:txBody>
      </p:sp>
      <p:sp>
        <p:nvSpPr>
          <p:cNvPr id="13" name="CuadroTexto 12"/>
          <p:cNvSpPr txBox="1"/>
          <p:nvPr/>
        </p:nvSpPr>
        <p:spPr>
          <a:xfrm>
            <a:off x="2895600" y="6924434"/>
            <a:ext cx="13030200" cy="2123658"/>
          </a:xfrm>
          <a:prstGeom prst="rect">
            <a:avLst/>
          </a:prstGeom>
          <a:noFill/>
        </p:spPr>
        <p:txBody>
          <a:bodyPr wrap="square" rtlCol="0">
            <a:spAutoFit/>
          </a:bodyPr>
          <a:lstStyle/>
          <a:p>
            <a:pPr algn="ctr"/>
            <a:r>
              <a:rPr lang="es-MX" sz="4400" b="1" dirty="0">
                <a:solidFill>
                  <a:srgbClr val="0070C0"/>
                </a:solidFill>
              </a:rPr>
              <a:t>“Si permanecéis en mí, y mis palabras permanecen en vosotros, pedid todo lo que queréis, y os será hecho.”</a:t>
            </a:r>
            <a:br>
              <a:rPr lang="es-MX" sz="4400" b="1" dirty="0">
                <a:solidFill>
                  <a:srgbClr val="0070C0"/>
                </a:solidFill>
              </a:rPr>
            </a:br>
            <a:r>
              <a:rPr lang="es-MX" sz="4400" b="1" dirty="0">
                <a:solidFill>
                  <a:schemeClr val="bg1"/>
                </a:solidFill>
              </a:rPr>
              <a:t>S. Juan 15:7 RVR1960</a:t>
            </a:r>
            <a:endParaRPr lang="es-MX" sz="44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barn(inVertical)">
                                      <p:cBhvr>
                                        <p:cTn id="1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A23F1"/>
        </a:solidFill>
        <a:effectLst/>
      </p:bgPr>
    </p:bg>
    <p:spTree>
      <p:nvGrpSpPr>
        <p:cNvPr id="1" name=""/>
        <p:cNvGrpSpPr/>
        <p:nvPr/>
      </p:nvGrpSpPr>
      <p:grpSpPr>
        <a:xfrm>
          <a:off x="0" y="0"/>
          <a:ext cx="0" cy="0"/>
          <a:chOff x="0" y="0"/>
          <a:chExt cx="0" cy="0"/>
        </a:xfrm>
      </p:grpSpPr>
      <p:sp>
        <p:nvSpPr>
          <p:cNvPr id="4" name="AutoShape 4"/>
          <p:cNvSpPr/>
          <p:nvPr/>
        </p:nvSpPr>
        <p:spPr>
          <a:xfrm>
            <a:off x="629384" y="4943543"/>
            <a:ext cx="5546213" cy="1800439"/>
          </a:xfrm>
          <a:prstGeom prst="rect">
            <a:avLst/>
          </a:prstGeom>
          <a:solidFill>
            <a:srgbClr val="1A23F1"/>
          </a:solidFill>
        </p:spPr>
      </p:sp>
      <p:sp>
        <p:nvSpPr>
          <p:cNvPr id="6" name="AutoShape 6"/>
          <p:cNvSpPr/>
          <p:nvPr/>
        </p:nvSpPr>
        <p:spPr>
          <a:xfrm>
            <a:off x="8362419" y="2273660"/>
            <a:ext cx="315022" cy="338364"/>
          </a:xfrm>
          <a:prstGeom prst="rect">
            <a:avLst/>
          </a:prstGeom>
          <a:solidFill>
            <a:srgbClr val="1A23F1"/>
          </a:solidFill>
        </p:spPr>
      </p:sp>
      <p:sp>
        <p:nvSpPr>
          <p:cNvPr id="7" name="AutoShape 7"/>
          <p:cNvSpPr/>
          <p:nvPr/>
        </p:nvSpPr>
        <p:spPr>
          <a:xfrm>
            <a:off x="8362419" y="4074099"/>
            <a:ext cx="315022" cy="338364"/>
          </a:xfrm>
          <a:prstGeom prst="rect">
            <a:avLst/>
          </a:prstGeom>
          <a:solidFill>
            <a:srgbClr val="1A23F1"/>
          </a:solidFill>
        </p:spPr>
      </p:sp>
      <p:sp>
        <p:nvSpPr>
          <p:cNvPr id="8" name="AutoShape 8"/>
          <p:cNvSpPr/>
          <p:nvPr/>
        </p:nvSpPr>
        <p:spPr>
          <a:xfrm>
            <a:off x="8362419" y="5874538"/>
            <a:ext cx="315022" cy="338364"/>
          </a:xfrm>
          <a:prstGeom prst="rect">
            <a:avLst/>
          </a:prstGeom>
          <a:solidFill>
            <a:srgbClr val="1A23F1"/>
          </a:solidFill>
        </p:spPr>
      </p:sp>
      <p:sp>
        <p:nvSpPr>
          <p:cNvPr id="9" name="AutoShape 9"/>
          <p:cNvSpPr/>
          <p:nvPr/>
        </p:nvSpPr>
        <p:spPr>
          <a:xfrm>
            <a:off x="8362419" y="7674977"/>
            <a:ext cx="315022" cy="338364"/>
          </a:xfrm>
          <a:prstGeom prst="rect">
            <a:avLst/>
          </a:prstGeom>
          <a:solidFill>
            <a:srgbClr val="1A23F1"/>
          </a:solidFill>
        </p:spPr>
      </p:sp>
      <p:grpSp>
        <p:nvGrpSpPr>
          <p:cNvPr id="15" name="Group 15"/>
          <p:cNvGrpSpPr/>
          <p:nvPr/>
        </p:nvGrpSpPr>
        <p:grpSpPr>
          <a:xfrm>
            <a:off x="181607" y="9052319"/>
            <a:ext cx="1037593" cy="1003889"/>
            <a:chOff x="0" y="0"/>
            <a:chExt cx="1383457" cy="1338519"/>
          </a:xfrm>
        </p:grpSpPr>
        <p:sp>
          <p:nvSpPr>
            <p:cNvPr id="16" name="AutoShape 16"/>
            <p:cNvSpPr/>
            <p:nvPr/>
          </p:nvSpPr>
          <p:spPr>
            <a:xfrm>
              <a:off x="0" y="0"/>
              <a:ext cx="1383457" cy="1338519"/>
            </a:xfrm>
            <a:prstGeom prst="rect">
              <a:avLst/>
            </a:prstGeom>
            <a:solidFill>
              <a:srgbClr val="FFFFFF"/>
            </a:solidFill>
          </p:spPr>
        </p:sp>
        <p:sp>
          <p:nvSpPr>
            <p:cNvPr id="17" name="TextBox 17"/>
            <p:cNvSpPr txBox="1"/>
            <p:nvPr/>
          </p:nvSpPr>
          <p:spPr>
            <a:xfrm>
              <a:off x="369351" y="329323"/>
              <a:ext cx="644755" cy="622723"/>
            </a:xfrm>
            <a:prstGeom prst="rect">
              <a:avLst/>
            </a:prstGeom>
          </p:spPr>
          <p:txBody>
            <a:bodyPr lIns="0" tIns="0" rIns="0" bIns="0" rtlCol="0" anchor="t">
              <a:spAutoFit/>
            </a:bodyPr>
            <a:lstStyle/>
            <a:p>
              <a:pPr algn="ctr">
                <a:lnSpc>
                  <a:spcPts val="3919"/>
                </a:lnSpc>
                <a:spcBef>
                  <a:spcPct val="0"/>
                </a:spcBef>
              </a:pPr>
              <a:r>
                <a:rPr lang="en-US" sz="2800">
                  <a:solidFill>
                    <a:srgbClr val="1A23F1"/>
                  </a:solidFill>
                  <a:latin typeface="Libre Franklin Light Bold"/>
                </a:rPr>
                <a:t>16</a:t>
              </a:r>
            </a:p>
          </p:txBody>
        </p:sp>
      </p:grpSp>
      <p:sp>
        <p:nvSpPr>
          <p:cNvPr id="18" name="CuadroTexto 17"/>
          <p:cNvSpPr txBox="1"/>
          <p:nvPr/>
        </p:nvSpPr>
        <p:spPr>
          <a:xfrm>
            <a:off x="952500" y="796450"/>
            <a:ext cx="8458200" cy="830997"/>
          </a:xfrm>
          <a:prstGeom prst="rect">
            <a:avLst/>
          </a:prstGeom>
          <a:noFill/>
        </p:spPr>
        <p:txBody>
          <a:bodyPr wrap="square" rtlCol="0">
            <a:spAutoFit/>
          </a:bodyPr>
          <a:lstStyle/>
          <a:p>
            <a:pPr algn="ctr"/>
            <a:r>
              <a:rPr lang="es-MX" sz="4800" b="1" dirty="0">
                <a:solidFill>
                  <a:schemeClr val="bg1"/>
                </a:solidFill>
              </a:rPr>
              <a:t>El árbol se identifica por su fruto </a:t>
            </a:r>
            <a:endParaRPr lang="es-MX" sz="4800" b="1" dirty="0">
              <a:solidFill>
                <a:schemeClr val="bg1"/>
              </a:solidFill>
            </a:endParaRPr>
          </a:p>
        </p:txBody>
      </p:sp>
      <p:sp>
        <p:nvSpPr>
          <p:cNvPr id="19" name="CuadroTexto 18"/>
          <p:cNvSpPr txBox="1"/>
          <p:nvPr/>
        </p:nvSpPr>
        <p:spPr>
          <a:xfrm>
            <a:off x="1219200" y="2612024"/>
            <a:ext cx="7924800" cy="2585323"/>
          </a:xfrm>
          <a:prstGeom prst="rect">
            <a:avLst/>
          </a:prstGeom>
          <a:noFill/>
        </p:spPr>
        <p:txBody>
          <a:bodyPr wrap="square" rtlCol="0">
            <a:spAutoFit/>
          </a:bodyPr>
          <a:lstStyle/>
          <a:p>
            <a:pPr algn="ctr"/>
            <a:r>
              <a:rPr lang="es-MX" sz="3600" b="1" i="1" dirty="0">
                <a:solidFill>
                  <a:schemeClr val="bg1"/>
                </a:solidFill>
              </a:rPr>
              <a:t>“Por sus frutos los conoceréis. ¿Acaso se recogen uvas de los espinos, o higos de los abrojos?”</a:t>
            </a:r>
            <a:br>
              <a:rPr lang="es-MX" sz="3600" b="1" i="1" dirty="0">
                <a:solidFill>
                  <a:schemeClr val="bg1"/>
                </a:solidFill>
              </a:rPr>
            </a:br>
            <a:r>
              <a:rPr lang="es-MX" sz="3600" b="1" i="1" dirty="0"/>
              <a:t>S. Mateo 7:16 RVR1960</a:t>
            </a:r>
            <a:r>
              <a:rPr lang="es-MX" dirty="0"/>
              <a:t/>
            </a:r>
            <a:br>
              <a:rPr lang="es-MX" dirty="0"/>
            </a:br>
            <a:endParaRPr lang="es-MX" dirty="0"/>
          </a:p>
        </p:txBody>
      </p:sp>
      <p:sp>
        <p:nvSpPr>
          <p:cNvPr id="20" name="CuadroTexto 19"/>
          <p:cNvSpPr txBox="1"/>
          <p:nvPr/>
        </p:nvSpPr>
        <p:spPr>
          <a:xfrm>
            <a:off x="1197197" y="6582180"/>
            <a:ext cx="7924800" cy="2862322"/>
          </a:xfrm>
          <a:prstGeom prst="rect">
            <a:avLst/>
          </a:prstGeom>
          <a:noFill/>
        </p:spPr>
        <p:txBody>
          <a:bodyPr wrap="square" rtlCol="0">
            <a:spAutoFit/>
          </a:bodyPr>
          <a:lstStyle/>
          <a:p>
            <a:pPr algn="ctr"/>
            <a:r>
              <a:rPr lang="es-MX" sz="3600" b="1" i="1" dirty="0">
                <a:solidFill>
                  <a:schemeClr val="bg1"/>
                </a:solidFill>
              </a:rPr>
              <a:t>“Mas el fruto del Espíritu es amor, gozo, paz, paciencia, benignidad, bondad, fe, mansedumbre, templanza; contra tales cosas no hay ley.”</a:t>
            </a:r>
            <a:br>
              <a:rPr lang="es-MX" sz="3600" b="1" i="1" dirty="0">
                <a:solidFill>
                  <a:schemeClr val="bg1"/>
                </a:solidFill>
              </a:rPr>
            </a:br>
            <a:r>
              <a:rPr lang="es-MX" sz="3600" b="1" i="1" dirty="0"/>
              <a:t>Gálatas 5:22-23 RVR1960</a:t>
            </a:r>
            <a:endParaRPr lang="es-MX" sz="3600" b="1" i="1" dirty="0"/>
          </a:p>
        </p:txBody>
      </p:sp>
      <p:sp>
        <p:nvSpPr>
          <p:cNvPr id="22" name="Flecha abajo 21"/>
          <p:cNvSpPr/>
          <p:nvPr/>
        </p:nvSpPr>
        <p:spPr>
          <a:xfrm>
            <a:off x="4326753" y="5281704"/>
            <a:ext cx="2133600" cy="900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p:cNvSpPr txBox="1"/>
          <p:nvPr/>
        </p:nvSpPr>
        <p:spPr>
          <a:xfrm>
            <a:off x="10220313" y="571500"/>
            <a:ext cx="7466114" cy="2554545"/>
          </a:xfrm>
          <a:prstGeom prst="rect">
            <a:avLst/>
          </a:prstGeom>
          <a:noFill/>
        </p:spPr>
        <p:txBody>
          <a:bodyPr wrap="square" rtlCol="0">
            <a:spAutoFit/>
          </a:bodyPr>
          <a:lstStyle/>
          <a:p>
            <a:pPr algn="ctr"/>
            <a:r>
              <a:rPr lang="es-MX" sz="4000" b="1" dirty="0"/>
              <a:t>Debemos permanecer </a:t>
            </a:r>
            <a:r>
              <a:rPr lang="es-MX" sz="4000" b="1" dirty="0" smtClean="0"/>
              <a:t>en el  </a:t>
            </a:r>
            <a:r>
              <a:rPr lang="es-MX" sz="4000" b="1" dirty="0"/>
              <a:t>para dar fruto y que el fruto </a:t>
            </a:r>
            <a:r>
              <a:rPr lang="es-MX" sz="4000" b="1" dirty="0" smtClean="0"/>
              <a:t>permanezca. </a:t>
            </a:r>
            <a:r>
              <a:rPr lang="es-MX" sz="4000" b="1" dirty="0"/>
              <a:t/>
            </a:r>
            <a:br>
              <a:rPr lang="es-MX" sz="4000" b="1" dirty="0"/>
            </a:br>
            <a:endParaRPr lang="es-MX" sz="4000" b="1" dirty="0"/>
          </a:p>
        </p:txBody>
      </p:sp>
      <p:sp>
        <p:nvSpPr>
          <p:cNvPr id="24" name="CuadroTexto 23"/>
          <p:cNvSpPr txBox="1"/>
          <p:nvPr/>
        </p:nvSpPr>
        <p:spPr>
          <a:xfrm>
            <a:off x="10220313" y="2852686"/>
            <a:ext cx="7086600" cy="3970318"/>
          </a:xfrm>
          <a:prstGeom prst="rect">
            <a:avLst/>
          </a:prstGeom>
          <a:noFill/>
        </p:spPr>
        <p:txBody>
          <a:bodyPr wrap="square" rtlCol="0">
            <a:spAutoFit/>
          </a:bodyPr>
          <a:lstStyle/>
          <a:p>
            <a:pPr algn="ctr"/>
            <a:r>
              <a:rPr lang="es-MX" sz="3600" b="1" i="1" dirty="0">
                <a:solidFill>
                  <a:schemeClr val="bg1"/>
                </a:solidFill>
              </a:rPr>
              <a:t>“No me elegisteis vosotros a mí, sino que yo os elegí a vosotros, y os he puesto para que vayáis y llevéis fruto, y vuestro fruto permanezca; para que todo lo que pidiereis al Padre en mi nombre, él os lo dé.”</a:t>
            </a:r>
            <a:br>
              <a:rPr lang="es-MX" sz="3600" b="1" i="1" dirty="0">
                <a:solidFill>
                  <a:schemeClr val="bg1"/>
                </a:solidFill>
              </a:rPr>
            </a:br>
            <a:r>
              <a:rPr lang="es-MX" sz="3600" b="1" i="1" dirty="0"/>
              <a:t>S. Juan 15:16 RVR1960</a:t>
            </a:r>
            <a:endParaRPr lang="es-MX" sz="3600" b="1" i="1" dirty="0"/>
          </a:p>
        </p:txBody>
      </p:sp>
      <p:sp>
        <p:nvSpPr>
          <p:cNvPr id="25" name="CuadroTexto 24"/>
          <p:cNvSpPr txBox="1"/>
          <p:nvPr/>
        </p:nvSpPr>
        <p:spPr>
          <a:xfrm>
            <a:off x="9914770" y="7520993"/>
            <a:ext cx="8077200" cy="1754326"/>
          </a:xfrm>
          <a:prstGeom prst="rect">
            <a:avLst/>
          </a:prstGeom>
          <a:noFill/>
        </p:spPr>
        <p:txBody>
          <a:bodyPr wrap="square" rtlCol="0">
            <a:spAutoFit/>
          </a:bodyPr>
          <a:lstStyle/>
          <a:p>
            <a:pPr algn="ctr"/>
            <a:r>
              <a:rPr lang="es-MX" sz="3600" b="1" dirty="0"/>
              <a:t>El señor nos mandó hacer </a:t>
            </a:r>
            <a:r>
              <a:rPr lang="es-MX" sz="3600" b="1" dirty="0" smtClean="0"/>
              <a:t>discípulos, </a:t>
            </a:r>
            <a:r>
              <a:rPr lang="es-MX" sz="3600" b="1" dirty="0"/>
              <a:t>lo que el hombre </a:t>
            </a:r>
            <a:r>
              <a:rPr lang="es-MX" sz="3600" b="1" dirty="0" smtClean="0"/>
              <a:t>hace, </a:t>
            </a:r>
            <a:r>
              <a:rPr lang="es-MX" sz="3600" b="1" dirty="0"/>
              <a:t>desaparecerá y solo lo que él hace </a:t>
            </a:r>
            <a:r>
              <a:rPr lang="es-MX" sz="3600" b="1" dirty="0" smtClean="0"/>
              <a:t>permanecerá. </a:t>
            </a:r>
            <a:endParaRPr lang="es-MX" sz="3600" b="1" dirty="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wipe(down)">
                                      <p:cBhvr>
                                        <p:cTn id="25" dur="580">
                                          <p:stCondLst>
                                            <p:cond delay="0"/>
                                          </p:stCondLst>
                                        </p:cTn>
                                        <p:tgtEl>
                                          <p:spTgt spid="20">
                                            <p:txEl>
                                              <p:pRg st="0" end="0"/>
                                            </p:txEl>
                                          </p:spTgt>
                                        </p:tgtEl>
                                      </p:cBhvr>
                                    </p:animEffect>
                                    <p:anim calcmode="lin" valueType="num">
                                      <p:cBhvr>
                                        <p:cTn id="26" dur="1822" tmFilter="0,0; 0.14,0.36; 0.43,0.73; 0.71,0.91; 1.0,1.0">
                                          <p:stCondLst>
                                            <p:cond delay="0"/>
                                          </p:stCondLst>
                                        </p:cTn>
                                        <p:tgtEl>
                                          <p:spTgt spid="20">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0">
                                            <p:txEl>
                                              <p:pRg st="0" end="0"/>
                                            </p:txEl>
                                          </p:spTgt>
                                        </p:tgtEl>
                                      </p:cBhvr>
                                      <p:to x="100000" y="60000"/>
                                    </p:animScale>
                                    <p:animScale>
                                      <p:cBhvr>
                                        <p:cTn id="32" dur="166" decel="50000">
                                          <p:stCondLst>
                                            <p:cond delay="676"/>
                                          </p:stCondLst>
                                        </p:cTn>
                                        <p:tgtEl>
                                          <p:spTgt spid="20">
                                            <p:txEl>
                                              <p:pRg st="0" end="0"/>
                                            </p:txEl>
                                          </p:spTgt>
                                        </p:tgtEl>
                                      </p:cBhvr>
                                      <p:to x="100000" y="100000"/>
                                    </p:animScale>
                                    <p:animScale>
                                      <p:cBhvr>
                                        <p:cTn id="33" dur="26">
                                          <p:stCondLst>
                                            <p:cond delay="1312"/>
                                          </p:stCondLst>
                                        </p:cTn>
                                        <p:tgtEl>
                                          <p:spTgt spid="20">
                                            <p:txEl>
                                              <p:pRg st="0" end="0"/>
                                            </p:txEl>
                                          </p:spTgt>
                                        </p:tgtEl>
                                      </p:cBhvr>
                                      <p:to x="100000" y="80000"/>
                                    </p:animScale>
                                    <p:animScale>
                                      <p:cBhvr>
                                        <p:cTn id="34" dur="166" decel="50000">
                                          <p:stCondLst>
                                            <p:cond delay="1338"/>
                                          </p:stCondLst>
                                        </p:cTn>
                                        <p:tgtEl>
                                          <p:spTgt spid="20">
                                            <p:txEl>
                                              <p:pRg st="0" end="0"/>
                                            </p:txEl>
                                          </p:spTgt>
                                        </p:tgtEl>
                                      </p:cBhvr>
                                      <p:to x="100000" y="100000"/>
                                    </p:animScale>
                                    <p:animScale>
                                      <p:cBhvr>
                                        <p:cTn id="35" dur="26">
                                          <p:stCondLst>
                                            <p:cond delay="1642"/>
                                          </p:stCondLst>
                                        </p:cTn>
                                        <p:tgtEl>
                                          <p:spTgt spid="20">
                                            <p:txEl>
                                              <p:pRg st="0" end="0"/>
                                            </p:txEl>
                                          </p:spTgt>
                                        </p:tgtEl>
                                      </p:cBhvr>
                                      <p:to x="100000" y="90000"/>
                                    </p:animScale>
                                    <p:animScale>
                                      <p:cBhvr>
                                        <p:cTn id="36" dur="166" decel="50000">
                                          <p:stCondLst>
                                            <p:cond delay="1668"/>
                                          </p:stCondLst>
                                        </p:cTn>
                                        <p:tgtEl>
                                          <p:spTgt spid="20">
                                            <p:txEl>
                                              <p:pRg st="0" end="0"/>
                                            </p:txEl>
                                          </p:spTgt>
                                        </p:tgtEl>
                                      </p:cBhvr>
                                      <p:to x="100000" y="100000"/>
                                    </p:animScale>
                                    <p:animScale>
                                      <p:cBhvr>
                                        <p:cTn id="37" dur="26">
                                          <p:stCondLst>
                                            <p:cond delay="1808"/>
                                          </p:stCondLst>
                                        </p:cTn>
                                        <p:tgtEl>
                                          <p:spTgt spid="20">
                                            <p:txEl>
                                              <p:pRg st="0" end="0"/>
                                            </p:txEl>
                                          </p:spTgt>
                                        </p:tgtEl>
                                      </p:cBhvr>
                                      <p:to x="100000" y="95000"/>
                                    </p:animScale>
                                    <p:animScale>
                                      <p:cBhvr>
                                        <p:cTn id="38" dur="166" decel="50000">
                                          <p:stCondLst>
                                            <p:cond delay="1834"/>
                                          </p:stCondLst>
                                        </p:cTn>
                                        <p:tgtEl>
                                          <p:spTgt spid="20">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4">
                                            <p:txEl>
                                              <p:pRg st="0" end="0"/>
                                            </p:txEl>
                                          </p:spTgt>
                                        </p:tgtEl>
                                        <p:attrNameLst>
                                          <p:attrName>style.visibility</p:attrName>
                                        </p:attrNameLst>
                                      </p:cBhvr>
                                      <p:to>
                                        <p:strVal val="visible"/>
                                      </p:to>
                                    </p:set>
                                    <p:animEffect transition="in" filter="fade">
                                      <p:cBhvr>
                                        <p:cTn id="48" dur="1000"/>
                                        <p:tgtEl>
                                          <p:spTgt spid="24">
                                            <p:txEl>
                                              <p:pRg st="0" end="0"/>
                                            </p:txEl>
                                          </p:spTgt>
                                        </p:tgtEl>
                                      </p:cBhvr>
                                    </p:animEffect>
                                    <p:anim calcmode="lin" valueType="num">
                                      <p:cBhvr>
                                        <p:cTn id="49"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5">
                                            <p:txEl>
                                              <p:pRg st="0" end="0"/>
                                            </p:txEl>
                                          </p:spTgt>
                                        </p:tgtEl>
                                        <p:attrNameLst>
                                          <p:attrName>style.visibility</p:attrName>
                                        </p:attrNameLst>
                                      </p:cBhvr>
                                      <p:to>
                                        <p:strVal val="visible"/>
                                      </p:to>
                                    </p:set>
                                    <p:animEffect transition="in" filter="barn(inVertical)">
                                      <p:cBhvr>
                                        <p:cTn id="55"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A23F1"/>
        </a:solidFill>
        <a:effectLst/>
      </p:bgPr>
    </p:bg>
    <p:spTree>
      <p:nvGrpSpPr>
        <p:cNvPr id="1" name=""/>
        <p:cNvGrpSpPr/>
        <p:nvPr/>
      </p:nvGrpSpPr>
      <p:grpSpPr>
        <a:xfrm>
          <a:off x="0" y="0"/>
          <a:ext cx="0" cy="0"/>
          <a:chOff x="0" y="0"/>
          <a:chExt cx="0" cy="0"/>
        </a:xfrm>
      </p:grpSpPr>
      <p:sp>
        <p:nvSpPr>
          <p:cNvPr id="2" name="AutoShape 2"/>
          <p:cNvSpPr/>
          <p:nvPr/>
        </p:nvSpPr>
        <p:spPr>
          <a:xfrm>
            <a:off x="0" y="310097"/>
            <a:ext cx="18401145" cy="9940952"/>
          </a:xfrm>
          <a:prstGeom prst="rect">
            <a:avLst/>
          </a:prstGeom>
          <a:solidFill>
            <a:srgbClr val="000000"/>
          </a:solidFill>
        </p:spPr>
      </p:sp>
      <p:sp>
        <p:nvSpPr>
          <p:cNvPr id="7" name="AutoShape 7"/>
          <p:cNvSpPr/>
          <p:nvPr/>
        </p:nvSpPr>
        <p:spPr>
          <a:xfrm>
            <a:off x="15536693" y="3549707"/>
            <a:ext cx="2864452" cy="469552"/>
          </a:xfrm>
          <a:prstGeom prst="rect">
            <a:avLst/>
          </a:prstGeom>
          <a:solidFill>
            <a:srgbClr val="1A23F1"/>
          </a:solidFill>
        </p:spPr>
      </p:sp>
      <p:grpSp>
        <p:nvGrpSpPr>
          <p:cNvPr id="18" name="Group 18"/>
          <p:cNvGrpSpPr/>
          <p:nvPr/>
        </p:nvGrpSpPr>
        <p:grpSpPr>
          <a:xfrm>
            <a:off x="16090490" y="173024"/>
            <a:ext cx="1037593" cy="1003889"/>
            <a:chOff x="0" y="0"/>
            <a:chExt cx="1383457" cy="1338519"/>
          </a:xfrm>
        </p:grpSpPr>
        <p:sp>
          <p:nvSpPr>
            <p:cNvPr id="19" name="AutoShape 19"/>
            <p:cNvSpPr/>
            <p:nvPr/>
          </p:nvSpPr>
          <p:spPr>
            <a:xfrm>
              <a:off x="0" y="0"/>
              <a:ext cx="1383457" cy="1338519"/>
            </a:xfrm>
            <a:prstGeom prst="rect">
              <a:avLst/>
            </a:prstGeom>
            <a:solidFill>
              <a:srgbClr val="FFFFFF"/>
            </a:solidFill>
          </p:spPr>
        </p:sp>
        <p:sp>
          <p:nvSpPr>
            <p:cNvPr id="20" name="TextBox 20"/>
            <p:cNvSpPr txBox="1"/>
            <p:nvPr/>
          </p:nvSpPr>
          <p:spPr>
            <a:xfrm>
              <a:off x="369351" y="329323"/>
              <a:ext cx="644755" cy="622723"/>
            </a:xfrm>
            <a:prstGeom prst="rect">
              <a:avLst/>
            </a:prstGeom>
          </p:spPr>
          <p:txBody>
            <a:bodyPr lIns="0" tIns="0" rIns="0" bIns="0" rtlCol="0" anchor="t">
              <a:spAutoFit/>
            </a:bodyPr>
            <a:lstStyle/>
            <a:p>
              <a:pPr algn="ctr">
                <a:lnSpc>
                  <a:spcPts val="3919"/>
                </a:lnSpc>
                <a:spcBef>
                  <a:spcPct val="0"/>
                </a:spcBef>
              </a:pPr>
              <a:r>
                <a:rPr lang="en-US" sz="2800">
                  <a:solidFill>
                    <a:srgbClr val="1A23F1"/>
                  </a:solidFill>
                  <a:latin typeface="Libre Franklin Light Bold"/>
                </a:rPr>
                <a:t>15</a:t>
              </a:r>
            </a:p>
          </p:txBody>
        </p:sp>
      </p:grpSp>
      <p:sp>
        <p:nvSpPr>
          <p:cNvPr id="22" name="CuadroTexto 21"/>
          <p:cNvSpPr txBox="1"/>
          <p:nvPr/>
        </p:nvSpPr>
        <p:spPr>
          <a:xfrm>
            <a:off x="5791200" y="887058"/>
            <a:ext cx="9677400" cy="769441"/>
          </a:xfrm>
          <a:prstGeom prst="rect">
            <a:avLst/>
          </a:prstGeom>
          <a:noFill/>
        </p:spPr>
        <p:txBody>
          <a:bodyPr wrap="square" rtlCol="0">
            <a:spAutoFit/>
          </a:bodyPr>
          <a:lstStyle/>
          <a:p>
            <a:pPr algn="ctr"/>
            <a:r>
              <a:rPr lang="es-MX" sz="4400" b="1" dirty="0" smtClean="0">
                <a:solidFill>
                  <a:schemeClr val="bg1"/>
                </a:solidFill>
              </a:rPr>
              <a:t>B. </a:t>
            </a:r>
            <a:r>
              <a:rPr lang="es-MX" sz="4400" b="1" dirty="0">
                <a:solidFill>
                  <a:schemeClr val="bg1"/>
                </a:solidFill>
              </a:rPr>
              <a:t>S</a:t>
            </a:r>
            <a:r>
              <a:rPr lang="es-MX" sz="4400" b="1" dirty="0" smtClean="0">
                <a:solidFill>
                  <a:schemeClr val="bg1"/>
                </a:solidFill>
              </a:rPr>
              <a:t>u </a:t>
            </a:r>
            <a:r>
              <a:rPr lang="es-MX" sz="4400" b="1" dirty="0">
                <a:solidFill>
                  <a:schemeClr val="bg1"/>
                </a:solidFill>
              </a:rPr>
              <a:t>palabra permanezca en nosotros </a:t>
            </a:r>
            <a:endParaRPr lang="es-MX" sz="4400" b="1" dirty="0">
              <a:solidFill>
                <a:schemeClr val="bg1"/>
              </a:solidFill>
            </a:endParaRPr>
          </a:p>
        </p:txBody>
      </p:sp>
      <p:sp>
        <p:nvSpPr>
          <p:cNvPr id="23" name="CuadroTexto 22"/>
          <p:cNvSpPr txBox="1"/>
          <p:nvPr/>
        </p:nvSpPr>
        <p:spPr>
          <a:xfrm>
            <a:off x="5219926" y="2050579"/>
            <a:ext cx="11353800" cy="1754326"/>
          </a:xfrm>
          <a:prstGeom prst="rect">
            <a:avLst/>
          </a:prstGeom>
          <a:noFill/>
        </p:spPr>
        <p:txBody>
          <a:bodyPr wrap="square" rtlCol="0">
            <a:spAutoFit/>
          </a:bodyPr>
          <a:lstStyle/>
          <a:p>
            <a:pPr algn="ctr"/>
            <a:r>
              <a:rPr lang="es-MX" sz="3600" b="1" dirty="0">
                <a:solidFill>
                  <a:srgbClr val="0070C0"/>
                </a:solidFill>
              </a:rPr>
              <a:t>“Si permanecéis en mí, y mis palabras permanecen en vosotros, pedid todo lo que queréis, y os será hecho.”</a:t>
            </a:r>
            <a:br>
              <a:rPr lang="es-MX" sz="3600" b="1" dirty="0">
                <a:solidFill>
                  <a:srgbClr val="0070C0"/>
                </a:solidFill>
              </a:rPr>
            </a:br>
            <a:r>
              <a:rPr lang="es-MX" sz="3600" b="1" dirty="0">
                <a:solidFill>
                  <a:schemeClr val="bg1"/>
                </a:solidFill>
              </a:rPr>
              <a:t>S. Juan 15:7 RVR19</a:t>
            </a:r>
            <a:endParaRPr lang="es-MX" sz="3600" b="1" dirty="0">
              <a:solidFill>
                <a:schemeClr val="bg1"/>
              </a:solidFill>
            </a:endParaRPr>
          </a:p>
        </p:txBody>
      </p:sp>
      <p:sp>
        <p:nvSpPr>
          <p:cNvPr id="24" name="CuadroTexto 23"/>
          <p:cNvSpPr txBox="1"/>
          <p:nvPr/>
        </p:nvSpPr>
        <p:spPr>
          <a:xfrm>
            <a:off x="4537616" y="4317928"/>
            <a:ext cx="13258800" cy="2308324"/>
          </a:xfrm>
          <a:prstGeom prst="rect">
            <a:avLst/>
          </a:prstGeom>
          <a:noFill/>
        </p:spPr>
        <p:txBody>
          <a:bodyPr wrap="square" rtlCol="0">
            <a:spAutoFit/>
          </a:bodyPr>
          <a:lstStyle/>
          <a:p>
            <a:pPr algn="ctr"/>
            <a:r>
              <a:rPr lang="es-MX" sz="3600" b="1" i="1" dirty="0">
                <a:solidFill>
                  <a:schemeClr val="bg1"/>
                </a:solidFill>
              </a:rPr>
              <a:t>Permanecer es vivir </a:t>
            </a:r>
            <a:r>
              <a:rPr lang="es-MX" sz="3600" b="1" i="1" dirty="0" smtClean="0">
                <a:solidFill>
                  <a:schemeClr val="bg1"/>
                </a:solidFill>
              </a:rPr>
              <a:t>con, </a:t>
            </a:r>
            <a:r>
              <a:rPr lang="es-MX" sz="3600" b="1" i="1" dirty="0">
                <a:solidFill>
                  <a:schemeClr val="bg1"/>
                </a:solidFill>
              </a:rPr>
              <a:t>la palabra debe estar en permanencia en nuestra </a:t>
            </a:r>
            <a:r>
              <a:rPr lang="es-MX" sz="3600" b="1" i="1" dirty="0" smtClean="0">
                <a:solidFill>
                  <a:schemeClr val="bg1"/>
                </a:solidFill>
              </a:rPr>
              <a:t>vida, </a:t>
            </a:r>
            <a:r>
              <a:rPr lang="es-MX" sz="3600" b="1" i="1" dirty="0">
                <a:solidFill>
                  <a:schemeClr val="bg1"/>
                </a:solidFill>
              </a:rPr>
              <a:t>permanecer en Cristo y la palabra ara que tus oraciones sean </a:t>
            </a:r>
            <a:r>
              <a:rPr lang="es-MX" sz="3600" b="1" i="1" dirty="0" smtClean="0">
                <a:solidFill>
                  <a:schemeClr val="bg1"/>
                </a:solidFill>
              </a:rPr>
              <a:t>escuchadas.</a:t>
            </a:r>
            <a:r>
              <a:rPr lang="es-MX" sz="3600" b="1" i="1" dirty="0">
                <a:solidFill>
                  <a:schemeClr val="bg1"/>
                </a:solidFill>
              </a:rPr>
              <a:t>  </a:t>
            </a:r>
            <a:br>
              <a:rPr lang="es-MX" sz="3600" b="1" i="1" dirty="0">
                <a:solidFill>
                  <a:schemeClr val="bg1"/>
                </a:solidFill>
              </a:rPr>
            </a:br>
            <a:endParaRPr lang="es-MX" sz="3600" b="1" i="1" dirty="0">
              <a:solidFill>
                <a:schemeClr val="bg1"/>
              </a:solidFill>
            </a:endParaRPr>
          </a:p>
        </p:txBody>
      </p:sp>
      <p:sp>
        <p:nvSpPr>
          <p:cNvPr id="25" name="CuadroTexto 24"/>
          <p:cNvSpPr txBox="1"/>
          <p:nvPr/>
        </p:nvSpPr>
        <p:spPr>
          <a:xfrm>
            <a:off x="4822096" y="6725225"/>
            <a:ext cx="6324600" cy="2554545"/>
          </a:xfrm>
          <a:prstGeom prst="rect">
            <a:avLst/>
          </a:prstGeom>
          <a:noFill/>
        </p:spPr>
        <p:txBody>
          <a:bodyPr wrap="square" rtlCol="0">
            <a:spAutoFit/>
          </a:bodyPr>
          <a:lstStyle/>
          <a:p>
            <a:r>
              <a:rPr lang="es-MX" sz="4000" b="1" dirty="0" smtClean="0">
                <a:solidFill>
                  <a:schemeClr val="bg1"/>
                </a:solidFill>
              </a:rPr>
              <a:t>1. Ella </a:t>
            </a:r>
            <a:r>
              <a:rPr lang="es-MX" sz="4000" b="1" dirty="0">
                <a:solidFill>
                  <a:schemeClr val="bg1"/>
                </a:solidFill>
              </a:rPr>
              <a:t>nos controlará , sus mandamiento nos guiarán </a:t>
            </a:r>
            <a:br>
              <a:rPr lang="es-MX" sz="4000" b="1" dirty="0">
                <a:solidFill>
                  <a:schemeClr val="bg1"/>
                </a:solidFill>
              </a:rPr>
            </a:br>
            <a:r>
              <a:rPr lang="es-MX" sz="4000" b="1" dirty="0">
                <a:solidFill>
                  <a:schemeClr val="bg1"/>
                </a:solidFill>
              </a:rPr>
              <a:t/>
            </a:r>
            <a:br>
              <a:rPr lang="es-MX" sz="4000" b="1" dirty="0">
                <a:solidFill>
                  <a:schemeClr val="bg1"/>
                </a:solidFill>
              </a:rPr>
            </a:br>
            <a:r>
              <a:rPr lang="es-MX" sz="4000" b="1" dirty="0" smtClean="0">
                <a:solidFill>
                  <a:schemeClr val="bg1"/>
                </a:solidFill>
              </a:rPr>
              <a:t>2. Ella </a:t>
            </a:r>
            <a:r>
              <a:rPr lang="es-MX" sz="4000" b="1" dirty="0">
                <a:solidFill>
                  <a:schemeClr val="bg1"/>
                </a:solidFill>
              </a:rPr>
              <a:t>nos limpiará </a:t>
            </a:r>
            <a:endParaRPr lang="es-MX" sz="4000" b="1" dirty="0">
              <a:solidFill>
                <a:schemeClr val="bg1"/>
              </a:solidFill>
            </a:endParaRPr>
          </a:p>
        </p:txBody>
      </p:sp>
      <p:sp>
        <p:nvSpPr>
          <p:cNvPr id="26" name="CuadroTexto 25"/>
          <p:cNvSpPr txBox="1"/>
          <p:nvPr/>
        </p:nvSpPr>
        <p:spPr>
          <a:xfrm>
            <a:off x="12017506" y="6698030"/>
            <a:ext cx="5715000" cy="3046988"/>
          </a:xfrm>
          <a:prstGeom prst="rect">
            <a:avLst/>
          </a:prstGeom>
          <a:noFill/>
        </p:spPr>
        <p:txBody>
          <a:bodyPr wrap="square" rtlCol="0">
            <a:spAutoFit/>
          </a:bodyPr>
          <a:lstStyle/>
          <a:p>
            <a:pPr algn="ctr"/>
            <a:r>
              <a:rPr lang="es-MX" sz="3200" b="1" dirty="0">
                <a:solidFill>
                  <a:srgbClr val="0070C0"/>
                </a:solidFill>
              </a:rPr>
              <a:t>“Todo pámpano que en mí no lleva fruto, lo quitará; y todo aquel que lleva fruto, lo limpiará, para que lleve más fruto.”</a:t>
            </a:r>
            <a:br>
              <a:rPr lang="es-MX" sz="3200" b="1" dirty="0">
                <a:solidFill>
                  <a:srgbClr val="0070C0"/>
                </a:solidFill>
              </a:rPr>
            </a:br>
            <a:r>
              <a:rPr lang="es-MX" sz="3200" b="1" dirty="0">
                <a:solidFill>
                  <a:schemeClr val="bg1"/>
                </a:solidFill>
              </a:rPr>
              <a:t>S. Juan 15:2 RVR1960</a:t>
            </a:r>
            <a:endParaRPr lang="es-MX" sz="3200" b="1" dirty="0">
              <a:solidFill>
                <a:schemeClr val="bg1"/>
              </a:solidFill>
            </a:endParaRPr>
          </a:p>
        </p:txBody>
      </p:sp>
      <p:pic>
        <p:nvPicPr>
          <p:cNvPr id="4098" name="Picture 2" descr="Permaneciendo en la Palabra - Joyce Meyer Ministries - Espan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0097"/>
            <a:ext cx="4153457" cy="99409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down)">
                                      <p:cBhvr>
                                        <p:cTn id="17" dur="580">
                                          <p:stCondLst>
                                            <p:cond delay="0"/>
                                          </p:stCondLst>
                                        </p:cTn>
                                        <p:tgtEl>
                                          <p:spTgt spid="25">
                                            <p:txEl>
                                              <p:pRg st="0" end="0"/>
                                            </p:txEl>
                                          </p:spTgt>
                                        </p:tgtEl>
                                      </p:cBhvr>
                                    </p:animEffect>
                                    <p:anim calcmode="lin" valueType="num">
                                      <p:cBhvr>
                                        <p:cTn id="18" dur="1822" tmFilter="0,0; 0.14,0.36; 0.43,0.73; 0.71,0.91; 1.0,1.0">
                                          <p:stCondLst>
                                            <p:cond delay="0"/>
                                          </p:stCondLst>
                                        </p:cTn>
                                        <p:tgtEl>
                                          <p:spTgt spid="25">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5">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5">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5">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5">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25">
                                            <p:txEl>
                                              <p:pRg st="0" end="0"/>
                                            </p:txEl>
                                          </p:spTgt>
                                        </p:tgtEl>
                                      </p:cBhvr>
                                      <p:to x="100000" y="60000"/>
                                    </p:animScale>
                                    <p:animScale>
                                      <p:cBhvr>
                                        <p:cTn id="24" dur="166" decel="50000">
                                          <p:stCondLst>
                                            <p:cond delay="676"/>
                                          </p:stCondLst>
                                        </p:cTn>
                                        <p:tgtEl>
                                          <p:spTgt spid="25">
                                            <p:txEl>
                                              <p:pRg st="0" end="0"/>
                                            </p:txEl>
                                          </p:spTgt>
                                        </p:tgtEl>
                                      </p:cBhvr>
                                      <p:to x="100000" y="100000"/>
                                    </p:animScale>
                                    <p:animScale>
                                      <p:cBhvr>
                                        <p:cTn id="25" dur="26">
                                          <p:stCondLst>
                                            <p:cond delay="1312"/>
                                          </p:stCondLst>
                                        </p:cTn>
                                        <p:tgtEl>
                                          <p:spTgt spid="25">
                                            <p:txEl>
                                              <p:pRg st="0" end="0"/>
                                            </p:txEl>
                                          </p:spTgt>
                                        </p:tgtEl>
                                      </p:cBhvr>
                                      <p:to x="100000" y="80000"/>
                                    </p:animScale>
                                    <p:animScale>
                                      <p:cBhvr>
                                        <p:cTn id="26" dur="166" decel="50000">
                                          <p:stCondLst>
                                            <p:cond delay="1338"/>
                                          </p:stCondLst>
                                        </p:cTn>
                                        <p:tgtEl>
                                          <p:spTgt spid="25">
                                            <p:txEl>
                                              <p:pRg st="0" end="0"/>
                                            </p:txEl>
                                          </p:spTgt>
                                        </p:tgtEl>
                                      </p:cBhvr>
                                      <p:to x="100000" y="100000"/>
                                    </p:animScale>
                                    <p:animScale>
                                      <p:cBhvr>
                                        <p:cTn id="27" dur="26">
                                          <p:stCondLst>
                                            <p:cond delay="1642"/>
                                          </p:stCondLst>
                                        </p:cTn>
                                        <p:tgtEl>
                                          <p:spTgt spid="25">
                                            <p:txEl>
                                              <p:pRg st="0" end="0"/>
                                            </p:txEl>
                                          </p:spTgt>
                                        </p:tgtEl>
                                      </p:cBhvr>
                                      <p:to x="100000" y="90000"/>
                                    </p:animScale>
                                    <p:animScale>
                                      <p:cBhvr>
                                        <p:cTn id="28" dur="166" decel="50000">
                                          <p:stCondLst>
                                            <p:cond delay="1668"/>
                                          </p:stCondLst>
                                        </p:cTn>
                                        <p:tgtEl>
                                          <p:spTgt spid="25">
                                            <p:txEl>
                                              <p:pRg st="0" end="0"/>
                                            </p:txEl>
                                          </p:spTgt>
                                        </p:tgtEl>
                                      </p:cBhvr>
                                      <p:to x="100000" y="100000"/>
                                    </p:animScale>
                                    <p:animScale>
                                      <p:cBhvr>
                                        <p:cTn id="29" dur="26">
                                          <p:stCondLst>
                                            <p:cond delay="1808"/>
                                          </p:stCondLst>
                                        </p:cTn>
                                        <p:tgtEl>
                                          <p:spTgt spid="25">
                                            <p:txEl>
                                              <p:pRg st="0" end="0"/>
                                            </p:txEl>
                                          </p:spTgt>
                                        </p:tgtEl>
                                      </p:cBhvr>
                                      <p:to x="100000" y="95000"/>
                                    </p:animScale>
                                    <p:animScale>
                                      <p:cBhvr>
                                        <p:cTn id="30" dur="166" decel="50000">
                                          <p:stCondLst>
                                            <p:cond delay="1834"/>
                                          </p:stCondLst>
                                        </p:cTn>
                                        <p:tgtEl>
                                          <p:spTgt spid="25">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barn(inVertical)">
                                      <p:cBhvr>
                                        <p:cTn id="35"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A23F1"/>
        </a:solidFill>
        <a:effectLst/>
      </p:bgPr>
    </p:bg>
    <p:spTree>
      <p:nvGrpSpPr>
        <p:cNvPr id="1" name=""/>
        <p:cNvGrpSpPr/>
        <p:nvPr/>
      </p:nvGrpSpPr>
      <p:grpSpPr>
        <a:xfrm>
          <a:off x="0" y="0"/>
          <a:ext cx="0" cy="0"/>
          <a:chOff x="0" y="0"/>
          <a:chExt cx="0" cy="0"/>
        </a:xfrm>
      </p:grpSpPr>
      <p:sp>
        <p:nvSpPr>
          <p:cNvPr id="2" name="AutoShape 2"/>
          <p:cNvSpPr/>
          <p:nvPr/>
        </p:nvSpPr>
        <p:spPr>
          <a:xfrm>
            <a:off x="-61634" y="346048"/>
            <a:ext cx="18420160" cy="9940952"/>
          </a:xfrm>
          <a:prstGeom prst="rect">
            <a:avLst/>
          </a:prstGeom>
          <a:solidFill>
            <a:srgbClr val="000000"/>
          </a:solidFill>
        </p:spPr>
      </p:sp>
      <p:grpSp>
        <p:nvGrpSpPr>
          <p:cNvPr id="4" name="Group 4"/>
          <p:cNvGrpSpPr/>
          <p:nvPr/>
        </p:nvGrpSpPr>
        <p:grpSpPr>
          <a:xfrm>
            <a:off x="16916400" y="7720590"/>
            <a:ext cx="1037593" cy="1003889"/>
            <a:chOff x="0" y="0"/>
            <a:chExt cx="1383457" cy="1338519"/>
          </a:xfrm>
        </p:grpSpPr>
        <p:sp>
          <p:nvSpPr>
            <p:cNvPr id="5" name="AutoShape 5"/>
            <p:cNvSpPr/>
            <p:nvPr/>
          </p:nvSpPr>
          <p:spPr>
            <a:xfrm>
              <a:off x="0" y="0"/>
              <a:ext cx="1383457" cy="1338519"/>
            </a:xfrm>
            <a:prstGeom prst="rect">
              <a:avLst/>
            </a:prstGeom>
            <a:solidFill>
              <a:srgbClr val="FFFFFF"/>
            </a:solidFill>
          </p:spPr>
        </p:sp>
        <p:sp>
          <p:nvSpPr>
            <p:cNvPr id="6" name="TextBox 6"/>
            <p:cNvSpPr txBox="1"/>
            <p:nvPr/>
          </p:nvSpPr>
          <p:spPr>
            <a:xfrm>
              <a:off x="369351" y="329323"/>
              <a:ext cx="644755" cy="622723"/>
            </a:xfrm>
            <a:prstGeom prst="rect">
              <a:avLst/>
            </a:prstGeom>
          </p:spPr>
          <p:txBody>
            <a:bodyPr lIns="0" tIns="0" rIns="0" bIns="0" rtlCol="0" anchor="t">
              <a:spAutoFit/>
            </a:bodyPr>
            <a:lstStyle/>
            <a:p>
              <a:pPr algn="ctr">
                <a:lnSpc>
                  <a:spcPts val="3919"/>
                </a:lnSpc>
                <a:spcBef>
                  <a:spcPct val="0"/>
                </a:spcBef>
              </a:pPr>
              <a:r>
                <a:rPr lang="en-US" sz="2800">
                  <a:solidFill>
                    <a:srgbClr val="1A23F1"/>
                  </a:solidFill>
                  <a:latin typeface="Libre Franklin Light Bold"/>
                </a:rPr>
                <a:t>17</a:t>
              </a:r>
            </a:p>
          </p:txBody>
        </p:sp>
      </p:grpSp>
      <p:sp>
        <p:nvSpPr>
          <p:cNvPr id="7" name="AutoShape 7"/>
          <p:cNvSpPr/>
          <p:nvPr/>
        </p:nvSpPr>
        <p:spPr>
          <a:xfrm>
            <a:off x="1037593" y="9243615"/>
            <a:ext cx="16221707" cy="14685"/>
          </a:xfrm>
          <a:prstGeom prst="rect">
            <a:avLst/>
          </a:prstGeom>
          <a:solidFill>
            <a:srgbClr val="FFFFFF"/>
          </a:solidFill>
        </p:spPr>
      </p:sp>
      <p:sp>
        <p:nvSpPr>
          <p:cNvPr id="8" name="CuadroTexto 7"/>
          <p:cNvSpPr txBox="1"/>
          <p:nvPr/>
        </p:nvSpPr>
        <p:spPr>
          <a:xfrm>
            <a:off x="1795146" y="1784783"/>
            <a:ext cx="14706600" cy="1107996"/>
          </a:xfrm>
          <a:prstGeom prst="rect">
            <a:avLst/>
          </a:prstGeom>
          <a:noFill/>
        </p:spPr>
        <p:txBody>
          <a:bodyPr wrap="square" rtlCol="0">
            <a:spAutoFit/>
          </a:bodyPr>
          <a:lstStyle/>
          <a:p>
            <a:pPr algn="ctr"/>
            <a:r>
              <a:rPr lang="es-MX" sz="6600" b="1" dirty="0">
                <a:solidFill>
                  <a:schemeClr val="bg1"/>
                </a:solidFill>
              </a:rPr>
              <a:t>Que instrumentos usa para podarnos ?</a:t>
            </a:r>
            <a:endParaRPr lang="es-MX" sz="6600" b="1" dirty="0">
              <a:solidFill>
                <a:schemeClr val="bg1"/>
              </a:solidFill>
            </a:endParaRPr>
          </a:p>
        </p:txBody>
      </p:sp>
      <p:sp>
        <p:nvSpPr>
          <p:cNvPr id="9" name="CuadroTexto 8"/>
          <p:cNvSpPr txBox="1"/>
          <p:nvPr/>
        </p:nvSpPr>
        <p:spPr>
          <a:xfrm>
            <a:off x="2366646" y="3885363"/>
            <a:ext cx="13563600" cy="2862322"/>
          </a:xfrm>
          <a:prstGeom prst="rect">
            <a:avLst/>
          </a:prstGeom>
          <a:noFill/>
        </p:spPr>
        <p:txBody>
          <a:bodyPr wrap="square" rtlCol="0">
            <a:spAutoFit/>
          </a:bodyPr>
          <a:lstStyle/>
          <a:p>
            <a:pPr algn="ctr"/>
            <a:r>
              <a:rPr lang="es-MX" sz="6000" b="1" i="1" dirty="0">
                <a:solidFill>
                  <a:srgbClr val="0070C0"/>
                </a:solidFill>
              </a:rPr>
              <a:t>“Ya vosotros estáis limpios por la palabra que os he hablado.”</a:t>
            </a:r>
            <a:br>
              <a:rPr lang="es-MX" sz="6000" b="1" i="1" dirty="0">
                <a:solidFill>
                  <a:srgbClr val="0070C0"/>
                </a:solidFill>
              </a:rPr>
            </a:br>
            <a:r>
              <a:rPr lang="es-MX" sz="6000" b="1" i="1" dirty="0">
                <a:solidFill>
                  <a:schemeClr val="bg1"/>
                </a:solidFill>
              </a:rPr>
              <a:t>S. Juan 15:3 RVR1960</a:t>
            </a:r>
            <a:endParaRPr lang="es-MX" sz="6000" b="1" i="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A23F1"/>
        </a:solidFill>
        <a:effectLst/>
      </p:bgPr>
    </p:bg>
    <p:spTree>
      <p:nvGrpSpPr>
        <p:cNvPr id="1" name=""/>
        <p:cNvGrpSpPr/>
        <p:nvPr/>
      </p:nvGrpSpPr>
      <p:grpSpPr>
        <a:xfrm>
          <a:off x="0" y="0"/>
          <a:ext cx="0" cy="0"/>
          <a:chOff x="0" y="0"/>
          <a:chExt cx="0" cy="0"/>
        </a:xfrm>
      </p:grpSpPr>
      <p:sp>
        <p:nvSpPr>
          <p:cNvPr id="2" name="AutoShape 2"/>
          <p:cNvSpPr/>
          <p:nvPr/>
        </p:nvSpPr>
        <p:spPr>
          <a:xfrm>
            <a:off x="704465" y="647700"/>
            <a:ext cx="8439535" cy="1837699"/>
          </a:xfrm>
          <a:prstGeom prst="rect">
            <a:avLst/>
          </a:prstGeom>
          <a:solidFill>
            <a:srgbClr val="FFFFFF"/>
          </a:solidFill>
        </p:spPr>
      </p:sp>
      <p:sp>
        <p:nvSpPr>
          <p:cNvPr id="20" name="AutoShape 20"/>
          <p:cNvSpPr/>
          <p:nvPr/>
        </p:nvSpPr>
        <p:spPr>
          <a:xfrm>
            <a:off x="0" y="1028700"/>
            <a:ext cx="18288000" cy="14685"/>
          </a:xfrm>
          <a:prstGeom prst="rect">
            <a:avLst/>
          </a:prstGeom>
          <a:solidFill>
            <a:srgbClr val="FFFFFF"/>
          </a:solidFill>
        </p:spPr>
      </p:sp>
      <p:sp>
        <p:nvSpPr>
          <p:cNvPr id="21" name="AutoShape 21"/>
          <p:cNvSpPr/>
          <p:nvPr/>
        </p:nvSpPr>
        <p:spPr>
          <a:xfrm>
            <a:off x="0" y="9243615"/>
            <a:ext cx="18288000" cy="14685"/>
          </a:xfrm>
          <a:prstGeom prst="rect">
            <a:avLst/>
          </a:prstGeom>
          <a:solidFill>
            <a:srgbClr val="FFFFFF"/>
          </a:solidFill>
        </p:spPr>
      </p:sp>
      <p:sp>
        <p:nvSpPr>
          <p:cNvPr id="22" name="CuadroTexto 21"/>
          <p:cNvSpPr txBox="1"/>
          <p:nvPr/>
        </p:nvSpPr>
        <p:spPr>
          <a:xfrm>
            <a:off x="1447800" y="966384"/>
            <a:ext cx="6629400" cy="1200329"/>
          </a:xfrm>
          <a:prstGeom prst="rect">
            <a:avLst/>
          </a:prstGeom>
          <a:noFill/>
        </p:spPr>
        <p:txBody>
          <a:bodyPr wrap="square" rtlCol="0">
            <a:spAutoFit/>
          </a:bodyPr>
          <a:lstStyle/>
          <a:p>
            <a:pPr algn="ctr"/>
            <a:r>
              <a:rPr lang="es-MX" sz="7200" b="1" dirty="0" smtClean="0"/>
              <a:t>Conclusión: </a:t>
            </a:r>
            <a:endParaRPr lang="es-MX" sz="7200" b="1" dirty="0"/>
          </a:p>
        </p:txBody>
      </p:sp>
      <p:sp>
        <p:nvSpPr>
          <p:cNvPr id="23" name="CuadroTexto 22"/>
          <p:cNvSpPr txBox="1"/>
          <p:nvPr/>
        </p:nvSpPr>
        <p:spPr>
          <a:xfrm>
            <a:off x="457200" y="3180417"/>
            <a:ext cx="17373600" cy="6063198"/>
          </a:xfrm>
          <a:prstGeom prst="rect">
            <a:avLst/>
          </a:prstGeom>
          <a:noFill/>
        </p:spPr>
        <p:txBody>
          <a:bodyPr wrap="square" rtlCol="0">
            <a:spAutoFit/>
          </a:bodyPr>
          <a:lstStyle/>
          <a:p>
            <a:pPr algn="ctr"/>
            <a:r>
              <a:rPr lang="es-MX" sz="4400" b="1" dirty="0">
                <a:solidFill>
                  <a:schemeClr val="bg1"/>
                </a:solidFill>
              </a:rPr>
              <a:t>Cuando usted poda un árbol empieza quitando las ramas y hojas </a:t>
            </a:r>
            <a:r>
              <a:rPr lang="es-MX" sz="4400" b="1" dirty="0" smtClean="0">
                <a:solidFill>
                  <a:schemeClr val="bg1"/>
                </a:solidFill>
              </a:rPr>
              <a:t>secas, </a:t>
            </a:r>
            <a:r>
              <a:rPr lang="es-MX" sz="4400" b="1" dirty="0">
                <a:solidFill>
                  <a:schemeClr val="bg1"/>
                </a:solidFill>
              </a:rPr>
              <a:t>improductivas y el señor con su palabra quita la cosas que roban tu </a:t>
            </a:r>
            <a:r>
              <a:rPr lang="es-MX" sz="4400" b="1" dirty="0" smtClean="0">
                <a:solidFill>
                  <a:schemeClr val="bg1"/>
                </a:solidFill>
              </a:rPr>
              <a:t>tiempo, vanidad, </a:t>
            </a:r>
            <a:r>
              <a:rPr lang="es-MX" sz="4400" b="1" dirty="0">
                <a:solidFill>
                  <a:schemeClr val="bg1"/>
                </a:solidFill>
              </a:rPr>
              <a:t>por que un día estaremos en el tribunal de Cristo y veremos cómo se quemará lo improductivo de su vida y dirá por que no aproveche mejor mi </a:t>
            </a:r>
            <a:r>
              <a:rPr lang="es-MX" sz="4400" b="1" dirty="0" smtClean="0">
                <a:solidFill>
                  <a:schemeClr val="bg1"/>
                </a:solidFill>
              </a:rPr>
              <a:t>tiempo, </a:t>
            </a:r>
            <a:r>
              <a:rPr lang="es-MX" sz="4400" b="1" dirty="0">
                <a:solidFill>
                  <a:schemeClr val="bg1"/>
                </a:solidFill>
              </a:rPr>
              <a:t>por que gaste en vanidades y no en el reino ?</a:t>
            </a:r>
            <a:br>
              <a:rPr lang="es-MX" sz="4400" b="1" dirty="0">
                <a:solidFill>
                  <a:schemeClr val="bg1"/>
                </a:solidFill>
              </a:rPr>
            </a:br>
            <a:r>
              <a:rPr lang="es-MX" sz="4400" b="1" dirty="0" smtClean="0">
                <a:solidFill>
                  <a:schemeClr val="bg1"/>
                </a:solidFill>
              </a:rPr>
              <a:t>El </a:t>
            </a:r>
            <a:r>
              <a:rPr lang="es-MX" sz="4400" b="1" dirty="0">
                <a:solidFill>
                  <a:schemeClr val="bg1"/>
                </a:solidFill>
              </a:rPr>
              <a:t>mayor obstáculo de la vida de oración es usted mismo </a:t>
            </a:r>
            <a:br>
              <a:rPr lang="es-MX" sz="4400" b="1" dirty="0">
                <a:solidFill>
                  <a:schemeClr val="bg1"/>
                </a:solidFill>
              </a:rPr>
            </a:br>
            <a:r>
              <a:rPr lang="es-MX" sz="4400" b="1" dirty="0">
                <a:solidFill>
                  <a:schemeClr val="bg1"/>
                </a:solidFill>
              </a:rPr>
              <a:t>Es por eso que debemos permanecer en él y permanecer en la palabra en </a:t>
            </a:r>
            <a:r>
              <a:rPr lang="es-MX" sz="4400" b="1" dirty="0" smtClean="0">
                <a:solidFill>
                  <a:schemeClr val="bg1"/>
                </a:solidFill>
              </a:rPr>
              <a:t>obediencia.</a:t>
            </a:r>
            <a:r>
              <a:rPr lang="es-MX" dirty="0"/>
              <a:t/>
            </a:r>
            <a:br>
              <a:rPr lang="es-MX" dirty="0"/>
            </a:br>
            <a:r>
              <a:rPr lang="es-MX" dirty="0"/>
              <a:t/>
            </a:r>
            <a:br>
              <a:rPr lang="es-MX" dirty="0"/>
            </a:br>
            <a:endParaRPr lang="es-MX"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A23F1"/>
        </a:solidFill>
        <a:effectLst/>
      </p:bgPr>
    </p:bg>
    <p:spTree>
      <p:nvGrpSpPr>
        <p:cNvPr id="1" name=""/>
        <p:cNvGrpSpPr/>
        <p:nvPr/>
      </p:nvGrpSpPr>
      <p:grpSpPr>
        <a:xfrm>
          <a:off x="0" y="0"/>
          <a:ext cx="0" cy="0"/>
          <a:chOff x="0" y="0"/>
          <a:chExt cx="0" cy="0"/>
        </a:xfrm>
      </p:grpSpPr>
      <p:sp>
        <p:nvSpPr>
          <p:cNvPr id="3" name="AutoShape 3"/>
          <p:cNvSpPr/>
          <p:nvPr/>
        </p:nvSpPr>
        <p:spPr>
          <a:xfrm>
            <a:off x="0" y="1028700"/>
            <a:ext cx="18288000" cy="14685"/>
          </a:xfrm>
          <a:prstGeom prst="rect">
            <a:avLst/>
          </a:prstGeom>
          <a:solidFill>
            <a:srgbClr val="FFFFFF"/>
          </a:solidFill>
        </p:spPr>
      </p:sp>
      <p:sp>
        <p:nvSpPr>
          <p:cNvPr id="4" name="AutoShape 4"/>
          <p:cNvSpPr/>
          <p:nvPr/>
        </p:nvSpPr>
        <p:spPr>
          <a:xfrm>
            <a:off x="0" y="9243615"/>
            <a:ext cx="18288000" cy="14685"/>
          </a:xfrm>
          <a:prstGeom prst="rect">
            <a:avLst/>
          </a:prstGeom>
          <a:solidFill>
            <a:srgbClr val="FFFFFF"/>
          </a:solidFill>
        </p:spPr>
      </p:sp>
      <p:sp>
        <p:nvSpPr>
          <p:cNvPr id="6" name="AutoShape 6"/>
          <p:cNvSpPr/>
          <p:nvPr/>
        </p:nvSpPr>
        <p:spPr>
          <a:xfrm>
            <a:off x="-1676400" y="7429500"/>
            <a:ext cx="4704240" cy="802174"/>
          </a:xfrm>
          <a:prstGeom prst="rect">
            <a:avLst/>
          </a:prstGeom>
          <a:solidFill>
            <a:srgbClr val="FFFFFF"/>
          </a:solidFill>
        </p:spPr>
      </p:sp>
      <p:sp>
        <p:nvSpPr>
          <p:cNvPr id="8" name="CuadroTexto 7"/>
          <p:cNvSpPr txBox="1"/>
          <p:nvPr/>
        </p:nvSpPr>
        <p:spPr>
          <a:xfrm>
            <a:off x="1295400" y="1911846"/>
            <a:ext cx="15697200" cy="6463308"/>
          </a:xfrm>
          <a:prstGeom prst="rect">
            <a:avLst/>
          </a:prstGeom>
          <a:noFill/>
        </p:spPr>
        <p:txBody>
          <a:bodyPr wrap="square" rtlCol="0">
            <a:spAutoFit/>
          </a:bodyPr>
          <a:lstStyle/>
          <a:p>
            <a:pPr algn="ctr"/>
            <a:r>
              <a:rPr lang="es-MX" sz="6600" b="1" dirty="0">
                <a:solidFill>
                  <a:schemeClr val="bg1"/>
                </a:solidFill>
              </a:rPr>
              <a:t>“No me elegisteis vosotros a mí, sino que yo os elegí a vosotros, y os he puesto para que vayáis y llevéis fruto, y vuestro fruto permanezca; para que todo lo que pidiereis al Padre en mi nombre, él os lo dé.”</a:t>
            </a:r>
            <a:br>
              <a:rPr lang="es-MX" sz="6600" b="1" dirty="0">
                <a:solidFill>
                  <a:schemeClr val="bg1"/>
                </a:solidFill>
              </a:rPr>
            </a:br>
            <a:r>
              <a:rPr lang="es-MX" sz="6600" b="1" i="1" dirty="0"/>
              <a:t>S. Juan 15:16 RVR1960</a:t>
            </a:r>
            <a:r>
              <a:rPr lang="es-MX" dirty="0"/>
              <a:t/>
            </a:r>
            <a:br>
              <a:rPr lang="es-MX" dirty="0"/>
            </a:br>
            <a:endParaRPr lang="es-MX" dirty="0"/>
          </a:p>
        </p:txBody>
      </p:sp>
      <p:sp>
        <p:nvSpPr>
          <p:cNvPr id="9" name="AutoShape 6"/>
          <p:cNvSpPr/>
          <p:nvPr/>
        </p:nvSpPr>
        <p:spPr>
          <a:xfrm>
            <a:off x="15935880" y="603702"/>
            <a:ext cx="4704240" cy="802174"/>
          </a:xfrm>
          <a:prstGeom prst="rect">
            <a:avLst/>
          </a:prstGeom>
          <a:solidFill>
            <a:srgbClr val="FFFFFF"/>
          </a:solidFill>
        </p:spPr>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A23F1"/>
        </a:solidFill>
        <a:effectLst/>
      </p:bgPr>
    </p:bg>
    <p:spTree>
      <p:nvGrpSpPr>
        <p:cNvPr id="1" name=""/>
        <p:cNvGrpSpPr/>
        <p:nvPr/>
      </p:nvGrpSpPr>
      <p:grpSpPr>
        <a:xfrm>
          <a:off x="0" y="0"/>
          <a:ext cx="0" cy="0"/>
          <a:chOff x="0" y="0"/>
          <a:chExt cx="0" cy="0"/>
        </a:xfrm>
      </p:grpSpPr>
      <p:sp>
        <p:nvSpPr>
          <p:cNvPr id="2" name="AutoShape 2"/>
          <p:cNvSpPr/>
          <p:nvPr/>
        </p:nvSpPr>
        <p:spPr>
          <a:xfrm>
            <a:off x="5080" y="137464"/>
            <a:ext cx="18134935" cy="9940952"/>
          </a:xfrm>
          <a:prstGeom prst="rect">
            <a:avLst/>
          </a:prstGeom>
          <a:solidFill>
            <a:srgbClr val="000000"/>
          </a:solidFill>
        </p:spPr>
      </p:sp>
      <p:sp>
        <p:nvSpPr>
          <p:cNvPr id="5" name="AutoShape 5"/>
          <p:cNvSpPr/>
          <p:nvPr/>
        </p:nvSpPr>
        <p:spPr>
          <a:xfrm>
            <a:off x="6045497" y="887058"/>
            <a:ext cx="6388099" cy="1003889"/>
          </a:xfrm>
          <a:prstGeom prst="rect">
            <a:avLst/>
          </a:prstGeom>
          <a:solidFill>
            <a:srgbClr val="1A23F1"/>
          </a:solidFill>
        </p:spPr>
      </p:sp>
      <p:grpSp>
        <p:nvGrpSpPr>
          <p:cNvPr id="7" name="Group 7"/>
          <p:cNvGrpSpPr/>
          <p:nvPr/>
        </p:nvGrpSpPr>
        <p:grpSpPr>
          <a:xfrm>
            <a:off x="172078" y="200964"/>
            <a:ext cx="1037593" cy="1003889"/>
            <a:chOff x="0" y="0"/>
            <a:chExt cx="1383457" cy="1338519"/>
          </a:xfrm>
        </p:grpSpPr>
        <p:sp>
          <p:nvSpPr>
            <p:cNvPr id="8" name="AutoShape 8"/>
            <p:cNvSpPr/>
            <p:nvPr/>
          </p:nvSpPr>
          <p:spPr>
            <a:xfrm>
              <a:off x="0" y="0"/>
              <a:ext cx="1383457" cy="1338519"/>
            </a:xfrm>
            <a:prstGeom prst="rect">
              <a:avLst/>
            </a:prstGeom>
            <a:solidFill>
              <a:srgbClr val="FFFFFF"/>
            </a:solidFill>
          </p:spPr>
        </p:sp>
        <p:sp>
          <p:nvSpPr>
            <p:cNvPr id="9" name="TextBox 9"/>
            <p:cNvSpPr txBox="1"/>
            <p:nvPr/>
          </p:nvSpPr>
          <p:spPr>
            <a:xfrm>
              <a:off x="369351" y="329323"/>
              <a:ext cx="644755" cy="622723"/>
            </a:xfrm>
            <a:prstGeom prst="rect">
              <a:avLst/>
            </a:prstGeom>
          </p:spPr>
          <p:txBody>
            <a:bodyPr lIns="0" tIns="0" rIns="0" bIns="0" rtlCol="0" anchor="t">
              <a:spAutoFit/>
            </a:bodyPr>
            <a:lstStyle/>
            <a:p>
              <a:pPr algn="ctr">
                <a:lnSpc>
                  <a:spcPts val="3919"/>
                </a:lnSpc>
                <a:spcBef>
                  <a:spcPct val="0"/>
                </a:spcBef>
              </a:pPr>
              <a:r>
                <a:rPr lang="en-US" sz="2800">
                  <a:solidFill>
                    <a:srgbClr val="1A23F1"/>
                  </a:solidFill>
                  <a:latin typeface="Libre Franklin Light Bold"/>
                </a:rPr>
                <a:t>03</a:t>
              </a:r>
            </a:p>
          </p:txBody>
        </p:sp>
      </p:grpSp>
      <p:sp>
        <p:nvSpPr>
          <p:cNvPr id="10" name="CuadroTexto 9"/>
          <p:cNvSpPr txBox="1"/>
          <p:nvPr/>
        </p:nvSpPr>
        <p:spPr>
          <a:xfrm>
            <a:off x="6775746" y="788837"/>
            <a:ext cx="5651796" cy="1200329"/>
          </a:xfrm>
          <a:prstGeom prst="rect">
            <a:avLst/>
          </a:prstGeom>
          <a:noFill/>
        </p:spPr>
        <p:txBody>
          <a:bodyPr wrap="square" rtlCol="0">
            <a:spAutoFit/>
          </a:bodyPr>
          <a:lstStyle/>
          <a:p>
            <a:r>
              <a:rPr lang="es-MX" sz="7200" b="1" dirty="0">
                <a:solidFill>
                  <a:schemeClr val="bg1"/>
                </a:solidFill>
              </a:rPr>
              <a:t>Introducción </a:t>
            </a:r>
            <a:endParaRPr lang="es-MX" sz="7200" b="1" dirty="0">
              <a:solidFill>
                <a:schemeClr val="bg1"/>
              </a:solidFill>
            </a:endParaRPr>
          </a:p>
        </p:txBody>
      </p:sp>
      <p:sp>
        <p:nvSpPr>
          <p:cNvPr id="11" name="CuadroTexto 10"/>
          <p:cNvSpPr txBox="1"/>
          <p:nvPr/>
        </p:nvSpPr>
        <p:spPr>
          <a:xfrm>
            <a:off x="952977" y="2324100"/>
            <a:ext cx="15430023" cy="1569660"/>
          </a:xfrm>
          <a:prstGeom prst="rect">
            <a:avLst/>
          </a:prstGeom>
          <a:noFill/>
        </p:spPr>
        <p:txBody>
          <a:bodyPr wrap="square" rtlCol="0">
            <a:spAutoFit/>
          </a:bodyPr>
          <a:lstStyle/>
          <a:p>
            <a:pPr algn="ctr"/>
            <a:r>
              <a:rPr lang="es-MX" sz="4800" b="1" dirty="0">
                <a:solidFill>
                  <a:schemeClr val="bg1"/>
                </a:solidFill>
              </a:rPr>
              <a:t>Hay dos cosas que determinan los resultados en la </a:t>
            </a:r>
            <a:r>
              <a:rPr lang="es-MX" sz="4800" b="1" dirty="0" smtClean="0">
                <a:solidFill>
                  <a:schemeClr val="bg1"/>
                </a:solidFill>
              </a:rPr>
              <a:t>oración. </a:t>
            </a:r>
            <a:r>
              <a:rPr lang="es-MX" sz="4800" b="1" dirty="0">
                <a:solidFill>
                  <a:schemeClr val="bg1"/>
                </a:solidFill>
              </a:rPr>
              <a:t/>
            </a:r>
            <a:br>
              <a:rPr lang="es-MX" sz="4800" b="1" dirty="0">
                <a:solidFill>
                  <a:schemeClr val="bg1"/>
                </a:solidFill>
              </a:rPr>
            </a:br>
            <a:endParaRPr lang="es-MX" sz="4800" b="1" dirty="0">
              <a:solidFill>
                <a:schemeClr val="bg1"/>
              </a:solidFill>
            </a:endParaRPr>
          </a:p>
        </p:txBody>
      </p:sp>
      <p:sp>
        <p:nvSpPr>
          <p:cNvPr id="12" name="CuadroTexto 11"/>
          <p:cNvSpPr txBox="1"/>
          <p:nvPr/>
        </p:nvSpPr>
        <p:spPr>
          <a:xfrm>
            <a:off x="4344676" y="3461902"/>
            <a:ext cx="9455742" cy="769441"/>
          </a:xfrm>
          <a:prstGeom prst="rect">
            <a:avLst/>
          </a:prstGeom>
          <a:noFill/>
        </p:spPr>
        <p:txBody>
          <a:bodyPr wrap="square" rtlCol="0">
            <a:spAutoFit/>
          </a:bodyPr>
          <a:lstStyle/>
          <a:p>
            <a:pPr algn="ctr"/>
            <a:r>
              <a:rPr lang="es-MX" sz="4400" b="1" dirty="0" smtClean="0">
                <a:solidFill>
                  <a:schemeClr val="bg1"/>
                </a:solidFill>
              </a:rPr>
              <a:t>1. Ore </a:t>
            </a:r>
            <a:r>
              <a:rPr lang="es-MX" sz="4400" b="1" dirty="0">
                <a:solidFill>
                  <a:schemeClr val="bg1"/>
                </a:solidFill>
              </a:rPr>
              <a:t>de acuerdo ala voluntad de Dios </a:t>
            </a:r>
            <a:endParaRPr lang="es-MX" sz="4400" b="1" dirty="0">
              <a:solidFill>
                <a:schemeClr val="bg1"/>
              </a:solidFill>
            </a:endParaRPr>
          </a:p>
        </p:txBody>
      </p:sp>
      <p:sp>
        <p:nvSpPr>
          <p:cNvPr id="13" name="CuadroTexto 12"/>
          <p:cNvSpPr txBox="1"/>
          <p:nvPr/>
        </p:nvSpPr>
        <p:spPr>
          <a:xfrm>
            <a:off x="690874" y="5300668"/>
            <a:ext cx="7405615" cy="3477875"/>
          </a:xfrm>
          <a:prstGeom prst="rect">
            <a:avLst/>
          </a:prstGeom>
          <a:noFill/>
        </p:spPr>
        <p:txBody>
          <a:bodyPr wrap="square" rtlCol="0">
            <a:spAutoFit/>
          </a:bodyPr>
          <a:lstStyle/>
          <a:p>
            <a:pPr algn="ctr"/>
            <a:r>
              <a:rPr lang="es-MX" sz="4400" b="1" dirty="0">
                <a:solidFill>
                  <a:srgbClr val="0070C0"/>
                </a:solidFill>
              </a:rPr>
              <a:t>“Y esta es la confianza que tenemos en él, que si pedimos alguna cosa conforme a su voluntad, él nos oye.”</a:t>
            </a:r>
            <a:br>
              <a:rPr lang="es-MX" sz="4400" b="1" dirty="0">
                <a:solidFill>
                  <a:srgbClr val="0070C0"/>
                </a:solidFill>
              </a:rPr>
            </a:br>
            <a:r>
              <a:rPr lang="es-MX" sz="4400" b="1" dirty="0">
                <a:solidFill>
                  <a:schemeClr val="bg1"/>
                </a:solidFill>
              </a:rPr>
              <a:t>1 Juan 5:14 RVR1960</a:t>
            </a:r>
            <a:endParaRPr lang="es-MX" sz="4400" b="1" dirty="0">
              <a:solidFill>
                <a:schemeClr val="bg1"/>
              </a:solidFill>
            </a:endParaRPr>
          </a:p>
        </p:txBody>
      </p:sp>
      <p:sp>
        <p:nvSpPr>
          <p:cNvPr id="14" name="CuadroTexto 13"/>
          <p:cNvSpPr txBox="1"/>
          <p:nvPr/>
        </p:nvSpPr>
        <p:spPr>
          <a:xfrm>
            <a:off x="9295546" y="7555781"/>
            <a:ext cx="7706371" cy="2739211"/>
          </a:xfrm>
          <a:prstGeom prst="rect">
            <a:avLst/>
          </a:prstGeom>
          <a:noFill/>
        </p:spPr>
        <p:txBody>
          <a:bodyPr wrap="square" rtlCol="0">
            <a:spAutoFit/>
          </a:bodyPr>
          <a:lstStyle/>
          <a:p>
            <a:pPr algn="ctr"/>
            <a:r>
              <a:rPr lang="es-MX" sz="4400" b="1" i="1" dirty="0">
                <a:solidFill>
                  <a:schemeClr val="bg1"/>
                </a:solidFill>
              </a:rPr>
              <a:t>Orar es encontrar la voluntad de Dios y obedecerla y eso define el contenido de su oración </a:t>
            </a:r>
            <a:r>
              <a:rPr lang="es-MX" sz="4000" b="1" dirty="0">
                <a:solidFill>
                  <a:schemeClr val="bg1"/>
                </a:solidFill>
              </a:rPr>
              <a:t/>
            </a:r>
            <a:br>
              <a:rPr lang="es-MX" sz="4000" b="1" dirty="0">
                <a:solidFill>
                  <a:schemeClr val="bg1"/>
                </a:solidFill>
              </a:rPr>
            </a:br>
            <a:endParaRPr lang="es-MX" sz="4000" b="1" dirty="0">
              <a:solidFill>
                <a:schemeClr val="bg1"/>
              </a:solidFill>
            </a:endParaRPr>
          </a:p>
        </p:txBody>
      </p:sp>
      <p:pic>
        <p:nvPicPr>
          <p:cNvPr id="2050" name="Picture 2" descr="Orando de Acuerdo a la Voluntad de Dios | World Challen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1800" y="4619386"/>
            <a:ext cx="5070688" cy="28522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barn(inVertical)">
                                      <p:cBhvr>
                                        <p:cTn id="25" dur="500"/>
                                        <p:tgtEl>
                                          <p:spTgt spid="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1000"/>
                                        <p:tgtEl>
                                          <p:spTgt spid="13">
                                            <p:txEl>
                                              <p:pRg st="0" end="0"/>
                                            </p:txEl>
                                          </p:spTgt>
                                        </p:tgtEl>
                                      </p:cBhvr>
                                    </p:animEffect>
                                    <p:anim calcmode="lin" valueType="num">
                                      <p:cBhvr>
                                        <p:cTn id="3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fade">
                                      <p:cBhvr>
                                        <p:cTn id="37" dur="1000"/>
                                        <p:tgtEl>
                                          <p:spTgt spid="14">
                                            <p:txEl>
                                              <p:pRg st="0" end="0"/>
                                            </p:txEl>
                                          </p:spTgt>
                                        </p:tgtEl>
                                      </p:cBhvr>
                                    </p:animEffect>
                                    <p:anim calcmode="lin" valueType="num">
                                      <p:cBhvr>
                                        <p:cTn id="3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A23F1"/>
        </a:solidFill>
        <a:effectLst/>
      </p:bgPr>
    </p:bg>
    <p:spTree>
      <p:nvGrpSpPr>
        <p:cNvPr id="1" name=""/>
        <p:cNvGrpSpPr/>
        <p:nvPr/>
      </p:nvGrpSpPr>
      <p:grpSpPr>
        <a:xfrm>
          <a:off x="0" y="0"/>
          <a:ext cx="0" cy="0"/>
          <a:chOff x="0" y="0"/>
          <a:chExt cx="0" cy="0"/>
        </a:xfrm>
      </p:grpSpPr>
      <p:sp>
        <p:nvSpPr>
          <p:cNvPr id="2" name="AutoShape 2"/>
          <p:cNvSpPr/>
          <p:nvPr/>
        </p:nvSpPr>
        <p:spPr>
          <a:xfrm>
            <a:off x="108650" y="190500"/>
            <a:ext cx="18026950" cy="9940952"/>
          </a:xfrm>
          <a:prstGeom prst="rect">
            <a:avLst/>
          </a:prstGeom>
          <a:solidFill>
            <a:srgbClr val="FFFFFF"/>
          </a:solidFill>
        </p:spPr>
      </p:sp>
      <p:sp>
        <p:nvSpPr>
          <p:cNvPr id="3" name="AutoShape 3"/>
          <p:cNvSpPr/>
          <p:nvPr/>
        </p:nvSpPr>
        <p:spPr>
          <a:xfrm>
            <a:off x="15773400" y="611055"/>
            <a:ext cx="2514600" cy="691820"/>
          </a:xfrm>
          <a:prstGeom prst="rect">
            <a:avLst/>
          </a:prstGeom>
          <a:solidFill>
            <a:srgbClr val="1A23F1"/>
          </a:solidFill>
        </p:spPr>
      </p:sp>
      <p:grpSp>
        <p:nvGrpSpPr>
          <p:cNvPr id="6" name="Group 6"/>
          <p:cNvGrpSpPr/>
          <p:nvPr/>
        </p:nvGrpSpPr>
        <p:grpSpPr>
          <a:xfrm>
            <a:off x="674366" y="414741"/>
            <a:ext cx="1037593" cy="1003889"/>
            <a:chOff x="0" y="0"/>
            <a:chExt cx="1383457" cy="1338519"/>
          </a:xfrm>
        </p:grpSpPr>
        <p:sp>
          <p:nvSpPr>
            <p:cNvPr id="7" name="AutoShape 7"/>
            <p:cNvSpPr/>
            <p:nvPr/>
          </p:nvSpPr>
          <p:spPr>
            <a:xfrm>
              <a:off x="0" y="0"/>
              <a:ext cx="1383457" cy="1338519"/>
            </a:xfrm>
            <a:prstGeom prst="rect">
              <a:avLst/>
            </a:prstGeom>
            <a:solidFill>
              <a:srgbClr val="FFFFFF"/>
            </a:solidFill>
          </p:spPr>
        </p:sp>
        <p:sp>
          <p:nvSpPr>
            <p:cNvPr id="8" name="TextBox 8"/>
            <p:cNvSpPr txBox="1"/>
            <p:nvPr/>
          </p:nvSpPr>
          <p:spPr>
            <a:xfrm>
              <a:off x="369351" y="329323"/>
              <a:ext cx="644755" cy="622723"/>
            </a:xfrm>
            <a:prstGeom prst="rect">
              <a:avLst/>
            </a:prstGeom>
          </p:spPr>
          <p:txBody>
            <a:bodyPr lIns="0" tIns="0" rIns="0" bIns="0" rtlCol="0" anchor="t">
              <a:spAutoFit/>
            </a:bodyPr>
            <a:lstStyle/>
            <a:p>
              <a:pPr algn="ctr">
                <a:lnSpc>
                  <a:spcPts val="3919"/>
                </a:lnSpc>
                <a:spcBef>
                  <a:spcPct val="0"/>
                </a:spcBef>
              </a:pPr>
              <a:r>
                <a:rPr lang="en-US" sz="2800">
                  <a:solidFill>
                    <a:srgbClr val="1A23F1"/>
                  </a:solidFill>
                  <a:latin typeface="Libre Franklin Light Bold"/>
                </a:rPr>
                <a:t>04</a:t>
              </a:r>
            </a:p>
          </p:txBody>
        </p:sp>
      </p:grpSp>
      <p:sp>
        <p:nvSpPr>
          <p:cNvPr id="9" name="CuadroTexto 8"/>
          <p:cNvSpPr txBox="1"/>
          <p:nvPr/>
        </p:nvSpPr>
        <p:spPr>
          <a:xfrm>
            <a:off x="2974622" y="607285"/>
            <a:ext cx="12115800" cy="923330"/>
          </a:xfrm>
          <a:prstGeom prst="rect">
            <a:avLst/>
          </a:prstGeom>
          <a:noFill/>
        </p:spPr>
        <p:txBody>
          <a:bodyPr wrap="square" rtlCol="0">
            <a:spAutoFit/>
          </a:bodyPr>
          <a:lstStyle/>
          <a:p>
            <a:pPr algn="ctr"/>
            <a:r>
              <a:rPr lang="es-MX" sz="5400" b="1" dirty="0" smtClean="0"/>
              <a:t>2. Viva </a:t>
            </a:r>
            <a:r>
              <a:rPr lang="es-MX" sz="5400" b="1" dirty="0"/>
              <a:t>de acuerdo ala voluntad de Dios </a:t>
            </a:r>
            <a:endParaRPr lang="es-MX" sz="5400" b="1" dirty="0"/>
          </a:p>
        </p:txBody>
      </p:sp>
      <p:sp>
        <p:nvSpPr>
          <p:cNvPr id="10" name="CuadroTexto 9"/>
          <p:cNvSpPr txBox="1"/>
          <p:nvPr/>
        </p:nvSpPr>
        <p:spPr>
          <a:xfrm>
            <a:off x="544468" y="2084970"/>
            <a:ext cx="17155314" cy="7171194"/>
          </a:xfrm>
          <a:prstGeom prst="rect">
            <a:avLst/>
          </a:prstGeom>
          <a:noFill/>
        </p:spPr>
        <p:txBody>
          <a:bodyPr wrap="square" rtlCol="0">
            <a:spAutoFit/>
          </a:bodyPr>
          <a:lstStyle/>
          <a:p>
            <a:pPr algn="ctr"/>
            <a:r>
              <a:rPr lang="es-MX" sz="4000" b="1" dirty="0">
                <a:solidFill>
                  <a:srgbClr val="0070C0"/>
                </a:solidFill>
              </a:rPr>
              <a:t>Que será más importante el contenido de la oración o el carácter del que </a:t>
            </a:r>
            <a:r>
              <a:rPr lang="es-MX" sz="4000" b="1" dirty="0" smtClean="0">
                <a:solidFill>
                  <a:srgbClr val="0070C0"/>
                </a:solidFill>
              </a:rPr>
              <a:t>ora?</a:t>
            </a:r>
            <a:r>
              <a:rPr lang="es-MX" sz="4000" b="1" dirty="0">
                <a:solidFill>
                  <a:srgbClr val="0070C0"/>
                </a:solidFill>
              </a:rPr>
              <a:t/>
            </a:r>
            <a:br>
              <a:rPr lang="es-MX" sz="4000" b="1" dirty="0">
                <a:solidFill>
                  <a:srgbClr val="0070C0"/>
                </a:solidFill>
              </a:rPr>
            </a:br>
            <a:r>
              <a:rPr lang="es-MX" sz="4000" b="1" dirty="0">
                <a:solidFill>
                  <a:srgbClr val="0070C0"/>
                </a:solidFill>
              </a:rPr>
              <a:t>La cosa más importante no es que usted sepa </a:t>
            </a:r>
            <a:r>
              <a:rPr lang="es-MX" sz="4000" b="1" dirty="0" smtClean="0">
                <a:solidFill>
                  <a:srgbClr val="0070C0"/>
                </a:solidFill>
              </a:rPr>
              <a:t>orar, </a:t>
            </a:r>
            <a:r>
              <a:rPr lang="es-MX" sz="4000" b="1" dirty="0">
                <a:solidFill>
                  <a:srgbClr val="0070C0"/>
                </a:solidFill>
              </a:rPr>
              <a:t>si no que esté calificado para orar </a:t>
            </a:r>
            <a:br>
              <a:rPr lang="es-MX" sz="4000" b="1" dirty="0">
                <a:solidFill>
                  <a:srgbClr val="0070C0"/>
                </a:solidFill>
              </a:rPr>
            </a:br>
            <a:r>
              <a:rPr lang="es-MX" sz="4000" b="1" dirty="0" smtClean="0">
                <a:solidFill>
                  <a:srgbClr val="0070C0"/>
                </a:solidFill>
              </a:rPr>
              <a:t>Los </a:t>
            </a:r>
            <a:r>
              <a:rPr lang="es-MX" sz="4000" b="1" dirty="0">
                <a:solidFill>
                  <a:srgbClr val="0070C0"/>
                </a:solidFill>
              </a:rPr>
              <a:t>jugadores de basquetbol los escogen por su talla física y estatura y luego les enseñan a </a:t>
            </a:r>
            <a:r>
              <a:rPr lang="es-MX" sz="4000" b="1" dirty="0" smtClean="0">
                <a:solidFill>
                  <a:srgbClr val="0070C0"/>
                </a:solidFill>
              </a:rPr>
              <a:t>jugar, </a:t>
            </a:r>
            <a:r>
              <a:rPr lang="es-MX" sz="4000" b="1" dirty="0">
                <a:solidFill>
                  <a:srgbClr val="0070C0"/>
                </a:solidFill>
              </a:rPr>
              <a:t>si tienes el </a:t>
            </a:r>
            <a:r>
              <a:rPr lang="es-MX" sz="4000" b="1" dirty="0" smtClean="0">
                <a:solidFill>
                  <a:srgbClr val="0070C0"/>
                </a:solidFill>
              </a:rPr>
              <a:t>carácter, </a:t>
            </a:r>
            <a:r>
              <a:rPr lang="es-MX" sz="4000" b="1" dirty="0">
                <a:solidFill>
                  <a:srgbClr val="0070C0"/>
                </a:solidFill>
              </a:rPr>
              <a:t>el señor te ayudar a encontrar su voluntad, su vida de oración no puede ser más grande que su vida </a:t>
            </a:r>
            <a:r>
              <a:rPr lang="es-MX" sz="4000" b="1" dirty="0" smtClean="0">
                <a:solidFill>
                  <a:srgbClr val="0070C0"/>
                </a:solidFill>
              </a:rPr>
              <a:t>personal.</a:t>
            </a:r>
            <a:r>
              <a:rPr lang="es-MX" sz="4000" b="1" dirty="0">
                <a:solidFill>
                  <a:srgbClr val="0070C0"/>
                </a:solidFill>
              </a:rPr>
              <a:t> </a:t>
            </a:r>
            <a:r>
              <a:rPr lang="es-MX" sz="4000" b="1" dirty="0" smtClean="0">
                <a:solidFill>
                  <a:srgbClr val="0070C0"/>
                </a:solidFill>
              </a:rPr>
              <a:t>Usted </a:t>
            </a:r>
            <a:r>
              <a:rPr lang="es-MX" sz="4000" b="1" dirty="0">
                <a:solidFill>
                  <a:srgbClr val="0070C0"/>
                </a:solidFill>
              </a:rPr>
              <a:t>puede orar por las cosas correctas y sin embargo no ser </a:t>
            </a:r>
            <a:r>
              <a:rPr lang="es-MX" sz="4000" b="1" dirty="0" smtClean="0">
                <a:solidFill>
                  <a:srgbClr val="0070C0"/>
                </a:solidFill>
              </a:rPr>
              <a:t>contestadas, Israel </a:t>
            </a:r>
            <a:r>
              <a:rPr lang="es-MX" sz="4000" b="1" dirty="0">
                <a:solidFill>
                  <a:srgbClr val="0070C0"/>
                </a:solidFill>
              </a:rPr>
              <a:t>conquistó la gran ciudad de Jericó y un pequeño pueblito llamado Ai los venció y </a:t>
            </a:r>
            <a:r>
              <a:rPr lang="es-MX" sz="4000" b="1" dirty="0" smtClean="0">
                <a:solidFill>
                  <a:srgbClr val="0070C0"/>
                </a:solidFill>
              </a:rPr>
              <a:t>Josué </a:t>
            </a:r>
            <a:r>
              <a:rPr lang="es-MX" sz="4000" b="1" dirty="0">
                <a:solidFill>
                  <a:srgbClr val="0070C0"/>
                </a:solidFill>
              </a:rPr>
              <a:t>clamo a Dios y el señor le dijo levántate revisa el campamento y encontrarás pecado y desobediencia en medio de tu pueblo lo que él le dijo la oración ahora no es </a:t>
            </a:r>
            <a:r>
              <a:rPr lang="es-MX" sz="4000" b="1" dirty="0" smtClean="0">
                <a:solidFill>
                  <a:srgbClr val="0070C0"/>
                </a:solidFill>
              </a:rPr>
              <a:t>importante, </a:t>
            </a:r>
            <a:r>
              <a:rPr lang="es-MX" sz="4000" b="1" dirty="0">
                <a:solidFill>
                  <a:srgbClr val="0070C0"/>
                </a:solidFill>
              </a:rPr>
              <a:t>lo que importa es encontrar quien fue el que </a:t>
            </a:r>
            <a:r>
              <a:rPr lang="es-MX" sz="4000" b="1" dirty="0" smtClean="0">
                <a:solidFill>
                  <a:srgbClr val="0070C0"/>
                </a:solidFill>
              </a:rPr>
              <a:t>pecó. </a:t>
            </a:r>
            <a:r>
              <a:rPr lang="es-MX" sz="2000" b="1" dirty="0"/>
              <a:t/>
            </a:r>
            <a:br>
              <a:rPr lang="es-MX" sz="2000" b="1" dirty="0"/>
            </a:br>
            <a:endParaRPr lang="es-MX" sz="2000" b="1" dirty="0"/>
          </a:p>
        </p:txBody>
      </p:sp>
      <p:sp>
        <p:nvSpPr>
          <p:cNvPr id="11" name="AutoShape 3"/>
          <p:cNvSpPr/>
          <p:nvPr/>
        </p:nvSpPr>
        <p:spPr>
          <a:xfrm>
            <a:off x="0" y="9127179"/>
            <a:ext cx="2514600" cy="691820"/>
          </a:xfrm>
          <a:prstGeom prst="rect">
            <a:avLst/>
          </a:prstGeom>
          <a:solidFill>
            <a:srgbClr val="1A23F1"/>
          </a:solidFill>
        </p:spPr>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23F1"/>
        </a:solidFill>
        <a:effectLst/>
      </p:bgPr>
    </p:bg>
    <p:spTree>
      <p:nvGrpSpPr>
        <p:cNvPr id="1" name=""/>
        <p:cNvGrpSpPr/>
        <p:nvPr/>
      </p:nvGrpSpPr>
      <p:grpSpPr>
        <a:xfrm>
          <a:off x="0" y="0"/>
          <a:ext cx="0" cy="0"/>
          <a:chOff x="0" y="0"/>
          <a:chExt cx="0" cy="0"/>
        </a:xfrm>
      </p:grpSpPr>
      <p:sp>
        <p:nvSpPr>
          <p:cNvPr id="2" name="AutoShape 2"/>
          <p:cNvSpPr/>
          <p:nvPr/>
        </p:nvSpPr>
        <p:spPr>
          <a:xfrm>
            <a:off x="-57044" y="173024"/>
            <a:ext cx="18134935" cy="9940952"/>
          </a:xfrm>
          <a:prstGeom prst="rect">
            <a:avLst/>
          </a:prstGeom>
          <a:solidFill>
            <a:srgbClr val="000000"/>
          </a:solidFill>
        </p:spPr>
      </p:sp>
      <p:sp>
        <p:nvSpPr>
          <p:cNvPr id="3" name="AutoShape 3"/>
          <p:cNvSpPr/>
          <p:nvPr/>
        </p:nvSpPr>
        <p:spPr>
          <a:xfrm>
            <a:off x="800100" y="887057"/>
            <a:ext cx="7572149" cy="5628042"/>
          </a:xfrm>
          <a:prstGeom prst="rect">
            <a:avLst/>
          </a:prstGeom>
          <a:solidFill>
            <a:srgbClr val="1A23F1"/>
          </a:solidFill>
        </p:spPr>
      </p:sp>
      <p:grpSp>
        <p:nvGrpSpPr>
          <p:cNvPr id="6" name="Group 6"/>
          <p:cNvGrpSpPr/>
          <p:nvPr/>
        </p:nvGrpSpPr>
        <p:grpSpPr>
          <a:xfrm>
            <a:off x="15892144" y="173024"/>
            <a:ext cx="1037593" cy="1003889"/>
            <a:chOff x="0" y="0"/>
            <a:chExt cx="1383457" cy="1338519"/>
          </a:xfrm>
        </p:grpSpPr>
        <p:sp>
          <p:nvSpPr>
            <p:cNvPr id="7" name="AutoShape 7"/>
            <p:cNvSpPr/>
            <p:nvPr/>
          </p:nvSpPr>
          <p:spPr>
            <a:xfrm>
              <a:off x="0" y="0"/>
              <a:ext cx="1383457" cy="1338519"/>
            </a:xfrm>
            <a:prstGeom prst="rect">
              <a:avLst/>
            </a:prstGeom>
            <a:solidFill>
              <a:srgbClr val="FFFFFF"/>
            </a:solidFill>
          </p:spPr>
        </p:sp>
        <p:sp>
          <p:nvSpPr>
            <p:cNvPr id="8" name="TextBox 8"/>
            <p:cNvSpPr txBox="1"/>
            <p:nvPr/>
          </p:nvSpPr>
          <p:spPr>
            <a:xfrm>
              <a:off x="369351" y="329323"/>
              <a:ext cx="644755" cy="622723"/>
            </a:xfrm>
            <a:prstGeom prst="rect">
              <a:avLst/>
            </a:prstGeom>
          </p:spPr>
          <p:txBody>
            <a:bodyPr lIns="0" tIns="0" rIns="0" bIns="0" rtlCol="0" anchor="t">
              <a:spAutoFit/>
            </a:bodyPr>
            <a:lstStyle/>
            <a:p>
              <a:pPr algn="ctr">
                <a:lnSpc>
                  <a:spcPts val="3919"/>
                </a:lnSpc>
                <a:spcBef>
                  <a:spcPct val="0"/>
                </a:spcBef>
              </a:pPr>
              <a:r>
                <a:rPr lang="en-US" sz="2800">
                  <a:solidFill>
                    <a:srgbClr val="1A23F1"/>
                  </a:solidFill>
                  <a:latin typeface="Libre Franklin Light Bold"/>
                </a:rPr>
                <a:t>05</a:t>
              </a:r>
            </a:p>
          </p:txBody>
        </p:sp>
      </p:grpSp>
      <p:sp>
        <p:nvSpPr>
          <p:cNvPr id="9" name="CuadroTexto 8"/>
          <p:cNvSpPr txBox="1"/>
          <p:nvPr/>
        </p:nvSpPr>
        <p:spPr>
          <a:xfrm>
            <a:off x="800100" y="1161922"/>
            <a:ext cx="7277100" cy="5078313"/>
          </a:xfrm>
          <a:prstGeom prst="rect">
            <a:avLst/>
          </a:prstGeom>
          <a:noFill/>
        </p:spPr>
        <p:txBody>
          <a:bodyPr wrap="square" rtlCol="0">
            <a:spAutoFit/>
          </a:bodyPr>
          <a:lstStyle/>
          <a:p>
            <a:pPr algn="ctr"/>
            <a:r>
              <a:rPr lang="es-MX" sz="3600" b="1" dirty="0">
                <a:solidFill>
                  <a:schemeClr val="bg1"/>
                </a:solidFill>
              </a:rPr>
              <a:t>“Y Jehová dijo a Josué: Levántate; ¿por qué te postras así sobre tu rostro? Israel ha pecado, y aun han quebrantado mi pacto que yo les mandé; y también han tomado del anatema, y hasta han hurtado, han mentido, y aun lo han guardado entre sus enseres.</a:t>
            </a:r>
            <a:br>
              <a:rPr lang="es-MX" sz="3600" b="1" dirty="0">
                <a:solidFill>
                  <a:schemeClr val="bg1"/>
                </a:solidFill>
              </a:rPr>
            </a:br>
            <a:endParaRPr lang="es-MX" sz="3600" b="1" dirty="0">
              <a:solidFill>
                <a:schemeClr val="bg1"/>
              </a:solidFill>
            </a:endParaRPr>
          </a:p>
        </p:txBody>
      </p:sp>
      <p:sp>
        <p:nvSpPr>
          <p:cNvPr id="10" name="AutoShape 3"/>
          <p:cNvSpPr/>
          <p:nvPr/>
        </p:nvSpPr>
        <p:spPr>
          <a:xfrm>
            <a:off x="9672801" y="2184558"/>
            <a:ext cx="7929397" cy="7251025"/>
          </a:xfrm>
          <a:prstGeom prst="rect">
            <a:avLst/>
          </a:prstGeom>
          <a:solidFill>
            <a:srgbClr val="1A23F1"/>
          </a:solidFill>
        </p:spPr>
      </p:sp>
      <p:sp>
        <p:nvSpPr>
          <p:cNvPr id="11" name="CuadroTexto 10"/>
          <p:cNvSpPr txBox="1"/>
          <p:nvPr/>
        </p:nvSpPr>
        <p:spPr>
          <a:xfrm>
            <a:off x="9795468" y="2705100"/>
            <a:ext cx="7543800" cy="6463308"/>
          </a:xfrm>
          <a:prstGeom prst="rect">
            <a:avLst/>
          </a:prstGeom>
          <a:noFill/>
        </p:spPr>
        <p:txBody>
          <a:bodyPr wrap="square" rtlCol="0">
            <a:spAutoFit/>
          </a:bodyPr>
          <a:lstStyle/>
          <a:p>
            <a:pPr algn="ctr"/>
            <a:r>
              <a:rPr lang="es-MX" sz="3600" b="1" dirty="0">
                <a:solidFill>
                  <a:schemeClr val="bg1"/>
                </a:solidFill>
              </a:rPr>
              <a:t>Y Acán respondió a Josué diciendo: Verdaderamente yo he pecado contra Jehová el Dios de Israel, y así y así he hecho. Pues vi entre los despojos un manto babilónico muy bueno, y doscientos siclos de plata, y un lingote de oro de peso de cincuenta siclos, lo cual codicié y tomé; y he aquí que está escondido bajo tierra en medio de mi tienda, y el dinero debajo de ello.”</a:t>
            </a:r>
            <a:br>
              <a:rPr lang="es-MX" sz="3600" b="1" dirty="0">
                <a:solidFill>
                  <a:schemeClr val="bg1"/>
                </a:solidFill>
              </a:rPr>
            </a:br>
            <a:r>
              <a:rPr lang="es-MX" sz="3600" b="1" dirty="0"/>
              <a:t>Josué 7:10-11, 20-21 RVR1960</a:t>
            </a:r>
            <a:r>
              <a:rPr lang="es-MX" dirty="0"/>
              <a:t/>
            </a:r>
            <a:br>
              <a:rPr lang="es-MX" dirty="0"/>
            </a:br>
            <a:endParaRPr lang="es-MX" dirty="0"/>
          </a:p>
        </p:txBody>
      </p:sp>
      <p:sp>
        <p:nvSpPr>
          <p:cNvPr id="12" name="Flecha arriba 11"/>
          <p:cNvSpPr/>
          <p:nvPr/>
        </p:nvSpPr>
        <p:spPr>
          <a:xfrm>
            <a:off x="3633674" y="7154187"/>
            <a:ext cx="1905000" cy="13836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lecha abajo 12"/>
          <p:cNvSpPr/>
          <p:nvPr/>
        </p:nvSpPr>
        <p:spPr>
          <a:xfrm>
            <a:off x="12657378" y="653537"/>
            <a:ext cx="2057400" cy="1268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A23F1"/>
        </a:solidFill>
        <a:effectLst/>
      </p:bgPr>
    </p:bg>
    <p:spTree>
      <p:nvGrpSpPr>
        <p:cNvPr id="1" name=""/>
        <p:cNvGrpSpPr/>
        <p:nvPr/>
      </p:nvGrpSpPr>
      <p:grpSpPr>
        <a:xfrm>
          <a:off x="0" y="0"/>
          <a:ext cx="0" cy="0"/>
          <a:chOff x="0" y="0"/>
          <a:chExt cx="0" cy="0"/>
        </a:xfrm>
      </p:grpSpPr>
      <p:sp>
        <p:nvSpPr>
          <p:cNvPr id="2" name="AutoShape 2"/>
          <p:cNvSpPr/>
          <p:nvPr/>
        </p:nvSpPr>
        <p:spPr>
          <a:xfrm>
            <a:off x="-76059" y="173024"/>
            <a:ext cx="18153950" cy="9940952"/>
          </a:xfrm>
          <a:prstGeom prst="rect">
            <a:avLst/>
          </a:prstGeom>
          <a:solidFill>
            <a:srgbClr val="FFFFFF"/>
          </a:solidFill>
        </p:spPr>
      </p:sp>
      <p:grpSp>
        <p:nvGrpSpPr>
          <p:cNvPr id="4" name="Group 4"/>
          <p:cNvGrpSpPr/>
          <p:nvPr/>
        </p:nvGrpSpPr>
        <p:grpSpPr>
          <a:xfrm>
            <a:off x="16535400" y="571500"/>
            <a:ext cx="1037593" cy="1003889"/>
            <a:chOff x="0" y="0"/>
            <a:chExt cx="1383457" cy="1338519"/>
          </a:xfrm>
        </p:grpSpPr>
        <p:sp>
          <p:nvSpPr>
            <p:cNvPr id="5" name="AutoShape 5"/>
            <p:cNvSpPr/>
            <p:nvPr/>
          </p:nvSpPr>
          <p:spPr>
            <a:xfrm>
              <a:off x="0" y="0"/>
              <a:ext cx="1383457" cy="1338519"/>
            </a:xfrm>
            <a:prstGeom prst="rect">
              <a:avLst/>
            </a:prstGeom>
            <a:solidFill>
              <a:srgbClr val="FFFFFF"/>
            </a:solidFill>
          </p:spPr>
        </p:sp>
        <p:sp>
          <p:nvSpPr>
            <p:cNvPr id="6" name="TextBox 6"/>
            <p:cNvSpPr txBox="1"/>
            <p:nvPr/>
          </p:nvSpPr>
          <p:spPr>
            <a:xfrm>
              <a:off x="369351" y="329323"/>
              <a:ext cx="644755" cy="622723"/>
            </a:xfrm>
            <a:prstGeom prst="rect">
              <a:avLst/>
            </a:prstGeom>
          </p:spPr>
          <p:txBody>
            <a:bodyPr lIns="0" tIns="0" rIns="0" bIns="0" rtlCol="0" anchor="t">
              <a:spAutoFit/>
            </a:bodyPr>
            <a:lstStyle/>
            <a:p>
              <a:pPr algn="ctr">
                <a:lnSpc>
                  <a:spcPts val="3919"/>
                </a:lnSpc>
                <a:spcBef>
                  <a:spcPct val="0"/>
                </a:spcBef>
              </a:pPr>
              <a:r>
                <a:rPr lang="en-US" sz="2800" dirty="0">
                  <a:solidFill>
                    <a:srgbClr val="1A23F1"/>
                  </a:solidFill>
                  <a:latin typeface="Libre Franklin Light Bold"/>
                </a:rPr>
                <a:t>06</a:t>
              </a:r>
            </a:p>
          </p:txBody>
        </p:sp>
      </p:grpSp>
      <p:sp>
        <p:nvSpPr>
          <p:cNvPr id="7" name="AutoShape 7"/>
          <p:cNvSpPr/>
          <p:nvPr/>
        </p:nvSpPr>
        <p:spPr>
          <a:xfrm>
            <a:off x="1028700" y="2449815"/>
            <a:ext cx="315022" cy="338364"/>
          </a:xfrm>
          <a:prstGeom prst="rect">
            <a:avLst/>
          </a:prstGeom>
          <a:solidFill>
            <a:srgbClr val="1A23F1"/>
          </a:solidFill>
        </p:spPr>
      </p:sp>
      <p:sp>
        <p:nvSpPr>
          <p:cNvPr id="14" name="CuadroTexto 13"/>
          <p:cNvSpPr txBox="1"/>
          <p:nvPr/>
        </p:nvSpPr>
        <p:spPr>
          <a:xfrm>
            <a:off x="2790616" y="516093"/>
            <a:ext cx="12420600" cy="830997"/>
          </a:xfrm>
          <a:prstGeom prst="rect">
            <a:avLst/>
          </a:prstGeom>
          <a:noFill/>
        </p:spPr>
        <p:txBody>
          <a:bodyPr wrap="square" rtlCol="0">
            <a:spAutoFit/>
          </a:bodyPr>
          <a:lstStyle/>
          <a:p>
            <a:pPr algn="ctr"/>
            <a:r>
              <a:rPr lang="es-MX" sz="4800" b="1" dirty="0"/>
              <a:t>La oración no es una nube que cubre tu pecado </a:t>
            </a:r>
            <a:endParaRPr lang="es-MX" sz="4800" b="1" dirty="0"/>
          </a:p>
        </p:txBody>
      </p:sp>
      <p:sp>
        <p:nvSpPr>
          <p:cNvPr id="15" name="CuadroTexto 14"/>
          <p:cNvSpPr txBox="1"/>
          <p:nvPr/>
        </p:nvSpPr>
        <p:spPr>
          <a:xfrm>
            <a:off x="1876216" y="2247900"/>
            <a:ext cx="14249400" cy="1938992"/>
          </a:xfrm>
          <a:prstGeom prst="rect">
            <a:avLst/>
          </a:prstGeom>
          <a:noFill/>
        </p:spPr>
        <p:txBody>
          <a:bodyPr wrap="square" rtlCol="0">
            <a:spAutoFit/>
          </a:bodyPr>
          <a:lstStyle/>
          <a:p>
            <a:pPr algn="ctr"/>
            <a:r>
              <a:rPr lang="es-MX" sz="4000" b="1" dirty="0"/>
              <a:t>“Si en mi corazón hubiese yo mirado a la iniquidad, El Señor no me habría escuchado.”</a:t>
            </a:r>
            <a:br>
              <a:rPr lang="es-MX" sz="4000" b="1" dirty="0"/>
            </a:br>
            <a:r>
              <a:rPr lang="es-MX" sz="4000" b="1" dirty="0">
                <a:solidFill>
                  <a:srgbClr val="0070C0"/>
                </a:solidFill>
              </a:rPr>
              <a:t>Salmos 66:18 RVR1960</a:t>
            </a:r>
            <a:endParaRPr lang="es-MX" sz="4000" b="1" dirty="0">
              <a:solidFill>
                <a:srgbClr val="0070C0"/>
              </a:solidFill>
            </a:endParaRPr>
          </a:p>
        </p:txBody>
      </p:sp>
      <p:sp>
        <p:nvSpPr>
          <p:cNvPr id="16" name="CuadroTexto 15"/>
          <p:cNvSpPr txBox="1"/>
          <p:nvPr/>
        </p:nvSpPr>
        <p:spPr>
          <a:xfrm>
            <a:off x="561766" y="4354498"/>
            <a:ext cx="16878300" cy="1200329"/>
          </a:xfrm>
          <a:prstGeom prst="rect">
            <a:avLst/>
          </a:prstGeom>
          <a:noFill/>
        </p:spPr>
        <p:txBody>
          <a:bodyPr wrap="square" rtlCol="0">
            <a:spAutoFit/>
          </a:bodyPr>
          <a:lstStyle/>
          <a:p>
            <a:pPr algn="ctr"/>
            <a:r>
              <a:rPr lang="es-MX" sz="3600" b="1" i="1" dirty="0">
                <a:solidFill>
                  <a:srgbClr val="0070C0"/>
                </a:solidFill>
              </a:rPr>
              <a:t>Usted puede predicar sin estar bien con </a:t>
            </a:r>
            <a:r>
              <a:rPr lang="es-MX" sz="3600" b="1" i="1" dirty="0" smtClean="0">
                <a:solidFill>
                  <a:srgbClr val="0070C0"/>
                </a:solidFill>
              </a:rPr>
              <a:t>Dios, </a:t>
            </a:r>
            <a:r>
              <a:rPr lang="es-MX" sz="3600" b="1" i="1" dirty="0">
                <a:solidFill>
                  <a:srgbClr val="0070C0"/>
                </a:solidFill>
              </a:rPr>
              <a:t>pero para Dios no es importante lo que usted </a:t>
            </a:r>
            <a:r>
              <a:rPr lang="es-MX" sz="3600" b="1" i="1" dirty="0" smtClean="0">
                <a:solidFill>
                  <a:srgbClr val="0070C0"/>
                </a:solidFill>
              </a:rPr>
              <a:t>haga, </a:t>
            </a:r>
            <a:r>
              <a:rPr lang="es-MX" sz="3600" b="1" i="1" dirty="0">
                <a:solidFill>
                  <a:srgbClr val="0070C0"/>
                </a:solidFill>
              </a:rPr>
              <a:t>si no su </a:t>
            </a:r>
            <a:r>
              <a:rPr lang="es-MX" sz="3600" b="1" i="1" dirty="0" smtClean="0">
                <a:solidFill>
                  <a:srgbClr val="0070C0"/>
                </a:solidFill>
              </a:rPr>
              <a:t>vida, </a:t>
            </a:r>
            <a:r>
              <a:rPr lang="es-MX" sz="3600" b="1" i="1" dirty="0">
                <a:solidFill>
                  <a:srgbClr val="0070C0"/>
                </a:solidFill>
              </a:rPr>
              <a:t>por que esa es la adora a </a:t>
            </a:r>
            <a:r>
              <a:rPr lang="es-MX" sz="3600" b="1" i="1" dirty="0" smtClean="0">
                <a:solidFill>
                  <a:srgbClr val="0070C0"/>
                </a:solidFill>
              </a:rPr>
              <a:t>Dios.</a:t>
            </a:r>
            <a:endParaRPr lang="es-MX" sz="3600" b="1" i="1" dirty="0">
              <a:solidFill>
                <a:srgbClr val="0070C0"/>
              </a:solidFill>
            </a:endParaRPr>
          </a:p>
        </p:txBody>
      </p:sp>
      <p:sp>
        <p:nvSpPr>
          <p:cNvPr id="17" name="CuadroTexto 16"/>
          <p:cNvSpPr txBox="1"/>
          <p:nvPr/>
        </p:nvSpPr>
        <p:spPr>
          <a:xfrm>
            <a:off x="762000" y="6463683"/>
            <a:ext cx="9906000" cy="2831544"/>
          </a:xfrm>
          <a:prstGeom prst="rect">
            <a:avLst/>
          </a:prstGeom>
          <a:noFill/>
        </p:spPr>
        <p:txBody>
          <a:bodyPr wrap="square" rtlCol="0">
            <a:spAutoFit/>
          </a:bodyPr>
          <a:lstStyle/>
          <a:p>
            <a:pPr algn="ctr"/>
            <a:r>
              <a:rPr lang="es-MX" sz="4000" b="1" dirty="0"/>
              <a:t>“</a:t>
            </a:r>
            <a:r>
              <a:rPr lang="es-MX" sz="4000" b="1" i="1" dirty="0"/>
              <a:t>Los unos anuncian a Cristo por contención, no sinceramente, pensando añadir aflicción a mis prisiones;”</a:t>
            </a:r>
            <a:br>
              <a:rPr lang="es-MX" sz="4000" b="1" i="1" dirty="0"/>
            </a:br>
            <a:r>
              <a:rPr lang="es-MX" sz="4000" b="1" i="1" dirty="0">
                <a:solidFill>
                  <a:srgbClr val="0070C0"/>
                </a:solidFill>
              </a:rPr>
              <a:t>Filipenses 1:16 RVR1960</a:t>
            </a:r>
            <a:r>
              <a:rPr lang="es-MX" dirty="0"/>
              <a:t/>
            </a:r>
            <a:br>
              <a:rPr lang="es-MX" dirty="0"/>
            </a:br>
            <a:endParaRPr lang="es-MX" dirty="0"/>
          </a:p>
        </p:txBody>
      </p:sp>
      <p:pic>
        <p:nvPicPr>
          <p:cNvPr id="3076" name="Picture 4" descr="Oración Contemplativa y &quot;Santo Abandono&quot;: Cómo han de conducirs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2854" y="6143714"/>
            <a:ext cx="5953125" cy="3305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1000"/>
                                        <p:tgtEl>
                                          <p:spTgt spid="16">
                                            <p:txEl>
                                              <p:pRg st="0" end="0"/>
                                            </p:txEl>
                                          </p:spTgt>
                                        </p:tgtEl>
                                      </p:cBhvr>
                                    </p:animEffect>
                                    <p:anim calcmode="lin" valueType="num">
                                      <p:cBhvr>
                                        <p:cTn id="1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barn(inVertical)">
                                      <p:cBhvr>
                                        <p:cTn id="2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A23F1"/>
        </a:solidFill>
        <a:effectLst/>
      </p:bgPr>
    </p:bg>
    <p:spTree>
      <p:nvGrpSpPr>
        <p:cNvPr id="1" name=""/>
        <p:cNvGrpSpPr/>
        <p:nvPr/>
      </p:nvGrpSpPr>
      <p:grpSpPr>
        <a:xfrm>
          <a:off x="0" y="0"/>
          <a:ext cx="0" cy="0"/>
          <a:chOff x="0" y="0"/>
          <a:chExt cx="0" cy="0"/>
        </a:xfrm>
      </p:grpSpPr>
      <p:sp>
        <p:nvSpPr>
          <p:cNvPr id="2" name="AutoShape 2"/>
          <p:cNvSpPr/>
          <p:nvPr/>
        </p:nvSpPr>
        <p:spPr>
          <a:xfrm>
            <a:off x="190623" y="173024"/>
            <a:ext cx="18097377" cy="9940952"/>
          </a:xfrm>
          <a:prstGeom prst="rect">
            <a:avLst/>
          </a:prstGeom>
          <a:solidFill>
            <a:srgbClr val="000000"/>
          </a:solidFill>
        </p:spPr>
      </p:sp>
      <p:grpSp>
        <p:nvGrpSpPr>
          <p:cNvPr id="3" name="Group 3"/>
          <p:cNvGrpSpPr/>
          <p:nvPr/>
        </p:nvGrpSpPr>
        <p:grpSpPr>
          <a:xfrm>
            <a:off x="17259300" y="2156317"/>
            <a:ext cx="1037593" cy="1003889"/>
            <a:chOff x="0" y="0"/>
            <a:chExt cx="1383457" cy="1338519"/>
          </a:xfrm>
        </p:grpSpPr>
        <p:sp>
          <p:nvSpPr>
            <p:cNvPr id="4" name="AutoShape 4"/>
            <p:cNvSpPr/>
            <p:nvPr/>
          </p:nvSpPr>
          <p:spPr>
            <a:xfrm>
              <a:off x="0" y="0"/>
              <a:ext cx="1383457" cy="1338519"/>
            </a:xfrm>
            <a:prstGeom prst="rect">
              <a:avLst/>
            </a:prstGeom>
            <a:solidFill>
              <a:srgbClr val="FFFFFF"/>
            </a:solidFill>
          </p:spPr>
        </p:sp>
        <p:sp>
          <p:nvSpPr>
            <p:cNvPr id="5" name="TextBox 5"/>
            <p:cNvSpPr txBox="1"/>
            <p:nvPr/>
          </p:nvSpPr>
          <p:spPr>
            <a:xfrm>
              <a:off x="369351" y="329323"/>
              <a:ext cx="644755" cy="622723"/>
            </a:xfrm>
            <a:prstGeom prst="rect">
              <a:avLst/>
            </a:prstGeom>
          </p:spPr>
          <p:txBody>
            <a:bodyPr lIns="0" tIns="0" rIns="0" bIns="0" rtlCol="0" anchor="t">
              <a:spAutoFit/>
            </a:bodyPr>
            <a:lstStyle/>
            <a:p>
              <a:pPr algn="ctr">
                <a:lnSpc>
                  <a:spcPts val="3919"/>
                </a:lnSpc>
                <a:spcBef>
                  <a:spcPct val="0"/>
                </a:spcBef>
              </a:pPr>
              <a:r>
                <a:rPr lang="en-US" sz="2800">
                  <a:solidFill>
                    <a:srgbClr val="1A23F1"/>
                  </a:solidFill>
                  <a:latin typeface="Libre Franklin Light Bold"/>
                </a:rPr>
                <a:t>07</a:t>
              </a:r>
            </a:p>
          </p:txBody>
        </p:sp>
      </p:grpSp>
      <p:sp>
        <p:nvSpPr>
          <p:cNvPr id="11" name="CuadroTexto 10"/>
          <p:cNvSpPr txBox="1"/>
          <p:nvPr/>
        </p:nvSpPr>
        <p:spPr>
          <a:xfrm>
            <a:off x="1219200" y="673102"/>
            <a:ext cx="6553200" cy="3970318"/>
          </a:xfrm>
          <a:prstGeom prst="rect">
            <a:avLst/>
          </a:prstGeom>
          <a:noFill/>
        </p:spPr>
        <p:txBody>
          <a:bodyPr wrap="square" rtlCol="0">
            <a:spAutoFit/>
          </a:bodyPr>
          <a:lstStyle/>
          <a:p>
            <a:pPr algn="ctr"/>
            <a:r>
              <a:rPr lang="es-MX" dirty="0">
                <a:solidFill>
                  <a:schemeClr val="bg1"/>
                </a:solidFill>
              </a:rPr>
              <a:t/>
            </a:r>
            <a:br>
              <a:rPr lang="es-MX" dirty="0">
                <a:solidFill>
                  <a:schemeClr val="bg1"/>
                </a:solidFill>
              </a:rPr>
            </a:br>
            <a:r>
              <a:rPr lang="es-MX" sz="3600" b="1" dirty="0">
                <a:solidFill>
                  <a:schemeClr val="bg1"/>
                </a:solidFill>
              </a:rPr>
              <a:t>“¿Qué, pues? Que no obstante, de todas maneras, o por pretexto o por verdad, Cristo es anunciado; y en esto me gozo, y me gozaré aún.”</a:t>
            </a:r>
            <a:br>
              <a:rPr lang="es-MX" sz="3600" b="1" dirty="0">
                <a:solidFill>
                  <a:schemeClr val="bg1"/>
                </a:solidFill>
              </a:rPr>
            </a:br>
            <a:r>
              <a:rPr lang="es-MX" sz="3600" b="1" dirty="0">
                <a:solidFill>
                  <a:srgbClr val="0070C0"/>
                </a:solidFill>
              </a:rPr>
              <a:t>Filipenses 1:18 RVR1960</a:t>
            </a:r>
            <a:r>
              <a:rPr lang="es-MX" dirty="0">
                <a:solidFill>
                  <a:schemeClr val="bg1"/>
                </a:solidFill>
              </a:rPr>
              <a:t/>
            </a:r>
            <a:br>
              <a:rPr lang="es-MX" dirty="0">
                <a:solidFill>
                  <a:schemeClr val="bg1"/>
                </a:solidFill>
              </a:rPr>
            </a:br>
            <a:endParaRPr lang="es-MX" dirty="0">
              <a:solidFill>
                <a:schemeClr val="bg1"/>
              </a:solidFill>
            </a:endParaRPr>
          </a:p>
        </p:txBody>
      </p:sp>
      <p:sp>
        <p:nvSpPr>
          <p:cNvPr id="12" name="CuadroTexto 11"/>
          <p:cNvSpPr txBox="1"/>
          <p:nvPr/>
        </p:nvSpPr>
        <p:spPr>
          <a:xfrm>
            <a:off x="8800977" y="1527125"/>
            <a:ext cx="8018445" cy="7232749"/>
          </a:xfrm>
          <a:prstGeom prst="rect">
            <a:avLst/>
          </a:prstGeom>
          <a:noFill/>
        </p:spPr>
        <p:txBody>
          <a:bodyPr wrap="square" rtlCol="0">
            <a:spAutoFit/>
          </a:bodyPr>
          <a:lstStyle/>
          <a:p>
            <a:pPr algn="ctr"/>
            <a:r>
              <a:rPr lang="es-MX" sz="3600" b="1" dirty="0">
                <a:solidFill>
                  <a:srgbClr val="0070C0"/>
                </a:solidFill>
              </a:rPr>
              <a:t>Usted no puede orar si no está bien con </a:t>
            </a:r>
            <a:r>
              <a:rPr lang="es-MX" sz="3600" b="1" dirty="0" smtClean="0">
                <a:solidFill>
                  <a:srgbClr val="0070C0"/>
                </a:solidFill>
              </a:rPr>
              <a:t>Dios, </a:t>
            </a:r>
            <a:r>
              <a:rPr lang="es-MX" sz="3600" b="1" dirty="0">
                <a:solidFill>
                  <a:srgbClr val="0070C0"/>
                </a:solidFill>
              </a:rPr>
              <a:t>de hecho de una forma inmediata cuando usted peca deja de </a:t>
            </a:r>
            <a:r>
              <a:rPr lang="es-MX" sz="3600" b="1" dirty="0" smtClean="0">
                <a:solidFill>
                  <a:srgbClr val="0070C0"/>
                </a:solidFill>
              </a:rPr>
              <a:t>orar, </a:t>
            </a:r>
            <a:r>
              <a:rPr lang="es-MX" sz="3600" b="1" dirty="0">
                <a:solidFill>
                  <a:srgbClr val="0070C0"/>
                </a:solidFill>
              </a:rPr>
              <a:t>la predica es de personas a personas pero la oración es del hombre a Dios y usted no puede engañar a </a:t>
            </a:r>
            <a:r>
              <a:rPr lang="es-MX" sz="3600" b="1" dirty="0" smtClean="0">
                <a:solidFill>
                  <a:srgbClr val="0070C0"/>
                </a:solidFill>
              </a:rPr>
              <a:t>Dios, </a:t>
            </a:r>
            <a:r>
              <a:rPr lang="es-MX" sz="3600" b="1" dirty="0">
                <a:solidFill>
                  <a:srgbClr val="0070C0"/>
                </a:solidFill>
              </a:rPr>
              <a:t>su vida de oración se define el tipo de relación que usted tiene con </a:t>
            </a:r>
            <a:r>
              <a:rPr lang="es-MX" sz="3600" b="1" dirty="0" smtClean="0">
                <a:solidFill>
                  <a:srgbClr val="0070C0"/>
                </a:solidFill>
              </a:rPr>
              <a:t>Dios, Lo </a:t>
            </a:r>
            <a:r>
              <a:rPr lang="es-MX" sz="3600" b="1" dirty="0">
                <a:solidFill>
                  <a:srgbClr val="0070C0"/>
                </a:solidFill>
              </a:rPr>
              <a:t>que usted es en privado en su vida de oración eso es usted ,algunos ya tienen memorizada su oración y no es eso lo estoy </a:t>
            </a:r>
            <a:r>
              <a:rPr lang="es-MX" sz="3600" b="1" dirty="0" smtClean="0">
                <a:solidFill>
                  <a:srgbClr val="0070C0"/>
                </a:solidFill>
              </a:rPr>
              <a:t>hablando, </a:t>
            </a:r>
            <a:r>
              <a:rPr lang="es-MX" sz="3600" b="1" dirty="0">
                <a:solidFill>
                  <a:srgbClr val="0070C0"/>
                </a:solidFill>
              </a:rPr>
              <a:t>es tu comunión con </a:t>
            </a:r>
            <a:r>
              <a:rPr lang="es-MX" sz="3600" b="1" dirty="0" smtClean="0">
                <a:solidFill>
                  <a:srgbClr val="0070C0"/>
                </a:solidFill>
              </a:rPr>
              <a:t>Dios. </a:t>
            </a:r>
            <a:r>
              <a:rPr lang="es-MX" sz="3200" b="1" dirty="0">
                <a:solidFill>
                  <a:srgbClr val="00B0F0"/>
                </a:solidFill>
              </a:rPr>
              <a:t/>
            </a:r>
            <a:br>
              <a:rPr lang="es-MX" sz="3200" b="1" dirty="0">
                <a:solidFill>
                  <a:srgbClr val="00B0F0"/>
                </a:solidFill>
              </a:rPr>
            </a:br>
            <a:endParaRPr lang="es-MX" sz="3200" b="1" dirty="0">
              <a:solidFill>
                <a:srgbClr val="00B0F0"/>
              </a:solidFill>
            </a:endParaRPr>
          </a:p>
        </p:txBody>
      </p:sp>
      <p:sp>
        <p:nvSpPr>
          <p:cNvPr id="13" name="CuadroTexto 12"/>
          <p:cNvSpPr txBox="1"/>
          <p:nvPr/>
        </p:nvSpPr>
        <p:spPr>
          <a:xfrm>
            <a:off x="1141211" y="5393539"/>
            <a:ext cx="7145478" cy="3970318"/>
          </a:xfrm>
          <a:prstGeom prst="rect">
            <a:avLst/>
          </a:prstGeom>
          <a:noFill/>
        </p:spPr>
        <p:txBody>
          <a:bodyPr wrap="square" rtlCol="0">
            <a:spAutoFit/>
          </a:bodyPr>
          <a:lstStyle/>
          <a:p>
            <a:pPr algn="ctr"/>
            <a:r>
              <a:rPr lang="es-MX" sz="3600" b="1" dirty="0">
                <a:solidFill>
                  <a:schemeClr val="bg1"/>
                </a:solidFill>
              </a:rPr>
              <a:t/>
            </a:r>
            <a:br>
              <a:rPr lang="es-MX" sz="3600" b="1" dirty="0">
                <a:solidFill>
                  <a:schemeClr val="bg1"/>
                </a:solidFill>
              </a:rPr>
            </a:br>
            <a:r>
              <a:rPr lang="es-MX" sz="3600" b="1" dirty="0">
                <a:solidFill>
                  <a:schemeClr val="bg1"/>
                </a:solidFill>
              </a:rPr>
              <a:t>“Confesaos vuestras ofensas unos a otros, y orad unos por otros, para que seáis sanados. La oración eficaz del justo puede mucho.”</a:t>
            </a:r>
            <a:br>
              <a:rPr lang="es-MX" sz="3600" b="1" dirty="0">
                <a:solidFill>
                  <a:schemeClr val="bg1"/>
                </a:solidFill>
              </a:rPr>
            </a:br>
            <a:r>
              <a:rPr lang="es-MX" sz="3600" b="1" dirty="0">
                <a:solidFill>
                  <a:srgbClr val="0070C0"/>
                </a:solidFill>
              </a:rPr>
              <a:t>Santiago 5:16 RVR1960</a:t>
            </a:r>
            <a:r>
              <a:rPr lang="es-MX" sz="3600" b="1" dirty="0">
                <a:solidFill>
                  <a:schemeClr val="bg1"/>
                </a:solidFill>
              </a:rPr>
              <a:t/>
            </a:r>
            <a:br>
              <a:rPr lang="es-MX" sz="3600" b="1" dirty="0">
                <a:solidFill>
                  <a:schemeClr val="bg1"/>
                </a:solidFill>
              </a:rPr>
            </a:br>
            <a:endParaRPr lang="es-MX" sz="3600" b="1" dirty="0">
              <a:solidFill>
                <a:schemeClr val="bg1"/>
              </a:solidFill>
            </a:endParaRPr>
          </a:p>
        </p:txBody>
      </p:sp>
      <p:sp>
        <p:nvSpPr>
          <p:cNvPr id="14" name="Flecha abajo 13"/>
          <p:cNvSpPr/>
          <p:nvPr/>
        </p:nvSpPr>
        <p:spPr>
          <a:xfrm>
            <a:off x="3581400" y="4588658"/>
            <a:ext cx="1828800" cy="11096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wipe(down)">
                                      <p:cBhvr>
                                        <p:cTn id="25" dur="580">
                                          <p:stCondLst>
                                            <p:cond delay="0"/>
                                          </p:stCondLst>
                                        </p:cTn>
                                        <p:tgtEl>
                                          <p:spTgt spid="13">
                                            <p:txEl>
                                              <p:pRg st="0" end="0"/>
                                            </p:txEl>
                                          </p:spTgt>
                                        </p:tgtEl>
                                      </p:cBhvr>
                                    </p:animEffect>
                                    <p:anim calcmode="lin" valueType="num">
                                      <p:cBhvr>
                                        <p:cTn id="26"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xEl>
                                              <p:pRg st="0" end="0"/>
                                            </p:txEl>
                                          </p:spTgt>
                                        </p:tgtEl>
                                      </p:cBhvr>
                                      <p:to x="100000" y="60000"/>
                                    </p:animScale>
                                    <p:animScale>
                                      <p:cBhvr>
                                        <p:cTn id="32" dur="166" decel="50000">
                                          <p:stCondLst>
                                            <p:cond delay="676"/>
                                          </p:stCondLst>
                                        </p:cTn>
                                        <p:tgtEl>
                                          <p:spTgt spid="13">
                                            <p:txEl>
                                              <p:pRg st="0" end="0"/>
                                            </p:txEl>
                                          </p:spTgt>
                                        </p:tgtEl>
                                      </p:cBhvr>
                                      <p:to x="100000" y="100000"/>
                                    </p:animScale>
                                    <p:animScale>
                                      <p:cBhvr>
                                        <p:cTn id="33" dur="26">
                                          <p:stCondLst>
                                            <p:cond delay="1312"/>
                                          </p:stCondLst>
                                        </p:cTn>
                                        <p:tgtEl>
                                          <p:spTgt spid="13">
                                            <p:txEl>
                                              <p:pRg st="0" end="0"/>
                                            </p:txEl>
                                          </p:spTgt>
                                        </p:tgtEl>
                                      </p:cBhvr>
                                      <p:to x="100000" y="80000"/>
                                    </p:animScale>
                                    <p:animScale>
                                      <p:cBhvr>
                                        <p:cTn id="34" dur="166" decel="50000">
                                          <p:stCondLst>
                                            <p:cond delay="1338"/>
                                          </p:stCondLst>
                                        </p:cTn>
                                        <p:tgtEl>
                                          <p:spTgt spid="13">
                                            <p:txEl>
                                              <p:pRg st="0" end="0"/>
                                            </p:txEl>
                                          </p:spTgt>
                                        </p:tgtEl>
                                      </p:cBhvr>
                                      <p:to x="100000" y="100000"/>
                                    </p:animScale>
                                    <p:animScale>
                                      <p:cBhvr>
                                        <p:cTn id="35" dur="26">
                                          <p:stCondLst>
                                            <p:cond delay="1642"/>
                                          </p:stCondLst>
                                        </p:cTn>
                                        <p:tgtEl>
                                          <p:spTgt spid="13">
                                            <p:txEl>
                                              <p:pRg st="0" end="0"/>
                                            </p:txEl>
                                          </p:spTgt>
                                        </p:tgtEl>
                                      </p:cBhvr>
                                      <p:to x="100000" y="90000"/>
                                    </p:animScale>
                                    <p:animScale>
                                      <p:cBhvr>
                                        <p:cTn id="36" dur="166" decel="50000">
                                          <p:stCondLst>
                                            <p:cond delay="1668"/>
                                          </p:stCondLst>
                                        </p:cTn>
                                        <p:tgtEl>
                                          <p:spTgt spid="13">
                                            <p:txEl>
                                              <p:pRg st="0" end="0"/>
                                            </p:txEl>
                                          </p:spTgt>
                                        </p:tgtEl>
                                      </p:cBhvr>
                                      <p:to x="100000" y="100000"/>
                                    </p:animScale>
                                    <p:animScale>
                                      <p:cBhvr>
                                        <p:cTn id="37" dur="26">
                                          <p:stCondLst>
                                            <p:cond delay="1808"/>
                                          </p:stCondLst>
                                        </p:cTn>
                                        <p:tgtEl>
                                          <p:spTgt spid="13">
                                            <p:txEl>
                                              <p:pRg st="0" end="0"/>
                                            </p:txEl>
                                          </p:spTgt>
                                        </p:tgtEl>
                                      </p:cBhvr>
                                      <p:to x="100000" y="95000"/>
                                    </p:animScale>
                                    <p:animScale>
                                      <p:cBhvr>
                                        <p:cTn id="38" dur="166" decel="50000">
                                          <p:stCondLst>
                                            <p:cond delay="1834"/>
                                          </p:stCondLst>
                                        </p:cTn>
                                        <p:tgtEl>
                                          <p:spTgt spid="1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fade">
                                      <p:cBhvr>
                                        <p:cTn id="43" dur="1000"/>
                                        <p:tgtEl>
                                          <p:spTgt spid="12">
                                            <p:txEl>
                                              <p:pRg st="0" end="0"/>
                                            </p:txEl>
                                          </p:spTgt>
                                        </p:tgtEl>
                                      </p:cBhvr>
                                    </p:animEffect>
                                    <p:anim calcmode="lin" valueType="num">
                                      <p:cBhvr>
                                        <p:cTn id="4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A23F1"/>
        </a:solidFill>
        <a:effectLst/>
      </p:bgPr>
    </p:bg>
    <p:spTree>
      <p:nvGrpSpPr>
        <p:cNvPr id="1" name=""/>
        <p:cNvGrpSpPr/>
        <p:nvPr/>
      </p:nvGrpSpPr>
      <p:grpSpPr>
        <a:xfrm>
          <a:off x="0" y="0"/>
          <a:ext cx="0" cy="0"/>
          <a:chOff x="0" y="0"/>
          <a:chExt cx="0" cy="0"/>
        </a:xfrm>
      </p:grpSpPr>
      <p:sp>
        <p:nvSpPr>
          <p:cNvPr id="2" name="AutoShape 2"/>
          <p:cNvSpPr/>
          <p:nvPr/>
        </p:nvSpPr>
        <p:spPr>
          <a:xfrm>
            <a:off x="-38100" y="523240"/>
            <a:ext cx="2971800" cy="548085"/>
          </a:xfrm>
          <a:prstGeom prst="rect">
            <a:avLst/>
          </a:prstGeom>
          <a:solidFill>
            <a:srgbClr val="FFFFFF"/>
          </a:solidFill>
        </p:spPr>
      </p:sp>
      <p:sp>
        <p:nvSpPr>
          <p:cNvPr id="8" name="AutoShape 8"/>
          <p:cNvSpPr/>
          <p:nvPr/>
        </p:nvSpPr>
        <p:spPr>
          <a:xfrm>
            <a:off x="0" y="1028700"/>
            <a:ext cx="18288000" cy="14685"/>
          </a:xfrm>
          <a:prstGeom prst="rect">
            <a:avLst/>
          </a:prstGeom>
          <a:solidFill>
            <a:srgbClr val="FFFFFF"/>
          </a:solidFill>
        </p:spPr>
      </p:sp>
      <p:sp>
        <p:nvSpPr>
          <p:cNvPr id="9" name="AutoShape 9"/>
          <p:cNvSpPr/>
          <p:nvPr/>
        </p:nvSpPr>
        <p:spPr>
          <a:xfrm>
            <a:off x="-38100" y="9715500"/>
            <a:ext cx="18288000" cy="14685"/>
          </a:xfrm>
          <a:prstGeom prst="rect">
            <a:avLst/>
          </a:prstGeom>
          <a:solidFill>
            <a:srgbClr val="FFFFFF"/>
          </a:solidFill>
        </p:spPr>
      </p:sp>
      <p:sp>
        <p:nvSpPr>
          <p:cNvPr id="10" name="CuadroTexto 9"/>
          <p:cNvSpPr txBox="1"/>
          <p:nvPr/>
        </p:nvSpPr>
        <p:spPr>
          <a:xfrm>
            <a:off x="457200" y="1171709"/>
            <a:ext cx="7010400" cy="5016758"/>
          </a:xfrm>
          <a:prstGeom prst="rect">
            <a:avLst/>
          </a:prstGeom>
          <a:noFill/>
        </p:spPr>
        <p:txBody>
          <a:bodyPr wrap="square" rtlCol="0">
            <a:spAutoFit/>
          </a:bodyPr>
          <a:lstStyle/>
          <a:p>
            <a:pPr algn="ctr"/>
            <a:r>
              <a:rPr lang="es-MX" sz="4000" b="1" dirty="0">
                <a:solidFill>
                  <a:schemeClr val="bg1"/>
                </a:solidFill>
              </a:rPr>
              <a:t/>
            </a:r>
            <a:br>
              <a:rPr lang="es-MX" sz="4000" b="1" dirty="0">
                <a:solidFill>
                  <a:schemeClr val="bg1"/>
                </a:solidFill>
              </a:rPr>
            </a:br>
            <a:r>
              <a:rPr lang="es-MX" sz="4000" b="1" dirty="0">
                <a:solidFill>
                  <a:schemeClr val="bg1"/>
                </a:solidFill>
              </a:rPr>
              <a:t>“y cualquiera cosa que pidiéremos la recibiremos de él, porque guardamos sus mandamientos, y hacemos las cosas que son agradables delante de él.”</a:t>
            </a:r>
            <a:br>
              <a:rPr lang="es-MX" sz="4000" b="1" dirty="0">
                <a:solidFill>
                  <a:schemeClr val="bg1"/>
                </a:solidFill>
              </a:rPr>
            </a:br>
            <a:r>
              <a:rPr lang="es-MX" sz="4000" b="1" dirty="0"/>
              <a:t>1 Juan 3:22 RVR1960</a:t>
            </a:r>
            <a:endParaRPr lang="es-MX" sz="4000" b="1" dirty="0"/>
          </a:p>
        </p:txBody>
      </p:sp>
      <p:sp>
        <p:nvSpPr>
          <p:cNvPr id="11" name="AutoShape 2"/>
          <p:cNvSpPr/>
          <p:nvPr/>
        </p:nvSpPr>
        <p:spPr>
          <a:xfrm>
            <a:off x="15316200" y="8801100"/>
            <a:ext cx="2971800" cy="548085"/>
          </a:xfrm>
          <a:prstGeom prst="rect">
            <a:avLst/>
          </a:prstGeom>
          <a:solidFill>
            <a:srgbClr val="FFFFFF"/>
          </a:solidFill>
        </p:spPr>
      </p:sp>
      <p:sp>
        <p:nvSpPr>
          <p:cNvPr id="12" name="CuadroTexto 11"/>
          <p:cNvSpPr txBox="1"/>
          <p:nvPr/>
        </p:nvSpPr>
        <p:spPr>
          <a:xfrm>
            <a:off x="10287000" y="3523208"/>
            <a:ext cx="7315200" cy="4154984"/>
          </a:xfrm>
          <a:prstGeom prst="rect">
            <a:avLst/>
          </a:prstGeom>
          <a:noFill/>
        </p:spPr>
        <p:txBody>
          <a:bodyPr wrap="square" rtlCol="0">
            <a:spAutoFit/>
          </a:bodyPr>
          <a:lstStyle/>
          <a:p>
            <a:pPr algn="ctr"/>
            <a:r>
              <a:rPr lang="es-MX" sz="4400" b="1" i="1" dirty="0">
                <a:solidFill>
                  <a:schemeClr val="bg1"/>
                </a:solidFill>
              </a:rPr>
              <a:t>Si no vives de acuerdo a sus mandamiento la oración no es </a:t>
            </a:r>
            <a:r>
              <a:rPr lang="es-MX" sz="4400" b="1" i="1" dirty="0" smtClean="0">
                <a:solidFill>
                  <a:schemeClr val="bg1"/>
                </a:solidFill>
              </a:rPr>
              <a:t>contestada, </a:t>
            </a:r>
            <a:r>
              <a:rPr lang="es-MX" sz="4400" b="1" i="1" dirty="0">
                <a:solidFill>
                  <a:schemeClr val="bg1"/>
                </a:solidFill>
              </a:rPr>
              <a:t>el contenido de la oración y el carácter son dos cosas importantes en la </a:t>
            </a:r>
            <a:r>
              <a:rPr lang="es-MX" sz="4400" b="1" i="1" dirty="0" smtClean="0">
                <a:solidFill>
                  <a:schemeClr val="bg1"/>
                </a:solidFill>
              </a:rPr>
              <a:t>oración. </a:t>
            </a:r>
            <a:endParaRPr lang="es-MX" sz="4400" b="1" i="1" dirty="0">
              <a:solidFill>
                <a:schemeClr val="bg1"/>
              </a:solidFill>
            </a:endParaRPr>
          </a:p>
        </p:txBody>
      </p:sp>
      <p:sp>
        <p:nvSpPr>
          <p:cNvPr id="13" name="Flecha derecha 12"/>
          <p:cNvSpPr/>
          <p:nvPr/>
        </p:nvSpPr>
        <p:spPr>
          <a:xfrm>
            <a:off x="7924800" y="3848100"/>
            <a:ext cx="1905000" cy="1752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2">
                                            <p:txEl>
                                              <p:pRg st="0" end="0"/>
                                            </p:txEl>
                                          </p:spTgt>
                                        </p:tgtEl>
                                        <p:attrNameLst>
                                          <p:attrName>r</p:attrName>
                                        </p:attrNameLst>
                                      </p:cBhvr>
                                    </p:animRot>
                                    <p:animRot by="-240000">
                                      <p:cBhvr>
                                        <p:cTn id="15" dur="200" fill="hold">
                                          <p:stCondLst>
                                            <p:cond delay="200"/>
                                          </p:stCondLst>
                                        </p:cTn>
                                        <p:tgtEl>
                                          <p:spTgt spid="12">
                                            <p:txEl>
                                              <p:pRg st="0" end="0"/>
                                            </p:txEl>
                                          </p:spTgt>
                                        </p:tgtEl>
                                        <p:attrNameLst>
                                          <p:attrName>r</p:attrName>
                                        </p:attrNameLst>
                                      </p:cBhvr>
                                    </p:animRot>
                                    <p:animRot by="240000">
                                      <p:cBhvr>
                                        <p:cTn id="16" dur="200" fill="hold">
                                          <p:stCondLst>
                                            <p:cond delay="400"/>
                                          </p:stCondLst>
                                        </p:cTn>
                                        <p:tgtEl>
                                          <p:spTgt spid="12">
                                            <p:txEl>
                                              <p:pRg st="0" end="0"/>
                                            </p:txEl>
                                          </p:spTgt>
                                        </p:tgtEl>
                                        <p:attrNameLst>
                                          <p:attrName>r</p:attrName>
                                        </p:attrNameLst>
                                      </p:cBhvr>
                                    </p:animRot>
                                    <p:animRot by="-240000">
                                      <p:cBhvr>
                                        <p:cTn id="17" dur="200" fill="hold">
                                          <p:stCondLst>
                                            <p:cond delay="600"/>
                                          </p:stCondLst>
                                        </p:cTn>
                                        <p:tgtEl>
                                          <p:spTgt spid="12">
                                            <p:txEl>
                                              <p:pRg st="0" end="0"/>
                                            </p:txEl>
                                          </p:spTgt>
                                        </p:tgtEl>
                                        <p:attrNameLst>
                                          <p:attrName>r</p:attrName>
                                        </p:attrNameLst>
                                      </p:cBhvr>
                                    </p:animRot>
                                    <p:animRot by="120000">
                                      <p:cBhvr>
                                        <p:cTn id="18" dur="200" fill="hold">
                                          <p:stCondLst>
                                            <p:cond delay="80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A23F1"/>
        </a:solidFill>
        <a:effectLst/>
      </p:bgPr>
    </p:bg>
    <p:spTree>
      <p:nvGrpSpPr>
        <p:cNvPr id="1" name=""/>
        <p:cNvGrpSpPr/>
        <p:nvPr/>
      </p:nvGrpSpPr>
      <p:grpSpPr>
        <a:xfrm>
          <a:off x="0" y="0"/>
          <a:ext cx="0" cy="0"/>
          <a:chOff x="0" y="0"/>
          <a:chExt cx="0" cy="0"/>
        </a:xfrm>
      </p:grpSpPr>
      <p:sp>
        <p:nvSpPr>
          <p:cNvPr id="2" name="AutoShape 2"/>
          <p:cNvSpPr/>
          <p:nvPr/>
        </p:nvSpPr>
        <p:spPr>
          <a:xfrm>
            <a:off x="0" y="173024"/>
            <a:ext cx="18097377" cy="9940952"/>
          </a:xfrm>
          <a:prstGeom prst="rect">
            <a:avLst/>
          </a:prstGeom>
          <a:solidFill>
            <a:srgbClr val="000000"/>
          </a:solidFill>
        </p:spPr>
      </p:sp>
      <p:sp>
        <p:nvSpPr>
          <p:cNvPr id="3" name="AutoShape 3"/>
          <p:cNvSpPr/>
          <p:nvPr/>
        </p:nvSpPr>
        <p:spPr>
          <a:xfrm>
            <a:off x="304800" y="495300"/>
            <a:ext cx="17221200" cy="1447799"/>
          </a:xfrm>
          <a:prstGeom prst="rect">
            <a:avLst/>
          </a:prstGeom>
          <a:solidFill>
            <a:srgbClr val="1A23F1"/>
          </a:solidFill>
        </p:spPr>
      </p:sp>
      <p:sp>
        <p:nvSpPr>
          <p:cNvPr id="9" name="CuadroTexto 8"/>
          <p:cNvSpPr txBox="1"/>
          <p:nvPr/>
        </p:nvSpPr>
        <p:spPr>
          <a:xfrm>
            <a:off x="1733488" y="800100"/>
            <a:ext cx="14630400" cy="1938992"/>
          </a:xfrm>
          <a:prstGeom prst="rect">
            <a:avLst/>
          </a:prstGeom>
          <a:noFill/>
        </p:spPr>
        <p:txBody>
          <a:bodyPr wrap="square" rtlCol="0">
            <a:spAutoFit/>
          </a:bodyPr>
          <a:lstStyle/>
          <a:p>
            <a:r>
              <a:rPr lang="es-MX" sz="4000" b="1" dirty="0">
                <a:solidFill>
                  <a:schemeClr val="bg1"/>
                </a:solidFill>
              </a:rPr>
              <a:t>Como tener una vida correcta para que la oración sea contestada ?</a:t>
            </a:r>
            <a:br>
              <a:rPr lang="es-MX" sz="4000" b="1" dirty="0">
                <a:solidFill>
                  <a:schemeClr val="bg1"/>
                </a:solidFill>
              </a:rPr>
            </a:br>
            <a:r>
              <a:rPr lang="es-MX" sz="4000" b="1" dirty="0">
                <a:solidFill>
                  <a:schemeClr val="bg1"/>
                </a:solidFill>
              </a:rPr>
              <a:t/>
            </a:r>
            <a:br>
              <a:rPr lang="es-MX" sz="4000" b="1" dirty="0">
                <a:solidFill>
                  <a:schemeClr val="bg1"/>
                </a:solidFill>
              </a:rPr>
            </a:br>
            <a:endParaRPr lang="es-MX" sz="4000" b="1" dirty="0">
              <a:solidFill>
                <a:schemeClr val="bg1"/>
              </a:solidFill>
            </a:endParaRPr>
          </a:p>
        </p:txBody>
      </p:sp>
      <p:sp>
        <p:nvSpPr>
          <p:cNvPr id="10" name="CuadroTexto 9"/>
          <p:cNvSpPr txBox="1"/>
          <p:nvPr/>
        </p:nvSpPr>
        <p:spPr>
          <a:xfrm>
            <a:off x="1143000" y="2739092"/>
            <a:ext cx="15697200" cy="6186309"/>
          </a:xfrm>
          <a:prstGeom prst="rect">
            <a:avLst/>
          </a:prstGeom>
          <a:noFill/>
        </p:spPr>
        <p:txBody>
          <a:bodyPr wrap="square" rtlCol="0">
            <a:spAutoFit/>
          </a:bodyPr>
          <a:lstStyle/>
          <a:p>
            <a:pPr algn="ctr"/>
            <a:r>
              <a:rPr lang="es-MX" sz="3600" b="1" dirty="0">
                <a:solidFill>
                  <a:schemeClr val="bg1"/>
                </a:solidFill>
              </a:rPr>
              <a:t>“Yo soy la vid verdadera, y mi Padre es el labrador. Todo pámpano que en mí no lleva fruto, lo quitará; y todo aquel que lleva fruto, lo limpiará, para que lleve más fruto. Ya vosotros estáis limpios por la palabra que os he hablado. Permaneced en mí, y yo en vosotros. Como el pámpano no puede llevar fruto por sí mismo, si no permanece en la vid, así tampoco vosotros, si no permanecéis en mí. Yo soy la vid, vosotros los pámpanos; el que permanece en mí, y yo en él, este lleva mucho fruto; porque separados de mí nada podéis hacer. El que en mí no permanece, será echado fuera como pámpano, y se secará; y los recogen, y los echan en el fuego, y arden. Si permanecéis en mí, y mis palabras permanecen en vosotros, pedid todo lo que queréis, y os será hecho.”</a:t>
            </a:r>
            <a:br>
              <a:rPr lang="es-MX" sz="3600" b="1" dirty="0">
                <a:solidFill>
                  <a:schemeClr val="bg1"/>
                </a:solidFill>
              </a:rPr>
            </a:br>
            <a:r>
              <a:rPr lang="es-MX" sz="3600" b="1" dirty="0">
                <a:solidFill>
                  <a:srgbClr val="0070C0"/>
                </a:solidFill>
              </a:rPr>
              <a:t>S. Juan 15:1-7 RVR1960</a:t>
            </a:r>
            <a:endParaRPr lang="es-MX" sz="3600" b="1" dirty="0">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1337</Words>
  <Application>Microsoft Office PowerPoint</Application>
  <PresentationFormat>Personalizado</PresentationFormat>
  <Paragraphs>66</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Libre Franklin Light Bold</vt:lpstr>
      <vt:lpstr>Arial</vt:lpstr>
      <vt:lpstr>Bebas Neue Cyrillic Bold</vt:lpstr>
      <vt:lpstr>Calibri</vt:lpstr>
      <vt:lpstr>Libre Franklin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Oraciones contestadas</dc:title>
  <cp:lastModifiedBy>kimberly bustos</cp:lastModifiedBy>
  <cp:revision>14</cp:revision>
  <dcterms:created xsi:type="dcterms:W3CDTF">2006-08-16T00:00:00Z</dcterms:created>
  <dcterms:modified xsi:type="dcterms:W3CDTF">2020-06-16T22:27:45Z</dcterms:modified>
  <dc:identifier>DAD_W_m1oeM</dc:identifier>
</cp:coreProperties>
</file>